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9.xml" ContentType="application/vnd.openxmlformats-officedocument.presentationml.slideMaster+xml"/>
  <Override PartName="/ppt/slideMasters/slideMaster26.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_rels/slideMaster40.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41.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42.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43.xml.rels" ContentType="application/vnd.openxmlformats-package.relationships+xml"/>
  <Override PartName="/ppt/slideMasters/_rels/slideMaster5.xml.rels" ContentType="application/vnd.openxmlformats-package.relationships+xml"/>
  <Override PartName="/ppt/slideMasters/_rels/slideMaster44.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45.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46.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47.xml.rels" ContentType="application/vnd.openxmlformats-package.relationships+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7.xml.rels" ContentType="application/vnd.openxmlformats-package.relationships+xml"/>
  <Override PartName="/ppt/slideMasters/_rels/slideMaster28.xml.rels" ContentType="application/vnd.openxmlformats-package.relationships+xml"/>
  <Override PartName="/ppt/slideMasters/_rels/slideMaster2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3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27.xml" ContentType="application/vnd.openxmlformats-officedocument.theme+xml"/>
  <Override PartName="/ppt/theme/theme2.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40.xml" ContentType="application/vnd.openxmlformats-officedocument.theme+xml"/>
  <Override PartName="/ppt/theme/theme6.xml" ContentType="application/vnd.openxmlformats-officedocument.theme+xml"/>
  <Override PartName="/ppt/theme/theme41.xml" ContentType="application/vnd.openxmlformats-officedocument.theme+xml"/>
  <Override PartName="/ppt/theme/theme7.xml" ContentType="application/vnd.openxmlformats-officedocument.theme+xml"/>
  <Override PartName="/ppt/theme/theme42.xml" ContentType="application/vnd.openxmlformats-officedocument.theme+xml"/>
  <Override PartName="/ppt/theme/theme8.xml" ContentType="application/vnd.openxmlformats-officedocument.theme+xml"/>
  <Override PartName="/ppt/theme/theme43.xml" ContentType="application/vnd.openxmlformats-officedocument.theme+xml"/>
  <Override PartName="/ppt/theme/theme9.xml" ContentType="application/vnd.openxmlformats-officedocument.theme+xml"/>
  <Override PartName="/ppt/theme/theme44.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comments/comment45.xml" ContentType="application/vnd.openxmlformats-officedocument.presentationml.comments+xml"/>
  <Override PartName="/ppt/comments/comment51.xml" ContentType="application/vnd.openxmlformats-officedocument.presentationml.comments+xml"/>
  <Override PartName="/ppt/comments/comment62.xml" ContentType="application/vnd.openxmlformats-officedocument.presentationml.comments+xml"/>
  <Override PartName="/ppt/comments/comment70.xml" ContentType="application/vnd.openxmlformats-officedocument.presentationml.comment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191.jpeg" ContentType="image/jpe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192.jpeg" ContentType="image/jpe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3.jpeg" ContentType="image/jpe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70.xml" ContentType="application/vnd.openxmlformats-officedocument.presentationml.notesSlide+xml"/>
  <Override PartName="/ppt/notesSlides/notesSlide9.xml" ContentType="application/vnd.openxmlformats-officedocument.presentationml.notesSlide+xml"/>
  <Override PartName="/ppt/notesSlides/notesSlide7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6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1.xml" ContentType="application/vnd.openxmlformats-officedocument.presentationml.notesSlide+xml"/>
  <Override PartName="/ppt/notesSlides/notesSlide53.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1.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4.xml.rels" ContentType="application/vnd.openxmlformats-package.relationships+xml"/>
  <Override PartName="/ppt/notesSlides/_rels/notesSlide3.xml.rels" ContentType="application/vnd.openxmlformats-package.relationships+xml"/>
  <Override PartName="/ppt/notesSlides/_rels/notesSlide55.xml.rels" ContentType="application/vnd.openxmlformats-package.relationships+xml"/>
  <Override PartName="/ppt/notesSlides/_rels/notesSlide47.xml.rels" ContentType="application/vnd.openxmlformats-package.relationships+xml"/>
  <Override PartName="/ppt/notesSlides/_rels/notesSlide4.xml.rels" ContentType="application/vnd.openxmlformats-package.relationships+xml"/>
  <Override PartName="/ppt/notesSlides/_rels/notesSlide56.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7.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8.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70.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7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68.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9.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51.xml.rels" ContentType="application/vnd.openxmlformats-package.relationships+xml"/>
  <Override PartName="/ppt/notesSlides/_rels/notesSlide53.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_rels/notesSlide74.xml.rels" ContentType="application/vnd.openxmlformats-package.relationships+xml"/>
  <Override PartName="/ppt/notesSlides/_rels/notesSlide75.xml.rels" ContentType="application/vnd.openxmlformats-package.relationships+xml"/>
  <Override PartName="/ppt/notesSlides/_rels/notesSlide76.xml.rels" ContentType="application/vnd.openxmlformats-package.relationships+xml"/>
  <Override PartName="/ppt/notesSlides/_rels/notesSlide77.xml.rels" ContentType="application/vnd.openxmlformats-package.relationships+xml"/>
  <Override PartName="/ppt/notesSlides/_rels/notesSlide78.xml.rels" ContentType="application/vnd.openxmlformats-package.relationships+xml"/>
  <Override PartName="/ppt/notesSlides/_rels/notesSlide81.xml.rels" ContentType="application/vnd.openxmlformats-package.relationships+xml"/>
  <Override PartName="/ppt/notesSlides/_rels/notesSlide83.xml.rels" ContentType="application/vnd.openxmlformats-package.relationships+xml"/>
  <Override PartName="/ppt/notesSlides/_rels/notesSlide84.xml.rels" ContentType="application/vnd.openxmlformats-package.relationships+xml"/>
  <Override PartName="/ppt/notesSlides/_rels/notesSlide85.xml.rels" ContentType="application/vnd.openxmlformats-package.relationships+xml"/>
  <Override PartName="/ppt/notesSlides/_rels/notesSlide86.xml.rels" ContentType="application/vnd.openxmlformats-package.relationships+xml"/>
  <Override PartName="/ppt/notesSlides/_rels/notesSlide87.xml.rels" ContentType="application/vnd.openxmlformats-package.relationships+xml"/>
  <Override PartName="/ppt/notesSlides/_rels/notesSlide88.xml.rels" ContentType="application/vnd.openxmlformats-package.relationships+xml"/>
  <Override PartName="/ppt/notesSlides/_rels/notesSlide89.xml.rels" ContentType="application/vnd.openxmlformats-package.relationships+xml"/>
  <Override PartName="/ppt/notesSlides/_rels/notesSlide90.xml.rels" ContentType="application/vnd.openxmlformats-package.relationships+xml"/>
  <Override PartName="/ppt/notesSlides/_rels/notesSlide91.xml.rels" ContentType="application/vnd.openxmlformats-package.relationships+xml"/>
  <Override PartName="/ppt/presProps.xml" ContentType="application/vnd.openxmlformats-officedocument.presentationml.presProps+xml"/>
  <Override PartName="/ppt/commentAuthors.xml" ContentType="application/vnd.openxmlformats-officedocument.presentationml.commentAuthor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Lst>
  <p:notesMasterIdLst>
    <p:notesMasterId r:id="rId49"/>
  </p:notes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2" r:id="rId76"/>
    <p:sldId id="283" r:id="rId77"/>
    <p:sldId id="284" r:id="rId78"/>
    <p:sldId id="285" r:id="rId79"/>
    <p:sldId id="286" r:id="rId80"/>
    <p:sldId id="287" r:id="rId81"/>
    <p:sldId id="288" r:id="rId82"/>
    <p:sldId id="289" r:id="rId83"/>
    <p:sldId id="290" r:id="rId84"/>
    <p:sldId id="291" r:id="rId85"/>
    <p:sldId id="292" r:id="rId86"/>
    <p:sldId id="293" r:id="rId87"/>
    <p:sldId id="294" r:id="rId88"/>
    <p:sldId id="295" r:id="rId89"/>
    <p:sldId id="296" r:id="rId90"/>
    <p:sldId id="297" r:id="rId91"/>
    <p:sldId id="298" r:id="rId92"/>
    <p:sldId id="299" r:id="rId93"/>
    <p:sldId id="300" r:id="rId94"/>
    <p:sldId id="301" r:id="rId95"/>
    <p:sldId id="302" r:id="rId96"/>
    <p:sldId id="303" r:id="rId97"/>
    <p:sldId id="304" r:id="rId98"/>
    <p:sldId id="305" r:id="rId99"/>
    <p:sldId id="306" r:id="rId100"/>
    <p:sldId id="307" r:id="rId101"/>
    <p:sldId id="308" r:id="rId102"/>
    <p:sldId id="309" r:id="rId103"/>
    <p:sldId id="310" r:id="rId104"/>
    <p:sldId id="311" r:id="rId105"/>
    <p:sldId id="312" r:id="rId106"/>
    <p:sldId id="313" r:id="rId107"/>
    <p:sldId id="314" r:id="rId108"/>
    <p:sldId id="315" r:id="rId109"/>
    <p:sldId id="316" r:id="rId110"/>
    <p:sldId id="317" r:id="rId111"/>
    <p:sldId id="318" r:id="rId112"/>
    <p:sldId id="319" r:id="rId113"/>
    <p:sldId id="320" r:id="rId114"/>
    <p:sldId id="321" r:id="rId115"/>
    <p:sldId id="322" r:id="rId116"/>
    <p:sldId id="323" r:id="rId117"/>
    <p:sldId id="324" r:id="rId118"/>
    <p:sldId id="325" r:id="rId119"/>
    <p:sldId id="326" r:id="rId120"/>
    <p:sldId id="327" r:id="rId121"/>
    <p:sldId id="328" r:id="rId122"/>
    <p:sldId id="329" r:id="rId123"/>
    <p:sldId id="330" r:id="rId124"/>
    <p:sldId id="331" r:id="rId125"/>
    <p:sldId id="332" r:id="rId126"/>
    <p:sldId id="333" r:id="rId127"/>
    <p:sldId id="334" r:id="rId128"/>
    <p:sldId id="335" r:id="rId129"/>
    <p:sldId id="336" r:id="rId130"/>
    <p:sldId id="337" r:id="rId131"/>
    <p:sldId id="338" r:id="rId132"/>
    <p:sldId id="339" r:id="rId133"/>
    <p:sldId id="340" r:id="rId134"/>
    <p:sldId id="341" r:id="rId135"/>
    <p:sldId id="342" r:id="rId136"/>
    <p:sldId id="343" r:id="rId137"/>
    <p:sldId id="344" r:id="rId138"/>
    <p:sldId id="345" r:id="rId139"/>
    <p:sldId id="346" r:id="rId140"/>
    <p:sldId id="347" r:id="rId141"/>
    <p:sldId id="348" r:id="rId142"/>
    <p:sldId id="349" r:id="rId143"/>
    <p:sldId id="350" r:id="rId144"/>
    <p:sldId id="351" r:id="rId145"/>
    <p:sldId id="352" r:id="rId146"/>
    <p:sldId id="353" r:id="rId147"/>
    <p:sldId id="354" r:id="rId148"/>
    <p:sldId id="355" r:id="rId149"/>
    <p:sldId id="356" r:id="rId150"/>
    <p:sldId id="357" r:id="rId151"/>
    <p:sldId id="358" r:id="rId152"/>
    <p:sldId id="359" r:id="rId153"/>
    <p:sldId id="360" r:id="rId154"/>
    <p:sldId id="361" r:id="rId155"/>
    <p:sldId id="362" r:id="rId156"/>
    <p:sldId id="363" r:id="rId157"/>
    <p:sldId id="364" r:id="rId158"/>
    <p:sldId id="365" r:id="rId159"/>
    <p:sldId id="366" r:id="rId160"/>
  </p:sldIdLst>
  <p:sldSz cx="9144000" cy="5143500"/>
  <p:notesSz cx="6858000" cy="9144000"/>
</p:presentation>
</file>

<file path=ppt/commentAuthors.xml><?xml version="1.0" encoding="utf-8"?>
<p:cmAuthorLst xmlns:p="http://schemas.openxmlformats.org/presentationml/2006/main">
  <p:cmAuthor id="0" name="Tao Yu" initials="" lastIdx="5" clrIdx="0"/>
  <p:cmAuthor id="1" name="Bryan Wang"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notesMaster" Target="notesMasters/notesMaster1.xml"/><Relationship Id="rId50" Type="http://schemas.openxmlformats.org/officeDocument/2006/relationships/slide" Target="slides/slide1.xml"/><Relationship Id="rId51" Type="http://schemas.openxmlformats.org/officeDocument/2006/relationships/slide" Target="slides/slide2.xml"/><Relationship Id="rId52" Type="http://schemas.openxmlformats.org/officeDocument/2006/relationships/slide" Target="slides/slide3.xml"/><Relationship Id="rId53" Type="http://schemas.openxmlformats.org/officeDocument/2006/relationships/slide" Target="slides/slide4.xml"/><Relationship Id="rId54" Type="http://schemas.openxmlformats.org/officeDocument/2006/relationships/slide" Target="slides/slide5.xml"/><Relationship Id="rId55" Type="http://schemas.openxmlformats.org/officeDocument/2006/relationships/slide" Target="slides/slide6.xml"/><Relationship Id="rId56" Type="http://schemas.openxmlformats.org/officeDocument/2006/relationships/slide" Target="slides/slide7.xml"/><Relationship Id="rId57" Type="http://schemas.openxmlformats.org/officeDocument/2006/relationships/slide" Target="slides/slide8.xml"/><Relationship Id="rId58" Type="http://schemas.openxmlformats.org/officeDocument/2006/relationships/slide" Target="slides/slide9.xml"/><Relationship Id="rId59" Type="http://schemas.openxmlformats.org/officeDocument/2006/relationships/slide" Target="slides/slide10.xml"/><Relationship Id="rId60" Type="http://schemas.openxmlformats.org/officeDocument/2006/relationships/slide" Target="slides/slide11.xml"/><Relationship Id="rId61" Type="http://schemas.openxmlformats.org/officeDocument/2006/relationships/slide" Target="slides/slide12.xml"/><Relationship Id="rId62" Type="http://schemas.openxmlformats.org/officeDocument/2006/relationships/slide" Target="slides/slide13.xml"/><Relationship Id="rId63" Type="http://schemas.openxmlformats.org/officeDocument/2006/relationships/slide" Target="slides/slide14.xml"/><Relationship Id="rId64" Type="http://schemas.openxmlformats.org/officeDocument/2006/relationships/slide" Target="slides/slide15.xml"/><Relationship Id="rId65" Type="http://schemas.openxmlformats.org/officeDocument/2006/relationships/slide" Target="slides/slide16.xml"/><Relationship Id="rId66" Type="http://schemas.openxmlformats.org/officeDocument/2006/relationships/slide" Target="slides/slide17.xml"/><Relationship Id="rId67" Type="http://schemas.openxmlformats.org/officeDocument/2006/relationships/slide" Target="slides/slide18.xml"/><Relationship Id="rId68" Type="http://schemas.openxmlformats.org/officeDocument/2006/relationships/slide" Target="slides/slide19.xml"/><Relationship Id="rId69" Type="http://schemas.openxmlformats.org/officeDocument/2006/relationships/slide" Target="slides/slide20.xml"/><Relationship Id="rId70" Type="http://schemas.openxmlformats.org/officeDocument/2006/relationships/slide" Target="slides/slide21.xml"/><Relationship Id="rId71" Type="http://schemas.openxmlformats.org/officeDocument/2006/relationships/slide" Target="slides/slide22.xml"/><Relationship Id="rId72" Type="http://schemas.openxmlformats.org/officeDocument/2006/relationships/slide" Target="slides/slide23.xml"/><Relationship Id="rId73" Type="http://schemas.openxmlformats.org/officeDocument/2006/relationships/slide" Target="slides/slide24.xml"/><Relationship Id="rId74" Type="http://schemas.openxmlformats.org/officeDocument/2006/relationships/slide" Target="slides/slide25.xml"/><Relationship Id="rId75" Type="http://schemas.openxmlformats.org/officeDocument/2006/relationships/slide" Target="slides/slide26.xml"/><Relationship Id="rId76" Type="http://schemas.openxmlformats.org/officeDocument/2006/relationships/slide" Target="slides/slide27.xml"/><Relationship Id="rId77" Type="http://schemas.openxmlformats.org/officeDocument/2006/relationships/slide" Target="slides/slide28.xml"/><Relationship Id="rId78" Type="http://schemas.openxmlformats.org/officeDocument/2006/relationships/slide" Target="slides/slide29.xml"/><Relationship Id="rId79" Type="http://schemas.openxmlformats.org/officeDocument/2006/relationships/slide" Target="slides/slide30.xml"/><Relationship Id="rId80" Type="http://schemas.openxmlformats.org/officeDocument/2006/relationships/slide" Target="slides/slide31.xml"/><Relationship Id="rId81" Type="http://schemas.openxmlformats.org/officeDocument/2006/relationships/slide" Target="slides/slide32.xml"/><Relationship Id="rId82" Type="http://schemas.openxmlformats.org/officeDocument/2006/relationships/slide" Target="slides/slide33.xml"/><Relationship Id="rId83" Type="http://schemas.openxmlformats.org/officeDocument/2006/relationships/slide" Target="slides/slide34.xml"/><Relationship Id="rId84" Type="http://schemas.openxmlformats.org/officeDocument/2006/relationships/slide" Target="slides/slide35.xml"/><Relationship Id="rId85" Type="http://schemas.openxmlformats.org/officeDocument/2006/relationships/slide" Target="slides/slide36.xml"/><Relationship Id="rId86" Type="http://schemas.openxmlformats.org/officeDocument/2006/relationships/slide" Target="slides/slide37.xml"/><Relationship Id="rId87" Type="http://schemas.openxmlformats.org/officeDocument/2006/relationships/slide" Target="slides/slide38.xml"/><Relationship Id="rId88" Type="http://schemas.openxmlformats.org/officeDocument/2006/relationships/slide" Target="slides/slide39.xml"/><Relationship Id="rId89" Type="http://schemas.openxmlformats.org/officeDocument/2006/relationships/slide" Target="slides/slide40.xml"/><Relationship Id="rId90" Type="http://schemas.openxmlformats.org/officeDocument/2006/relationships/slide" Target="slides/slide41.xml"/><Relationship Id="rId91" Type="http://schemas.openxmlformats.org/officeDocument/2006/relationships/slide" Target="slides/slide42.xml"/><Relationship Id="rId92" Type="http://schemas.openxmlformats.org/officeDocument/2006/relationships/slide" Target="slides/slide43.xml"/><Relationship Id="rId93" Type="http://schemas.openxmlformats.org/officeDocument/2006/relationships/slide" Target="slides/slide44.xml"/><Relationship Id="rId94" Type="http://schemas.openxmlformats.org/officeDocument/2006/relationships/slide" Target="slides/slide45.xml"/><Relationship Id="rId95" Type="http://schemas.openxmlformats.org/officeDocument/2006/relationships/slide" Target="slides/slide46.xml"/><Relationship Id="rId96" Type="http://schemas.openxmlformats.org/officeDocument/2006/relationships/slide" Target="slides/slide47.xml"/><Relationship Id="rId97" Type="http://schemas.openxmlformats.org/officeDocument/2006/relationships/slide" Target="slides/slide48.xml"/><Relationship Id="rId98" Type="http://schemas.openxmlformats.org/officeDocument/2006/relationships/slide" Target="slides/slide49.xml"/><Relationship Id="rId99" Type="http://schemas.openxmlformats.org/officeDocument/2006/relationships/slide" Target="slides/slide50.xml"/><Relationship Id="rId100" Type="http://schemas.openxmlformats.org/officeDocument/2006/relationships/slide" Target="slides/slide51.xml"/><Relationship Id="rId101" Type="http://schemas.openxmlformats.org/officeDocument/2006/relationships/slide" Target="slides/slide52.xml"/><Relationship Id="rId102" Type="http://schemas.openxmlformats.org/officeDocument/2006/relationships/slide" Target="slides/slide53.xml"/><Relationship Id="rId103" Type="http://schemas.openxmlformats.org/officeDocument/2006/relationships/slide" Target="slides/slide54.xml"/><Relationship Id="rId104" Type="http://schemas.openxmlformats.org/officeDocument/2006/relationships/slide" Target="slides/slide55.xml"/><Relationship Id="rId105" Type="http://schemas.openxmlformats.org/officeDocument/2006/relationships/slide" Target="slides/slide56.xml"/><Relationship Id="rId106" Type="http://schemas.openxmlformats.org/officeDocument/2006/relationships/slide" Target="slides/slide57.xml"/><Relationship Id="rId107" Type="http://schemas.openxmlformats.org/officeDocument/2006/relationships/slide" Target="slides/slide58.xml"/><Relationship Id="rId108" Type="http://schemas.openxmlformats.org/officeDocument/2006/relationships/slide" Target="slides/slide59.xml"/><Relationship Id="rId109" Type="http://schemas.openxmlformats.org/officeDocument/2006/relationships/slide" Target="slides/slide60.xml"/><Relationship Id="rId110" Type="http://schemas.openxmlformats.org/officeDocument/2006/relationships/slide" Target="slides/slide61.xml"/><Relationship Id="rId111" Type="http://schemas.openxmlformats.org/officeDocument/2006/relationships/slide" Target="slides/slide62.xml"/><Relationship Id="rId112" Type="http://schemas.openxmlformats.org/officeDocument/2006/relationships/slide" Target="slides/slide63.xml"/><Relationship Id="rId113" Type="http://schemas.openxmlformats.org/officeDocument/2006/relationships/slide" Target="slides/slide64.xml"/><Relationship Id="rId114" Type="http://schemas.openxmlformats.org/officeDocument/2006/relationships/slide" Target="slides/slide65.xml"/><Relationship Id="rId115" Type="http://schemas.openxmlformats.org/officeDocument/2006/relationships/slide" Target="slides/slide66.xml"/><Relationship Id="rId116" Type="http://schemas.openxmlformats.org/officeDocument/2006/relationships/slide" Target="slides/slide67.xml"/><Relationship Id="rId117" Type="http://schemas.openxmlformats.org/officeDocument/2006/relationships/slide" Target="slides/slide68.xml"/><Relationship Id="rId118" Type="http://schemas.openxmlformats.org/officeDocument/2006/relationships/slide" Target="slides/slide69.xml"/><Relationship Id="rId119" Type="http://schemas.openxmlformats.org/officeDocument/2006/relationships/slide" Target="slides/slide70.xml"/><Relationship Id="rId120" Type="http://schemas.openxmlformats.org/officeDocument/2006/relationships/slide" Target="slides/slide71.xml"/><Relationship Id="rId121" Type="http://schemas.openxmlformats.org/officeDocument/2006/relationships/slide" Target="slides/slide72.xml"/><Relationship Id="rId122" Type="http://schemas.openxmlformats.org/officeDocument/2006/relationships/slide" Target="slides/slide73.xml"/><Relationship Id="rId123" Type="http://schemas.openxmlformats.org/officeDocument/2006/relationships/slide" Target="slides/slide74.xml"/><Relationship Id="rId124" Type="http://schemas.openxmlformats.org/officeDocument/2006/relationships/slide" Target="slides/slide75.xml"/><Relationship Id="rId125" Type="http://schemas.openxmlformats.org/officeDocument/2006/relationships/slide" Target="slides/slide76.xml"/><Relationship Id="rId126" Type="http://schemas.openxmlformats.org/officeDocument/2006/relationships/slide" Target="slides/slide77.xml"/><Relationship Id="rId127" Type="http://schemas.openxmlformats.org/officeDocument/2006/relationships/slide" Target="slides/slide78.xml"/><Relationship Id="rId128" Type="http://schemas.openxmlformats.org/officeDocument/2006/relationships/slide" Target="slides/slide79.xml"/><Relationship Id="rId129" Type="http://schemas.openxmlformats.org/officeDocument/2006/relationships/slide" Target="slides/slide80.xml"/><Relationship Id="rId130" Type="http://schemas.openxmlformats.org/officeDocument/2006/relationships/slide" Target="slides/slide81.xml"/><Relationship Id="rId131" Type="http://schemas.openxmlformats.org/officeDocument/2006/relationships/slide" Target="slides/slide82.xml"/><Relationship Id="rId132" Type="http://schemas.openxmlformats.org/officeDocument/2006/relationships/slide" Target="slides/slide83.xml"/><Relationship Id="rId133" Type="http://schemas.openxmlformats.org/officeDocument/2006/relationships/slide" Target="slides/slide84.xml"/><Relationship Id="rId134" Type="http://schemas.openxmlformats.org/officeDocument/2006/relationships/slide" Target="slides/slide85.xml"/><Relationship Id="rId135" Type="http://schemas.openxmlformats.org/officeDocument/2006/relationships/slide" Target="slides/slide86.xml"/><Relationship Id="rId136" Type="http://schemas.openxmlformats.org/officeDocument/2006/relationships/slide" Target="slides/slide87.xml"/><Relationship Id="rId137" Type="http://schemas.openxmlformats.org/officeDocument/2006/relationships/slide" Target="slides/slide88.xml"/><Relationship Id="rId138" Type="http://schemas.openxmlformats.org/officeDocument/2006/relationships/slide" Target="slides/slide89.xml"/><Relationship Id="rId139" Type="http://schemas.openxmlformats.org/officeDocument/2006/relationships/slide" Target="slides/slide90.xml"/><Relationship Id="rId140" Type="http://schemas.openxmlformats.org/officeDocument/2006/relationships/slide" Target="slides/slide91.xml"/><Relationship Id="rId141" Type="http://schemas.openxmlformats.org/officeDocument/2006/relationships/slide" Target="slides/slide92.xml"/><Relationship Id="rId142" Type="http://schemas.openxmlformats.org/officeDocument/2006/relationships/slide" Target="slides/slide93.xml"/><Relationship Id="rId143" Type="http://schemas.openxmlformats.org/officeDocument/2006/relationships/slide" Target="slides/slide94.xml"/><Relationship Id="rId144" Type="http://schemas.openxmlformats.org/officeDocument/2006/relationships/slide" Target="slides/slide95.xml"/><Relationship Id="rId145" Type="http://schemas.openxmlformats.org/officeDocument/2006/relationships/slide" Target="slides/slide96.xml"/><Relationship Id="rId146" Type="http://schemas.openxmlformats.org/officeDocument/2006/relationships/slide" Target="slides/slide97.xml"/><Relationship Id="rId147" Type="http://schemas.openxmlformats.org/officeDocument/2006/relationships/slide" Target="slides/slide98.xml"/><Relationship Id="rId148" Type="http://schemas.openxmlformats.org/officeDocument/2006/relationships/slide" Target="slides/slide99.xml"/><Relationship Id="rId149" Type="http://schemas.openxmlformats.org/officeDocument/2006/relationships/slide" Target="slides/slide100.xml"/><Relationship Id="rId150" Type="http://schemas.openxmlformats.org/officeDocument/2006/relationships/slide" Target="slides/slide101.xml"/><Relationship Id="rId151" Type="http://schemas.openxmlformats.org/officeDocument/2006/relationships/slide" Target="slides/slide102.xml"/><Relationship Id="rId152" Type="http://schemas.openxmlformats.org/officeDocument/2006/relationships/slide" Target="slides/slide103.xml"/><Relationship Id="rId153" Type="http://schemas.openxmlformats.org/officeDocument/2006/relationships/slide" Target="slides/slide104.xml"/><Relationship Id="rId154" Type="http://schemas.openxmlformats.org/officeDocument/2006/relationships/slide" Target="slides/slide105.xml"/><Relationship Id="rId155" Type="http://schemas.openxmlformats.org/officeDocument/2006/relationships/slide" Target="slides/slide106.xml"/><Relationship Id="rId156" Type="http://schemas.openxmlformats.org/officeDocument/2006/relationships/slide" Target="slides/slide107.xml"/><Relationship Id="rId157" Type="http://schemas.openxmlformats.org/officeDocument/2006/relationships/slide" Target="slides/slide108.xml"/><Relationship Id="rId158" Type="http://schemas.openxmlformats.org/officeDocument/2006/relationships/slide" Target="slides/slide109.xml"/><Relationship Id="rId159" Type="http://schemas.openxmlformats.org/officeDocument/2006/relationships/slide" Target="slides/slide110.xml"/><Relationship Id="rId160" Type="http://schemas.openxmlformats.org/officeDocument/2006/relationships/slide" Target="slides/slide111.xml"/><Relationship Id="rId161" Type="http://schemas.openxmlformats.org/officeDocument/2006/relationships/presProps" Target="presProps.xml"/><Relationship Id="rId162" Type="http://schemas.openxmlformats.org/officeDocument/2006/relationships/commentAuthors" Target="commentAuthors.xml"/>
</Relationships>
</file>

<file path=ppt/comments/comment45.xml><?xml version="1.0" encoding="utf-8"?>
<p:cmLst xmlns:p="http://schemas.openxmlformats.org/presentationml/2006/main">
  <p:cm authorId="0" dt="2025-01-08T08:40:18.052000000" idx="1">
    <p:pos x="360" y="720"/>
    <p:text>ask yiheng and tianbao to add - related to search and backtrace</p:text>
  </p:cm>
  <p:cm authorId="0" dt="2025-01-08T08:40:18.052000000" idx="2">
    <p:pos x="360" y="720"/>
    <p:text>@charlesyihengxu@gmail.com @tianbaoxiexxx@gmail.com</p:text>
  </p:cm>
</p:cmLst>
</file>

<file path=ppt/comments/comment51.xml><?xml version="1.0" encoding="utf-8"?>
<p:cmLst xmlns:p="http://schemas.openxmlformats.org/presentationml/2006/main">
  <p:cm authorId="0" dt="2025-01-08T08:43:30.161000000" idx="3">
    <p:pos x="6118" y="0"/>
    <p:text>to update this section, and add speaker note @tianbaoxiexxx@gmail.com @xywang626@gmail.com
_Assigned to tianbaoxiexxx@gmail.com_</p:text>
  </p:cm>
</p:cmLst>
</file>

<file path=ppt/comments/comment62.xml><?xml version="1.0" encoding="utf-8"?>
<p:cmLst xmlns:p="http://schemas.openxmlformats.org/presentationml/2006/main">
  <p:cm authorId="0" dt="2025-01-08T08:44:03.075000000" idx="4">
    <p:pos x="6118" y="0"/>
    <p:text>to update @tianbaoxiexxx@gmail.com @charlesyihengxu@gmail.com
_Assigned to tianbaoxiexxx@gmail.com_</p:text>
  </p:cm>
</p:cmLst>
</file>

<file path=ppt/comments/comment70.xml><?xml version="1.0" encoding="utf-8"?>
<p:cmLst xmlns:p="http://schemas.openxmlformats.org/presentationml/2006/main">
  <p:cm authorId="0" dt="2025-01-08T08:58:09.359000000" idx="5">
    <p:pos x="6118" y="0"/>
    <p:text>i will show real demo after this slide. making sure the system is working at 11:15 am - 12:15 pm PT on Jan 9. @bryanwang.nlp@gmail.com @jiaqideng@connect.hku.hk</p:text>
  </p:cm>
  <p:cm authorId="1" dt="2025-01-08T08:58:09.359000000" idx="1">
    <p:pos x="6118" y="0"/>
    <p:text>Ok</p:text>
  </p:cm>
</p:cmLst>
</file>

<file path=ppt/notesMasters/_rels/notesMaster1.xml.rels><?xml version="1.0" encoding="UTF-8"?>
<Relationships xmlns="http://schemas.openxmlformats.org/package/2006/relationships"><Relationship Id="rId1" Type="http://schemas.openxmlformats.org/officeDocument/2006/relationships/theme" Target="../theme/theme4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zh-CN" sz="1400" strike="noStrike" u="none">
                <a:solidFill>
                  <a:srgbClr val="000000"/>
                </a:solidFill>
                <a:uFillTx/>
                <a:latin typeface="Arial"/>
              </a:rPr>
              <a:t>单击以移动幻灯片</a:t>
            </a:r>
            <a:endParaRPr b="0" lang="en-US" sz="1400" strike="noStrike" u="none">
              <a:solidFill>
                <a:srgbClr val="000000"/>
              </a:solidFill>
              <a:uFillTx/>
              <a:latin typeface="Arial"/>
            </a:endParaRPr>
          </a:p>
        </p:txBody>
      </p:sp>
      <p:sp>
        <p:nvSpPr>
          <p:cNvPr id="16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16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69" name="PlaceHolder 4"/>
          <p:cNvSpPr>
            <a:spLocks noGrp="1"/>
          </p:cNvSpPr>
          <p:nvPr>
            <p:ph type="dt" idx="48"/>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70" name="PlaceHolder 5"/>
          <p:cNvSpPr>
            <a:spLocks noGrp="1"/>
          </p:cNvSpPr>
          <p:nvPr>
            <p:ph type="ftr" idx="49"/>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71" name="PlaceHolder 6"/>
          <p:cNvSpPr>
            <a:spLocks noGrp="1"/>
          </p:cNvSpPr>
          <p:nvPr>
            <p:ph type="sldNum" idx="50"/>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2CDCA0D7-E0BC-4D00-A5A6-B8105AE5E091}"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1" name="PlaceHolder 1"/>
          <p:cNvSpPr>
            <a:spLocks noGrp="1"/>
          </p:cNvSpPr>
          <p:nvPr>
            <p:ph type="sldImg"/>
          </p:nvPr>
        </p:nvSpPr>
        <p:spPr>
          <a:xfrm>
            <a:off x="381240" y="685800"/>
            <a:ext cx="6095520" cy="3428640"/>
          </a:xfrm>
          <a:prstGeom prst="rect">
            <a:avLst/>
          </a:prstGeom>
          <a:ln w="0">
            <a:noFill/>
          </a:ln>
        </p:spPr>
      </p:sp>
      <p:sp>
        <p:nvSpPr>
          <p:cNvPr id="134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This led us to develop OSWorld, a scalable </a:t>
            </a:r>
            <a:r>
              <a:rPr b="0" lang="en" sz="1100" strike="noStrike" u="none">
                <a:solidFill>
                  <a:schemeClr val="dk1"/>
                </a:solidFill>
                <a:uFillTx/>
                <a:latin typeface="Arial"/>
              </a:rPr>
              <a:t>framework built on top of real computer environment for evaluating and developing </a:t>
            </a:r>
            <a:r>
              <a:rPr b="0" lang="en" sz="1400" strike="noStrike" u="none">
                <a:solidFill>
                  <a:schemeClr val="dk1"/>
                </a:solidFill>
                <a:uFillTx/>
                <a:latin typeface="Gill Sans"/>
                <a:ea typeface="Gill Sans"/>
              </a:rPr>
              <a:t>open-ended </a:t>
            </a:r>
            <a:r>
              <a:rPr b="0" lang="en" sz="1100" strike="noStrike" u="none">
                <a:solidFill>
                  <a:schemeClr val="dk1"/>
                </a:solidFill>
                <a:uFillTx/>
                <a:latin typeface="Gill Sans"/>
                <a:ea typeface="Gill Sans"/>
              </a:rPr>
              <a:t>computer use agents.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Gill Sans"/>
                <a:ea typeface="Gill Sans"/>
              </a:rPr>
              <a:t>It unifies agent development in a single desktop operating system environment, allowing agents to interact with any application - from coding tools to games to browsers.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Gill Sans"/>
                <a:ea typeface="Gill Sans"/>
              </a:rPr>
              <a:t>Think of it as a universal interface where agents can learn to use computers just as humans do.</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sldImg"/>
          </p:nvPr>
        </p:nvSpPr>
        <p:spPr>
          <a:xfrm>
            <a:off x="381240" y="685800"/>
            <a:ext cx="6095520" cy="3428640"/>
          </a:xfrm>
          <a:prstGeom prst="rect">
            <a:avLst/>
          </a:prstGeom>
          <a:ln w="0">
            <a:noFill/>
          </a:ln>
        </p:spPr>
      </p:sp>
      <p:sp>
        <p:nvSpPr>
          <p:cNvPr id="134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OSWorld provides infrastructure to standardize open-ended computer task definition.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Each task is defined by a configuration file that specifies initial setup, agent interaction protocols, and evaluation criteria. </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The system automatically creates isolated virtual machines, restores specified system states, and prepares the environment with necessary files and settings - ensuring a consistent starting point for each task.</a:t>
            </a:r>
            <a:endParaRPr b="0" lang="en-US" sz="11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sldImg"/>
          </p:nvPr>
        </p:nvSpPr>
        <p:spPr>
          <a:xfrm>
            <a:off x="381240" y="685800"/>
            <a:ext cx="6095520" cy="3428640"/>
          </a:xfrm>
          <a:prstGeom prst="rect">
            <a:avLst/>
          </a:prstGeom>
          <a:ln w="0">
            <a:noFill/>
          </a:ln>
        </p:spPr>
      </p:sp>
      <p:sp>
        <p:nvSpPr>
          <p:cNvPr id="134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OSWorld environment provides standardized multimodal Observation inputs (screenshots, accessibility trees) </a:t>
            </a:r>
            <a:endParaRPr b="0" lang="en-US" sz="1100" strike="noStrike" u="none">
              <a:solidFill>
                <a:srgbClr val="000000"/>
              </a:solidFill>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PlaceHolder 1"/>
          <p:cNvSpPr>
            <a:spLocks noGrp="1"/>
          </p:cNvSpPr>
          <p:nvPr>
            <p:ph type="sldImg"/>
          </p:nvPr>
        </p:nvSpPr>
        <p:spPr>
          <a:xfrm>
            <a:off x="381240" y="685800"/>
            <a:ext cx="6095520" cy="3428640"/>
          </a:xfrm>
          <a:prstGeom prst="rect">
            <a:avLst/>
          </a:prstGeom>
          <a:ln w="0">
            <a:noFill/>
          </a:ln>
        </p:spPr>
      </p:sp>
      <p:sp>
        <p:nvSpPr>
          <p:cNvPr id="134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and outputs (keyboard/mouse controls)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Specifically</a:t>
            </a:r>
            <a:r>
              <a:rPr b="0" lang="en" sz="1100" strike="noStrike" u="none">
                <a:solidFill>
                  <a:srgbClr val="000000"/>
                </a:solidFill>
                <a:uFillTx/>
                <a:latin typeface="Arial"/>
              </a:rPr>
              <a:t>, action space in OSWORLD includes all mouse and keyboard actions, list. including movement, clicks, dragging, and others, covering all human-computer action space. </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Some action examples are shown in the right table.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We use the widely used mouse and keyboard control library pyautogui3 for our action space. </a:t>
            </a:r>
            <a:br>
              <a:rPr sz="1100"/>
            </a:br>
            <a:br>
              <a:rPr sz="1100"/>
            </a:br>
            <a:r>
              <a:rPr b="0" lang="en" sz="1100" strike="noStrike" u="none">
                <a:solidFill>
                  <a:schemeClr val="dk1"/>
                </a:solidFill>
                <a:uFillTx/>
                <a:latin typeface="Arial"/>
              </a:rPr>
              <a:t>The interaction loop between the agent and the environment repeats (basically take new observations and predict new actions) until an action that marks termination (DONE or FAIL) is generated or the agent reaches the max number of steps (e.g., 20 in our experiments).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PlaceHolder 1"/>
          <p:cNvSpPr>
            <a:spLocks noGrp="1"/>
          </p:cNvSpPr>
          <p:nvPr>
            <p:ph type="sldImg"/>
          </p:nvPr>
        </p:nvSpPr>
        <p:spPr>
          <a:xfrm>
            <a:off x="381240" y="685800"/>
            <a:ext cx="6095520" cy="3428640"/>
          </a:xfrm>
          <a:prstGeom prst="rect">
            <a:avLst/>
          </a:prstGeom>
          <a:ln w="0">
            <a:noFill/>
          </a:ln>
        </p:spPr>
      </p:sp>
      <p:sp>
        <p:nvSpPr>
          <p:cNvPr id="135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In OSWORLD, we implement an execution-based reward function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Evaluating the successful execution of general computer tasks presents a significant challenge.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To ensure a thorough 4 assessment, we design example-specific evaluation metrics including pre-setup, post-processing, and dedicated functions, tailored to the software in use and the task’s specific requirements. This involves interpreting the software’s internal files, utilizing specific packages, and preemptively setting up scaffolding based on the software’s permissions (e.g., opening remote debugging ports for Chrome and VLC, creating extensions for VS Code).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PlaceHolder 1"/>
          <p:cNvSpPr>
            <a:spLocks noGrp="1"/>
          </p:cNvSpPr>
          <p:nvPr>
            <p:ph type="sldImg"/>
          </p:nvPr>
        </p:nvSpPr>
        <p:spPr>
          <a:xfrm>
            <a:off x="381240" y="685800"/>
            <a:ext cx="6095520" cy="3428640"/>
          </a:xfrm>
          <a:prstGeom prst="rect">
            <a:avLst/>
          </a:prstGeom>
          <a:ln w="0">
            <a:noFill/>
          </a:ln>
        </p:spPr>
      </p:sp>
      <p:sp>
        <p:nvSpPr>
          <p:cNvPr id="135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Based on OSWORLD, we created a benchmark of 369 real-world tasks spanning web, desktop, and cross-application workflows,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each with detailed setup configurations and execution- based evaluation scripts for reliable assessment</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PlaceHolder 1"/>
          <p:cNvSpPr>
            <a:spLocks noGrp="1"/>
          </p:cNvSpPr>
          <p:nvPr>
            <p:ph type="sldImg"/>
          </p:nvPr>
        </p:nvSpPr>
        <p:spPr>
          <a:xfrm>
            <a:off x="381240" y="685800"/>
            <a:ext cx="6095520" cy="3428640"/>
          </a:xfrm>
          <a:prstGeom prst="rect">
            <a:avLst/>
          </a:prstGeom>
          <a:ln w="0">
            <a:noFill/>
          </a:ln>
        </p:spPr>
      </p:sp>
      <p:sp>
        <p:nvSpPr>
          <p:cNvPr id="135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As the first benchmark in this emerging field, OSWORLD is exclusively used by Anthropic for evaluating computer use agents.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Their most advanced Claude achieved only 15% success rate versus human performance of 72%</a:t>
            </a:r>
            <a:endParaRPr b="0" lang="en-US" sz="1100" strike="noStrike" u="none">
              <a:solidFill>
                <a:srgbClr val="000000"/>
              </a:solidFill>
              <a:uFillTx/>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sldImg"/>
          </p:nvPr>
        </p:nvSpPr>
        <p:spPr>
          <a:xfrm>
            <a:off x="381240" y="685800"/>
            <a:ext cx="6095520" cy="3428640"/>
          </a:xfrm>
          <a:prstGeom prst="rect">
            <a:avLst/>
          </a:prstGeom>
          <a:ln w="0">
            <a:noFill/>
          </a:ln>
        </p:spPr>
      </p:sp>
      <p:sp>
        <p:nvSpPr>
          <p:cNvPr id="135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00" strike="noStrike" u="none">
                <a:solidFill>
                  <a:schemeClr val="dk1"/>
                </a:solidFill>
                <a:uFillTx/>
                <a:latin typeface="Arial"/>
              </a:rPr>
              <a:t>These early benchmark results from Anthropic are telling - even their advanced Claude model achieves only a 15% success rate compared to human performance of 72%. This significant gap highlights that turning foundation models into capable agents isn't straightforward.</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Like robotics, this emerging field needs robust infrastructure and ecosystem support - it's not just about the models anymore. We're looking at three core challenges: First, how do we scale up agent data, moving beyond static datasets to capture dynamic, interactive experiences? Second, how do we effectively train these agents and understand their scaling behaviors? And third, how do we evaluate them reliably in real-world scenarios while ensuring safety at scale?</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These challenges require significant engineering effort, but they're crucial for bridging this performance gap.</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sldImg"/>
          </p:nvPr>
        </p:nvSpPr>
        <p:spPr>
          <a:xfrm>
            <a:off x="381240" y="685800"/>
            <a:ext cx="6095520" cy="3428640"/>
          </a:xfrm>
          <a:prstGeom prst="rect">
            <a:avLst/>
          </a:prstGeom>
          <a:ln w="0">
            <a:noFill/>
          </a:ln>
        </p:spPr>
      </p:sp>
      <p:sp>
        <p:nvSpPr>
          <p:cNvPr id="135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Before we dive into each of these challenges, let me briefly share how our XLang Lab is approaching this space.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Our mission is to develop AI systems that can effectively ground language in both digital and physical environments, making real-world tasks more accessible through natural language interaction.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develop embodied AI agents that ground language and perception into code and actions executable in digital and physical environments, helping people perform data science, control computers, and collaborate with robots to carry out real-world tasks.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These systems will enable non-experts to access complex systems such as databases, software, and robots while unlocking functionalities across existing applications and physical systems that dramatically expand AI capabilities.</a:t>
            </a:r>
            <a:endParaRPr b="0" lang="en-US" sz="1100" strike="noStrike" u="none">
              <a:solidFill>
                <a:srgbClr val="000000"/>
              </a:solidFill>
              <a:uFillTx/>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PlaceHolder 1"/>
          <p:cNvSpPr>
            <a:spLocks noGrp="1"/>
          </p:cNvSpPr>
          <p:nvPr>
            <p:ph type="sldImg"/>
          </p:nvPr>
        </p:nvSpPr>
        <p:spPr>
          <a:xfrm>
            <a:off x="381240" y="685800"/>
            <a:ext cx="6095520" cy="3428640"/>
          </a:xfrm>
          <a:prstGeom prst="rect">
            <a:avLst/>
          </a:prstGeom>
          <a:ln w="0">
            <a:noFill/>
          </a:ln>
        </p:spPr>
      </p:sp>
      <p:sp>
        <p:nvSpPr>
          <p:cNvPr id="136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We're working on three main directions: code generation for data science, digital AI agents that can understand and execute computer tasks, and some exploratory work on physical AI agents. While our primary focus has been on the digital realm, we're excited about future possibilities in robotics where language interaction becomes more meaningful and practical.</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We're working on three main directions: code generation for data science, digital AI agents that can understand and execute computer tasks, and some exploratory work on physical AI agents. I'm fortunate to have collaborated with many wonderful researchers here at Stanford NLP - Tianyi, Sida, Michi, Yanzhe, Niklas, and Diyi - on various aspects of this work.</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rgbClr val="000000"/>
                </a:solidFill>
                <a:uFillTx/>
                <a:latin typeface="Arial"/>
              </a:rPr>
              <a:t>While our primary focus has been on the digital realm, we're excited about future possibilities in robotics where language interaction becomes more meaningful and practical.</a:t>
            </a:r>
            <a:endParaRPr b="0" lang="en-US" sz="1100" strike="noStrike" u="none">
              <a:solidFill>
                <a:srgbClr val="000000"/>
              </a:solidFill>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PlaceHolder 1"/>
          <p:cNvSpPr>
            <a:spLocks noGrp="1"/>
          </p:cNvSpPr>
          <p:nvPr>
            <p:ph type="sldImg"/>
          </p:nvPr>
        </p:nvSpPr>
        <p:spPr>
          <a:xfrm>
            <a:off x="381240" y="685800"/>
            <a:ext cx="6095520" cy="3428640"/>
          </a:xfrm>
          <a:prstGeom prst="rect">
            <a:avLst/>
          </a:prstGeom>
          <a:ln w="0">
            <a:noFill/>
          </a:ln>
        </p:spPr>
      </p:sp>
      <p:sp>
        <p:nvSpPr>
          <p:cNvPr id="132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I'll structure today's discussion around three key scaling challenges in AI agent development.</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We'll start with embodied agents, focusing primarily on computer use agents while briefly touching on physical robotics for context comparison.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Then we'll explore our first challenge: scaling agent data, where we'll emphasize human demonstrations while covering other approaches like synthesis and internet-scale data.</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Our second challenge focuses on agent training methods, particularly imitation learning, with a brief look at other approaches like RL.</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Finally, we'll examine agent evaluation through our work on crowdsourcing via an agent arena platform.</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I should note that many of the works I'll present are ongoing research with preliminary findings. Given AI's rapid advancement, we believe sharing these early insights can spark valuable discussions.</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95959"/>
                </a:solidFill>
                <a:uFillTx/>
                <a:latin typeface="Arial"/>
              </a:rPr>
              <a:t>We’ll then discuss more on scaling up these agents from three dimensions: data, training, and evaluation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sldImg"/>
          </p:nvPr>
        </p:nvSpPr>
        <p:spPr>
          <a:xfrm>
            <a:off x="381240" y="685800"/>
            <a:ext cx="6095520" cy="3428640"/>
          </a:xfrm>
          <a:prstGeom prst="rect">
            <a:avLst/>
          </a:prstGeom>
          <a:ln w="0">
            <a:noFill/>
          </a:ln>
        </p:spPr>
      </p:sp>
      <p:sp>
        <p:nvSpPr>
          <p:cNvPr id="136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Building foundational infra and ecosystem for the emerging field - more engineering effort - like robotics</a:t>
            </a:r>
            <a:endParaRPr b="0" lang="en-US" sz="1100" strike="noStrike" u="none">
              <a:solidFill>
                <a:srgbClr val="000000"/>
              </a:solidFill>
              <a:uFillTx/>
              <a:latin typeface="Arial"/>
            </a:endParaRPr>
          </a:p>
          <a:p>
            <a:pPr marL="457200" indent="-298440">
              <a:lnSpc>
                <a:spcPct val="115000"/>
              </a:lnSpc>
              <a:spcBef>
                <a:spcPts val="1199"/>
              </a:spcBef>
              <a:buClr>
                <a:srgbClr val="000000"/>
              </a:buClr>
              <a:buFont typeface="Arial"/>
              <a:buChar char="-"/>
              <a:tabLst>
                <a:tab algn="l" pos="0"/>
              </a:tabLst>
            </a:pPr>
            <a:r>
              <a:rPr b="0" lang="en" sz="1100" strike="noStrike" u="none">
                <a:solidFill>
                  <a:schemeClr val="dk1"/>
                </a:solidFill>
                <a:uFillTx/>
                <a:latin typeface="Arial"/>
              </a:rPr>
              <a:t>Build more real simulated environments …</a:t>
            </a:r>
            <a:endParaRPr b="0" lang="en-US" sz="110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00" strike="noStrike" u="none">
                <a:solidFill>
                  <a:schemeClr val="dk1"/>
                </a:solidFill>
                <a:uFillTx/>
                <a:latin typeface="Arial"/>
              </a:rPr>
              <a:t>Better Hardware infra to collect data</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Also we open source! </a:t>
            </a:r>
            <a:endParaRPr b="0" lang="en-US" sz="1100" strike="noStrike" u="none">
              <a:solidFill>
                <a:srgbClr val="000000"/>
              </a:solidFill>
              <a:uFillTx/>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sldImg"/>
          </p:nvPr>
        </p:nvSpPr>
        <p:spPr>
          <a:xfrm>
            <a:off x="381240" y="685800"/>
            <a:ext cx="6095520" cy="3428640"/>
          </a:xfrm>
          <a:prstGeom prst="rect">
            <a:avLst/>
          </a:prstGeom>
          <a:ln w="0">
            <a:noFill/>
          </a:ln>
        </p:spPr>
      </p:sp>
      <p:sp>
        <p:nvSpPr>
          <p:cNvPr id="136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As I mentioned, while our lab's current focus is mainly digital, our early explorations in robotics have revealed interesting parallels and contrasts between physical and digital agents.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Both domains require grounding language in interactive environments, but robots face additional layers of complexity. Unlike digital agents that work with screenshots and mouse clicks, robots must process multiple sensor inputs and execute precise physical movements - imagine controlling a 7-dimensional robot arm versus clicking a mouse.</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Before concluding our discussion of digital agents, let's explore their connection to physical-world robotics, as both relate to our workshop's focus on open-world agents.</a:t>
            </a:r>
            <a:endParaRPr b="0" lang="en-US" sz="1100" strike="noStrike" u="none">
              <a:solidFill>
                <a:srgbClr val="000000"/>
              </a:solidFill>
              <a:uFillTx/>
              <a:latin typeface="Arial"/>
            </a:endParaRPr>
          </a:p>
          <a:p>
            <a:pPr indent="0">
              <a:lnSpc>
                <a:spcPct val="100000"/>
              </a:lnSpc>
              <a:spcBef>
                <a:spcPts val="1199"/>
              </a:spcBef>
              <a:buNone/>
              <a:tabLst>
                <a:tab algn="l" pos="0"/>
              </a:tabLst>
            </a:pPr>
            <a:r>
              <a:rPr b="0" lang="en" sz="1100" strike="noStrike" u="none">
                <a:solidFill>
                  <a:schemeClr val="dk1"/>
                </a:solidFill>
                <a:uFillTx/>
                <a:latin typeface="Arial"/>
              </a:rPr>
              <a:t>Robots face more complex interactions with the real world.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Beyond visual inputs, they process various sensor data, and their actions involve much more complex controls - like 7-dimensional robot arm movements for position and rotation. </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While robots face more complex control challenges with their multi-dimensional movements, they typically handle straightforward physical tasks at least at current stage.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You wouldn't yet expect current robots to go to costco and shop from your grocery list. The task complexity studied in current robotics research is relative low - mainly same limited tasks cross different settings.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Even though </a:t>
            </a:r>
            <a:r>
              <a:rPr b="0" lang="en" sz="1100" strike="noStrike" u="none">
                <a:solidFill>
                  <a:schemeClr val="dk1"/>
                </a:solidFill>
                <a:uFillTx/>
                <a:latin typeface="Arial"/>
              </a:rPr>
              <a:t>Digital agents has much </a:t>
            </a:r>
            <a:r>
              <a:rPr b="0" lang="en" sz="1100" strike="noStrike" u="none">
                <a:solidFill>
                  <a:srgbClr val="000000"/>
                </a:solidFill>
                <a:uFillTx/>
                <a:latin typeface="Arial"/>
              </a:rPr>
              <a:t>simpler controls (clicks and typing - 2 dimensional controls), current research are pushing them toward tackling complex, reasoning-intensive tasks like professional software workflows.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Both domains struggle with data collection and evaluation in real environments, but robotics faces additional challenges.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Also physical tasks are much more time sensitive, and robotics has a big sim2real gap problem for deployment to real physical world.</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Despite these challenges, again, these autonomous agent applications in both domains could potentially revolutionize human-machine interaction and dramatically expand AI capabilities by unlocking functionalities across existing applications and physical systems.</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Why i want to connect to robotics is they share many common things…challenges - a lot of engineering effort and community effort to standardize…make it faster…</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Understanding these differences and commonalities helps inform our approach to both domains.</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Now, let's dive into the three key challenges, starting with data..</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br>
              <a:rPr sz="1100"/>
            </a:br>
            <a:br>
              <a:rPr sz="1100"/>
            </a:br>
            <a:r>
              <a:rPr b="0" lang="en" sz="1100" strike="noStrike" u="none">
                <a:solidFill>
                  <a:srgbClr val="000000"/>
                </a:solidFill>
                <a:uFillTx/>
                <a:latin typeface="Arial"/>
              </a:rPr>
              <a:t>Open-domain. By allowing agents to interact with the web, we open up the world’s supply of websites as a rich source of learning environments and application domains. Since agents directly work with the UI, we can use existing web infrastructure without designing specialized APIs. Open-source. Unlike robotics, WoB is digital, which enables fast iteration and massive scaling. Webpages are open-source and consist entirely of HTML/CSS/Javascript, which is easy to inspect and change dynamically.</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050" strike="noStrike" u="none">
                <a:solidFill>
                  <a:srgbClr val="444746"/>
                </a:solidFill>
                <a:uFillTx/>
                <a:latin typeface="Google Sans"/>
                <a:ea typeface="Google Sans"/>
              </a:rPr>
              <a:t>1. gap between simulation and real-world: for physical, hard to modeling very details,so huge gap; for digital, nearly no gap, to see is to use;</a:t>
            </a:r>
            <a:endParaRPr b="0" lang="en-US" sz="1050" strike="noStrike" u="none">
              <a:solidFill>
                <a:srgbClr val="000000"/>
              </a:solidFill>
              <a:uFillTx/>
              <a:latin typeface="Arial"/>
            </a:endParaRPr>
          </a:p>
          <a:p>
            <a:pPr indent="0">
              <a:lnSpc>
                <a:spcPct val="115000"/>
              </a:lnSpc>
              <a:spcBef>
                <a:spcPts val="1199"/>
              </a:spcBef>
              <a:buNone/>
              <a:tabLst>
                <a:tab algn="l" pos="0"/>
              </a:tabLst>
            </a:pPr>
            <a:r>
              <a:rPr b="0" lang="en" sz="1050" strike="noStrike" u="none">
                <a:solidFill>
                  <a:srgbClr val="444746"/>
                </a:solidFill>
                <a:uFillTx/>
                <a:latin typeface="Google Sans"/>
                <a:ea typeface="Google Sans"/>
              </a:rPr>
              <a:t>2. Different time sensitivity: physical tasks very sensitive but for most digital tasks no</a:t>
            </a:r>
            <a:endParaRPr b="0" lang="en-US" sz="1050" strike="noStrike" u="none">
              <a:solidFill>
                <a:srgbClr val="000000"/>
              </a:solidFill>
              <a:uFillTx/>
              <a:latin typeface="Arial"/>
            </a:endParaRPr>
          </a:p>
          <a:p>
            <a:pPr indent="0">
              <a:lnSpc>
                <a:spcPct val="115000"/>
              </a:lnSpc>
              <a:spcBef>
                <a:spcPts val="1199"/>
              </a:spcBef>
              <a:buNone/>
              <a:tabLst>
                <a:tab algn="l" pos="0"/>
              </a:tabLst>
            </a:pPr>
            <a:r>
              <a:rPr b="0" lang="en" sz="1050" strike="noStrike" u="none">
                <a:solidFill>
                  <a:srgbClr val="444746"/>
                </a:solidFill>
                <a:uFillTx/>
                <a:latin typeface="Google Sans"/>
                <a:ea typeface="Google Sans"/>
              </a:rPr>
              <a:t>3. All need world modeling for better performance</a:t>
            </a:r>
            <a:endParaRPr b="0" lang="en-US" sz="105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000" strike="noStrike" u="none">
                <a:solidFill>
                  <a:schemeClr val="dk1"/>
                </a:solidFill>
                <a:uFillTx/>
                <a:latin typeface="Helvetica Neue"/>
                <a:ea typeface="Helvetica Neue"/>
              </a:rPr>
              <a:t>Digital and physical task compare: to summarize and give a overview of the task - Open a door or search buildings more or less is similar- but if you have never used like Amazon AWS (ASK: example slides? ) - you totally don’t know what to do - what does each function do - long horizontal tasks. Grounding could be very challenging as well even it is just 2d - Physical agent has sim2real gap, but our expectation for these robots trained to be low - We have much higher expectation for digital agent generalization than robotics</a:t>
            </a:r>
            <a:endParaRPr b="0" lang="en-US" sz="1000" strike="noStrike" u="none">
              <a:solidFill>
                <a:srgbClr val="000000"/>
              </a:solidFill>
              <a:uFillTx/>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sldImg"/>
          </p:nvPr>
        </p:nvSpPr>
        <p:spPr>
          <a:xfrm>
            <a:off x="381240" y="685800"/>
            <a:ext cx="6095520" cy="3428640"/>
          </a:xfrm>
          <a:prstGeom prst="rect">
            <a:avLst/>
          </a:prstGeom>
          <a:ln w="0">
            <a:noFill/>
          </a:ln>
        </p:spPr>
      </p:sp>
      <p:sp>
        <p:nvSpPr>
          <p:cNvPr id="136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Now, let's examine how we're tackling the three key challenges I mentioned, starting with data...</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Great, next - Let's talk about how we can develop ai agents to conduct all kinds of digital tasks.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First, scaling digital agent data - a critical bottleneck in agent development. </a:t>
            </a:r>
            <a:endParaRPr b="0" lang="en-US" sz="1100" strike="noStrike" u="none">
              <a:solidFill>
                <a:srgbClr val="000000"/>
              </a:solidFill>
              <a:uFillTx/>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PlaceHolder 1"/>
          <p:cNvSpPr>
            <a:spLocks noGrp="1"/>
          </p:cNvSpPr>
          <p:nvPr>
            <p:ph type="sldImg"/>
          </p:nvPr>
        </p:nvSpPr>
        <p:spPr>
          <a:xfrm>
            <a:off x="381240" y="685800"/>
            <a:ext cx="6095520" cy="3428640"/>
          </a:xfrm>
          <a:prstGeom prst="rect">
            <a:avLst/>
          </a:prstGeom>
          <a:ln w="0">
            <a:noFill/>
          </a:ln>
        </p:spPr>
      </p:sp>
      <p:sp>
        <p:nvSpPr>
          <p:cNvPr id="136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Taking OSWorld as an example, agent data typically consists of two key components: a task instruction and a trajectory.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Each trajectory contains paired observations (like desktop screenshots) and actions (like PyAutoGUI commands) at every timestep.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Training effective vision-language-action agent models requires large collections of these goal-aligned trajectories.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sldImg"/>
          </p:nvPr>
        </p:nvSpPr>
        <p:spPr>
          <a:xfrm>
            <a:off x="381240" y="685800"/>
            <a:ext cx="6095520" cy="3428640"/>
          </a:xfrm>
          <a:prstGeom prst="rect">
            <a:avLst/>
          </a:prstGeom>
          <a:ln w="0">
            <a:noFill/>
          </a:ln>
        </p:spPr>
      </p:sp>
      <p:sp>
        <p:nvSpPr>
          <p:cNvPr id="137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However, collecting agent data is challenging because it requires embodiment and interaction - unlike traditional internet-scale text and video data.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It demands c</a:t>
            </a:r>
            <a:r>
              <a:rPr b="0" lang="en" sz="1100" strike="noStrike" u="none">
                <a:solidFill>
                  <a:srgbClr val="000000"/>
                </a:solidFill>
                <a:uFillTx/>
                <a:latin typeface="Arial"/>
              </a:rPr>
              <a:t>omplex infrastructure (like robotic platforms with sensors) and interaction with diverse environments.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Moreover, the data must be goal-aligned, not random actions, making collection even more challenging.</a:t>
            </a:r>
            <a:endParaRPr b="0" lang="en-US" sz="1100" strike="noStrike" u="none">
              <a:solidFill>
                <a:srgbClr val="000000"/>
              </a:solidFill>
              <a:uFillTx/>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PlaceHolder 1"/>
          <p:cNvSpPr>
            <a:spLocks noGrp="1"/>
          </p:cNvSpPr>
          <p:nvPr>
            <p:ph type="sldImg"/>
          </p:nvPr>
        </p:nvSpPr>
        <p:spPr>
          <a:xfrm>
            <a:off x="381240" y="685800"/>
            <a:ext cx="6095520" cy="3428640"/>
          </a:xfrm>
          <a:prstGeom prst="rect">
            <a:avLst/>
          </a:prstGeom>
          <a:ln w="0">
            <a:noFill/>
          </a:ln>
        </p:spPr>
      </p:sp>
      <p:sp>
        <p:nvSpPr>
          <p:cNvPr id="137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The agent data pyramid (‘pe re me d) illustrates three current common ways to scale agent data.</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At the top, human demonstrations in real environments are highest quality but hardest to scale.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middle layer shows synthetic data without human supervision.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bottom layer represents efforts to leverage internet-scale instructional videos to augment agent data.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Our lab has been working all the three directions to scale agent data - i will mainly focus on the first one in this talk.</a:t>
            </a:r>
            <a:endParaRPr b="0" lang="en-US" sz="1100" strike="noStrike" u="none">
              <a:solidFill>
                <a:srgbClr val="000000"/>
              </a:solidFill>
              <a:uFillTx/>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
          <p:cNvSpPr>
            <a:spLocks noGrp="1"/>
          </p:cNvSpPr>
          <p:nvPr>
            <p:ph type="sldImg"/>
          </p:nvPr>
        </p:nvSpPr>
        <p:spPr>
          <a:xfrm>
            <a:off x="381240" y="685800"/>
            <a:ext cx="6095520" cy="3428640"/>
          </a:xfrm>
          <a:prstGeom prst="rect">
            <a:avLst/>
          </a:prstGeom>
          <a:ln w="0">
            <a:noFill/>
          </a:ln>
        </p:spPr>
      </p:sp>
      <p:sp>
        <p:nvSpPr>
          <p:cNvPr id="137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First, agent data via human demonstrations</a:t>
            </a:r>
            <a:endParaRPr b="0" lang="en-US" sz="1100" strike="noStrike" u="none">
              <a:solidFill>
                <a:srgbClr val="000000"/>
              </a:solidFill>
              <a:uFillTx/>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1"/>
          <p:cNvSpPr>
            <a:spLocks noGrp="1"/>
          </p:cNvSpPr>
          <p:nvPr>
            <p:ph type="sldImg"/>
          </p:nvPr>
        </p:nvSpPr>
        <p:spPr>
          <a:xfrm>
            <a:off x="381240" y="685800"/>
            <a:ext cx="6095520" cy="3428640"/>
          </a:xfrm>
          <a:prstGeom prst="rect">
            <a:avLst/>
          </a:prstGeom>
          <a:ln w="0">
            <a:noFill/>
          </a:ln>
        </p:spPr>
      </p:sp>
      <p:sp>
        <p:nvSpPr>
          <p:cNvPr id="137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Human demonstrations, while high quality, are challenging to collect at scale.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Each step - from task definition and environment setup to human demonstration and data verification - is time-consuming.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This figure shows a human using Apple Vision Pro to teleoperate a humanoid robot for demonstrating a toaster task, highlighting the complex infrastructure required for agent data collection.</a:t>
            </a:r>
            <a:endParaRPr b="0" lang="en-US" sz="1100" strike="noStrike" u="none">
              <a:solidFill>
                <a:srgbClr val="000000"/>
              </a:solidFill>
              <a:uFillTx/>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7" name="PlaceHolder 1"/>
          <p:cNvSpPr>
            <a:spLocks noGrp="1"/>
          </p:cNvSpPr>
          <p:nvPr>
            <p:ph type="sldImg"/>
          </p:nvPr>
        </p:nvSpPr>
        <p:spPr>
          <a:xfrm>
            <a:off x="381240" y="685800"/>
            <a:ext cx="6095520" cy="3428640"/>
          </a:xfrm>
          <a:prstGeom prst="rect">
            <a:avLst/>
          </a:prstGeom>
          <a:ln w="0">
            <a:noFill/>
          </a:ln>
        </p:spPr>
      </p:sp>
      <p:sp>
        <p:nvSpPr>
          <p:cNvPr id="137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Because of these reasons, Current agent datasets are severely limited in scale.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total amount of </a:t>
            </a:r>
            <a:r>
              <a:rPr b="0" lang="en" sz="1100" strike="noStrike" u="none">
                <a:solidFill>
                  <a:schemeClr val="dk1"/>
                </a:solidFill>
                <a:uFillTx/>
                <a:latin typeface="Arial"/>
              </a:rPr>
              <a:t>task trajectories combined from all existing agent data is </a:t>
            </a:r>
            <a:r>
              <a:rPr b="0" lang="en" sz="1100" strike="noStrike" u="none">
                <a:solidFill>
                  <a:srgbClr val="000000"/>
                </a:solidFill>
                <a:uFillTx/>
                <a:latin typeface="Arial"/>
              </a:rPr>
              <a:t>typically only around 10k.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For robotics, high-quality datasets may include just 100 different tasks, with additional trajectories created through scene variations (different layouts and colors) that use the same core skills.</a:t>
            </a:r>
            <a:endParaRPr b="0" lang="en-US" sz="1100" strike="noStrike" u="none">
              <a:solidFill>
                <a:srgbClr val="000000"/>
              </a:solidFill>
              <a:uFillTx/>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type="sldImg"/>
          </p:nvPr>
        </p:nvSpPr>
        <p:spPr>
          <a:xfrm>
            <a:off x="381240" y="685800"/>
            <a:ext cx="6095520" cy="3428640"/>
          </a:xfrm>
          <a:prstGeom prst="rect">
            <a:avLst/>
          </a:prstGeom>
          <a:ln w="0">
            <a:noFill/>
          </a:ln>
        </p:spPr>
      </p:sp>
      <p:sp>
        <p:nvSpPr>
          <p:cNvPr id="138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Agent data also faces a sharing challenge due to platform diversity.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For example, different robots and environments produce varying observation and action spaces.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This lack of standardization makes it difficult to merge datasets, hindering progress toward general-purpose agents.</a:t>
            </a:r>
            <a:endParaRPr b="0" lang="en-US" sz="1100" strike="noStrike" u="none">
              <a:solidFill>
                <a:srgbClr val="000000"/>
              </a:solidFill>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sldImg"/>
          </p:nvPr>
        </p:nvSpPr>
        <p:spPr>
          <a:xfrm>
            <a:off x="381240" y="685800"/>
            <a:ext cx="6095520" cy="3428640"/>
          </a:xfrm>
          <a:prstGeom prst="rect">
            <a:avLst/>
          </a:prstGeom>
          <a:ln w="0">
            <a:noFill/>
          </a:ln>
        </p:spPr>
      </p:sp>
      <p:sp>
        <p:nvSpPr>
          <p:cNvPr id="132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Recently, we have seen a lot of </a:t>
            </a:r>
            <a:r>
              <a:rPr b="0" lang="en" sz="1100" strike="noStrike" u="none">
                <a:solidFill>
                  <a:schemeClr val="dk1"/>
                </a:solidFill>
                <a:uFillTx/>
                <a:latin typeface="Arial"/>
              </a:rPr>
              <a:t>autonomous </a:t>
            </a:r>
            <a:r>
              <a:rPr b="0" lang="en" sz="1100" strike="noStrike" u="none">
                <a:solidFill>
                  <a:srgbClr val="000000"/>
                </a:solidFill>
                <a:uFillTx/>
                <a:latin typeface="Arial"/>
              </a:rPr>
              <a:t>AI agents emerging in the digital world.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For example, coding agents aim to handle project-level coding tasks, like in swe-bench.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agent operates in an environment with code repositories, IDEs, and filesystems.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Such agents take an issue as the </a:t>
            </a:r>
            <a:r>
              <a:rPr b="0" lang="en" sz="1100" strike="noStrike" u="none">
                <a:solidFill>
                  <a:schemeClr val="dk1"/>
                </a:solidFill>
                <a:uFillTx/>
                <a:latin typeface="Arial"/>
              </a:rPr>
              <a:t>natural language</a:t>
            </a:r>
            <a:r>
              <a:rPr b="0" lang="en" sz="1100" strike="noStrike" u="none">
                <a:solidFill>
                  <a:srgbClr val="000000"/>
                </a:solidFill>
                <a:uFillTx/>
                <a:latin typeface="Arial"/>
              </a:rPr>
              <a:t> task instruction and observes code files, execution outputs, and documentation, then searches relevant files and generates code edits to fix issues.</a:t>
            </a:r>
            <a:endParaRPr b="0" lang="en-US" sz="1100" strike="noStrike" u="none">
              <a:solidFill>
                <a:srgbClr val="000000"/>
              </a:solidFill>
              <a:uFillTx/>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ldImg"/>
          </p:nvPr>
        </p:nvSpPr>
        <p:spPr>
          <a:xfrm>
            <a:off x="381240" y="685800"/>
            <a:ext cx="6095520" cy="3428640"/>
          </a:xfrm>
          <a:prstGeom prst="rect">
            <a:avLst/>
          </a:prstGeom>
          <a:ln w="0">
            <a:noFill/>
          </a:ln>
        </p:spPr>
      </p:sp>
      <p:sp>
        <p:nvSpPr>
          <p:cNvPr id="138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To address this challenge, robotics research is increasingly focused on standardizing robotic data and data collection hardware to create a large scale robotic data.</a:t>
            </a:r>
            <a:endParaRPr b="0" lang="en-US" sz="1100" strike="noStrike" u="none">
              <a:solidFill>
                <a:srgbClr val="000000"/>
              </a:solidFill>
              <a:uFillTx/>
              <a:latin typeface="Arial"/>
            </a:endParaRPr>
          </a:p>
          <a:p>
            <a:pPr indent="0">
              <a:lnSpc>
                <a:spcPct val="115000"/>
              </a:lnSpc>
              <a:spcBef>
                <a:spcPts val="1199"/>
              </a:spcBef>
              <a:buNone/>
              <a:tabLst>
                <a:tab algn="l" pos="0"/>
              </a:tabLst>
            </a:pPr>
            <a:br>
              <a:rPr sz="1100"/>
            </a:br>
            <a:r>
              <a:rPr b="0" lang="en" sz="1100" strike="noStrike" u="none">
                <a:solidFill>
                  <a:srgbClr val="7f7f7f"/>
                </a:solidFill>
                <a:uFillTx/>
                <a:latin typeface="Arial"/>
              </a:rPr>
              <a:t>Similarly, the Open X-Embodiment project demonstrates this approach for robotics, combining data from 22 different robots across 21 institutions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7f7f7f"/>
                </a:solidFill>
                <a:uFillTx/>
                <a:latin typeface="Arial"/>
              </a:rPr>
              <a:t>While still limited, this community-wide initiative represents an important step toward standardized, large-scale agent datasets.</a:t>
            </a:r>
            <a:endParaRPr b="0" lang="en-US" sz="1100" strike="noStrike" u="none">
              <a:solidFill>
                <a:srgbClr val="000000"/>
              </a:solidFill>
              <a:uFillTx/>
              <a:latin typeface="Arial"/>
            </a:endParaRPr>
          </a:p>
          <a:p>
            <a:pPr indent="0">
              <a:lnSpc>
                <a:spcPct val="100000"/>
              </a:lnSpc>
              <a:spcBef>
                <a:spcPts val="1199"/>
              </a:spcBef>
              <a:buNone/>
              <a:tabLst>
                <a:tab algn="l" pos="0"/>
              </a:tabLst>
            </a:pPr>
            <a:r>
              <a:rPr b="0" lang="en" sz="1100" strike="noStrike" u="none">
                <a:solidFill>
                  <a:srgbClr val="7f7f7f"/>
                </a:solidFill>
                <a:uFillTx/>
                <a:latin typeface="Arial"/>
              </a:rPr>
              <a:t>To further address the two challenges (hard to collect and share) in agent data collection, some of recent work have been focusing on simplifying data collection infrastructure from the start.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For example, Stanford's UMI project developed a portable, low-cost solution using hand-held grippers for manipulation demonstrations, eliminating the need for expensive robot arms.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Similar efforts are extending to humanoid robots, with projects developing universal control interfaces for whole-body teleoperation.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type="sldImg"/>
          </p:nvPr>
        </p:nvSpPr>
        <p:spPr>
          <a:xfrm>
            <a:off x="381240" y="685800"/>
            <a:ext cx="6095520" cy="3428640"/>
          </a:xfrm>
          <a:prstGeom prst="rect">
            <a:avLst/>
          </a:prstGeom>
          <a:ln w="0">
            <a:noFill/>
          </a:ln>
        </p:spPr>
      </p:sp>
      <p:sp>
        <p:nvSpPr>
          <p:cNvPr id="138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To address this challenge, some researchers have been working on unifying diverse agent datasets.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In the digital world, as mentioned earlier, different agent types (coding, web, mobile, gaming) can be unified in a single computer environment using desktop screenshots as observations and PyAutoGUI controls as actions.</a:t>
            </a:r>
            <a:endParaRPr b="0" lang="en-US" sz="1100" strike="noStrike" u="none">
              <a:solidFill>
                <a:srgbClr val="000000"/>
              </a:solidFill>
              <a:uFillTx/>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PlaceHolder 1"/>
          <p:cNvSpPr>
            <a:spLocks noGrp="1"/>
          </p:cNvSpPr>
          <p:nvPr>
            <p:ph type="sldImg"/>
          </p:nvPr>
        </p:nvSpPr>
        <p:spPr>
          <a:xfrm>
            <a:off x="381240" y="685800"/>
            <a:ext cx="6095520" cy="3428640"/>
          </a:xfrm>
          <a:prstGeom prst="rect">
            <a:avLst/>
          </a:prstGeom>
          <a:ln w="0">
            <a:noFill/>
          </a:ln>
        </p:spPr>
      </p:sp>
      <p:sp>
        <p:nvSpPr>
          <p:cNvPr id="138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While simpler than robotics, digital agent data collection still requires significant infrastructure. </a:t>
            </a:r>
            <a:br>
              <a:rPr sz="1100"/>
            </a:br>
            <a:br>
              <a:rPr sz="1100"/>
            </a:br>
            <a:r>
              <a:rPr b="0" lang="en" sz="1100" strike="noStrike" u="none">
                <a:solidFill>
                  <a:srgbClr val="000000"/>
                </a:solidFill>
                <a:uFillTx/>
                <a:latin typeface="Arial"/>
              </a:rPr>
              <a:t>Building a unified digital agent data collection infrastructure requires real-time capture of user interactions and computer states, transforming raw human complex actions into simplified agent-executable trajectories for robust and realistic task modeling.</a:t>
            </a:r>
            <a:endParaRPr b="0" lang="en-US" sz="1100" strike="noStrike" u="none">
              <a:solidFill>
                <a:srgbClr val="000000"/>
              </a:solidFill>
              <a:uFillTx/>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ldImg"/>
          </p:nvPr>
        </p:nvSpPr>
        <p:spPr>
          <a:xfrm>
            <a:off x="381240" y="685800"/>
            <a:ext cx="6095520" cy="3428640"/>
          </a:xfrm>
          <a:prstGeom prst="rect">
            <a:avLst/>
          </a:prstGeom>
          <a:ln w="0">
            <a:noFill/>
          </a:ln>
        </p:spPr>
      </p:sp>
      <p:sp>
        <p:nvSpPr>
          <p:cNvPr id="138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1" lang="en" sz="1100" strike="noStrike" u="none">
                <a:solidFill>
                  <a:schemeClr val="dk1"/>
                </a:solidFill>
                <a:uFillTx/>
                <a:latin typeface="Arial"/>
              </a:rPr>
              <a:t>To resolve this, we developed AgentNet Tool, </a:t>
            </a:r>
            <a:r>
              <a:rPr b="0" lang="en" sz="1100" strike="noStrike" u="none">
                <a:solidFill>
                  <a:schemeClr val="dk1"/>
                </a:solidFill>
                <a:uFillTx/>
                <a:latin typeface="Arial"/>
              </a:rPr>
              <a:t>a cross-OS agent data annotation platform that allows users to annotate long-duration agent tasks.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During the task demonstration process, the tool seamlessly collects all necessary agent data.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After that, it aligns the states of heterogeneous data and reduce them into a unified trajectory data for agent use.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(old caption)</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Our AgentNet tool addresses this by providing a universal platform that captures diverse computer interactions - clicks, scrolls, desktop recordings, and HTML - across different computer tasks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We'll release this tool early next year to help scale digital agent data collection through community efforts.</a:t>
            </a:r>
            <a:endParaRPr b="0" lang="en-US" sz="1100" strike="noStrike" u="none">
              <a:solidFill>
                <a:srgbClr val="000000"/>
              </a:solidFill>
              <a:uFillTx/>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PlaceHolder 1"/>
          <p:cNvSpPr>
            <a:spLocks noGrp="1"/>
          </p:cNvSpPr>
          <p:nvPr>
            <p:ph type="sldImg"/>
          </p:nvPr>
        </p:nvSpPr>
        <p:spPr>
          <a:xfrm>
            <a:off x="381240" y="685800"/>
            <a:ext cx="6095520" cy="3428640"/>
          </a:xfrm>
          <a:prstGeom prst="rect">
            <a:avLst/>
          </a:prstGeom>
          <a:ln w="0">
            <a:noFill/>
          </a:ln>
        </p:spPr>
      </p:sp>
      <p:sp>
        <p:nvSpPr>
          <p:cNvPr id="139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After human demonstration, raw human actions and video recordings exist as two parallel streams of data. To unify them into a state-transition format, the first challenge is that human actions are continuous and interleaved, making them unsuitable for agent prediction, so they need to be reduced into discrete and robust steps.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Although timestamps for user actions and video frames are recorded, the appropriate keyframe must be picked before the corresponding action is taken. Since reasoning is a critical capability for agents, a teacher model is applied to supplement reasoning between the observation and raw actions. Reducing hallucinations in the synthesized reasoning path is also crucial for improving data quality.</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type="sldImg"/>
          </p:nvPr>
        </p:nvSpPr>
        <p:spPr>
          <a:xfrm>
            <a:off x="381240" y="685800"/>
            <a:ext cx="6095520" cy="3428640"/>
          </a:xfrm>
          <a:prstGeom prst="rect">
            <a:avLst/>
          </a:prstGeom>
          <a:ln w="0">
            <a:noFill/>
          </a:ln>
        </p:spPr>
      </p:sp>
      <p:sp>
        <p:nvSpPr>
          <p:cNvPr id="139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AgentNet Tool infrastructure enables users to annotate computer use tasks directly on their own computers over long periods.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Based on this tool, we collected about 18k complex, diverse, and real-world desktop computer task instruction-trajectory pairs.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Compared with prior digital agent data, agentnet data has longer task trajectories - averaging over 20 steps compared to less than 10 in prior work - and covering a diverse range of applications, websites, and system operations in personalized environments.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The annotation process closely mirrors real-world usage scenarios, making it easier to capture longer, more complex, and cross-app/domain tasks.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As a result, the collected data is more diverse and better aligned with actual user needs.</a:t>
            </a:r>
            <a:endParaRPr b="0" lang="en-US" sz="1100" strike="noStrike" u="none">
              <a:solidFill>
                <a:srgbClr val="000000"/>
              </a:solidFill>
              <a:uFillTx/>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Img"/>
          </p:nvPr>
        </p:nvSpPr>
        <p:spPr>
          <a:xfrm>
            <a:off x="381240" y="685800"/>
            <a:ext cx="6095520" cy="3428640"/>
          </a:xfrm>
          <a:prstGeom prst="rect">
            <a:avLst/>
          </a:prstGeom>
          <a:ln w="0">
            <a:noFill/>
          </a:ln>
        </p:spPr>
      </p:sp>
      <p:sp>
        <p:nvSpPr>
          <p:cNvPr id="139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AgentNet dataset covers a wide range of human computer use domains, and includes commonly used apps, websites, as well as many professional apps.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PlaceHolder 1"/>
          <p:cNvSpPr>
            <a:spLocks noGrp="1"/>
          </p:cNvSpPr>
          <p:nvPr>
            <p:ph type="sldImg"/>
          </p:nvPr>
        </p:nvSpPr>
        <p:spPr>
          <a:xfrm>
            <a:off x="381240" y="685800"/>
            <a:ext cx="6095520" cy="3428640"/>
          </a:xfrm>
          <a:prstGeom prst="rect">
            <a:avLst/>
          </a:prstGeom>
          <a:ln w="0">
            <a:noFill/>
          </a:ln>
        </p:spPr>
      </p:sp>
      <p:sp>
        <p:nvSpPr>
          <p:cNvPr id="139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AgentNet tasks closely mirror real-world computer use scenarios, often involving multiple apps and websites within a single task.</a:t>
            </a:r>
            <a:endParaRPr b="0" lang="en-US" sz="1100" strike="noStrike" u="none">
              <a:solidFill>
                <a:srgbClr val="000000"/>
              </a:solidFill>
              <a:uFillTx/>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type="sldImg"/>
          </p:nvPr>
        </p:nvSpPr>
        <p:spPr>
          <a:xfrm>
            <a:off x="381240" y="685800"/>
            <a:ext cx="6095520" cy="3428640"/>
          </a:xfrm>
          <a:prstGeom prst="rect">
            <a:avLst/>
          </a:prstGeom>
          <a:ln w="0">
            <a:noFill/>
          </a:ln>
        </p:spPr>
      </p:sp>
      <p:sp>
        <p:nvSpPr>
          <p:cNvPr id="139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Even with improved infrastructure, human demonstrations remain costly and time-intensive, limiting task coverage.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To address this, researche</a:t>
            </a:r>
            <a:r>
              <a:rPr b="0" lang="en" sz="1100" strike="noStrike" u="none">
                <a:solidFill>
                  <a:srgbClr val="000000"/>
                </a:solidFill>
                <a:uFillTx/>
                <a:latin typeface="Arial"/>
              </a:rPr>
              <a:t>rs are exploring two alternative approaches: data synthesis/simulation and leveraging existing internet-scale data.</a:t>
            </a:r>
            <a:endParaRPr b="0" lang="en-US" sz="1100" strike="noStrike" u="none">
              <a:solidFill>
                <a:srgbClr val="000000"/>
              </a:solidFill>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sldImg"/>
          </p:nvPr>
        </p:nvSpPr>
        <p:spPr>
          <a:xfrm>
            <a:off x="381240" y="685800"/>
            <a:ext cx="6095520" cy="3428640"/>
          </a:xfrm>
          <a:prstGeom prst="rect">
            <a:avLst/>
          </a:prstGeom>
          <a:ln w="0">
            <a:noFill/>
          </a:ln>
        </p:spPr>
      </p:sp>
      <p:sp>
        <p:nvSpPr>
          <p:cNvPr id="133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Also - agents that can play digital games.</a:t>
            </a:r>
            <a:endParaRPr b="0" lang="en-US" sz="1100" strike="noStrike" u="none">
              <a:solidFill>
                <a:srgbClr val="000000"/>
              </a:solidFill>
              <a:uFillTx/>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sldImg"/>
          </p:nvPr>
        </p:nvSpPr>
        <p:spPr>
          <a:xfrm>
            <a:off x="381240" y="685800"/>
            <a:ext cx="6095520" cy="3428640"/>
          </a:xfrm>
          <a:prstGeom prst="rect">
            <a:avLst/>
          </a:prstGeom>
          <a:ln w="0">
            <a:noFill/>
          </a:ln>
        </p:spPr>
      </p:sp>
      <p:sp>
        <p:nvSpPr>
          <p:cNvPr id="140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Building on this framework, let’s discuss three key approaches to synthesizing agent trajectories: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 first is </a:t>
            </a:r>
            <a:r>
              <a:rPr b="1" lang="en" sz="1100" strike="noStrike" u="none">
                <a:solidFill>
                  <a:schemeClr val="dk1"/>
                </a:solidFill>
                <a:uFillTx/>
                <a:latin typeface="Arial"/>
              </a:rPr>
              <a:t>Synthesizer(O, A) → (G, I)</a:t>
            </a:r>
            <a:r>
              <a:rPr b="0" lang="en" sz="1100" strike="noStrike" u="none">
                <a:solidFill>
                  <a:schemeClr val="dk1"/>
                </a:solidFill>
                <a:uFillTx/>
                <a:latin typeface="Arial"/>
              </a:rPr>
              <a:t>. In this approach, the system explores the environment to gather interactions, which are then used to generate high-level goals and low-level instructions. Examples include </a:t>
            </a:r>
            <a:r>
              <a:rPr b="1" lang="en" sz="1100" strike="noStrike" u="none">
                <a:solidFill>
                  <a:schemeClr val="dk1"/>
                </a:solidFill>
                <a:uFillTx/>
                <a:latin typeface="Arial"/>
              </a:rPr>
              <a:t>BAGEL</a:t>
            </a:r>
            <a:r>
              <a:rPr b="0" lang="en" sz="1100" strike="noStrike" u="none">
                <a:solidFill>
                  <a:schemeClr val="dk1"/>
                </a:solidFill>
                <a:uFillTx/>
                <a:latin typeface="Arial"/>
              </a:rPr>
              <a:t> and </a:t>
            </a:r>
            <a:r>
              <a:rPr b="1" lang="en" sz="1100" strike="noStrike" u="none">
                <a:solidFill>
                  <a:schemeClr val="dk1"/>
                </a:solidFill>
                <a:uFillTx/>
                <a:latin typeface="Arial"/>
              </a:rPr>
              <a:t>NNetScape Navigator</a:t>
            </a:r>
            <a:r>
              <a:rPr b="0" lang="en" sz="1100" strike="noStrike" u="none">
                <a:solidFill>
                  <a:schemeClr val="dk1"/>
                </a:solidFill>
                <a:uFillTx/>
                <a:latin typeface="Arial"/>
              </a:rPr>
              <a:t>.</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 second approach, </a:t>
            </a:r>
            <a:r>
              <a:rPr b="1" lang="en" sz="1100" strike="noStrike" u="none">
                <a:solidFill>
                  <a:schemeClr val="dk1"/>
                </a:solidFill>
                <a:uFillTx/>
                <a:latin typeface="Arial"/>
              </a:rPr>
              <a:t>Synthesizer(G) → (O, I, A)</a:t>
            </a:r>
            <a:r>
              <a:rPr b="0" lang="en" sz="1100" strike="noStrike" u="none">
                <a:solidFill>
                  <a:schemeClr val="dk1"/>
                </a:solidFill>
                <a:uFillTx/>
                <a:latin typeface="Arial"/>
              </a:rPr>
              <a:t>, uses human-annotated high-level goals to sample and filter successful trajectories. An example of this method is </a:t>
            </a:r>
            <a:r>
              <a:rPr b="1" lang="en" sz="1100" strike="noStrike" u="none">
                <a:solidFill>
                  <a:schemeClr val="dk1"/>
                </a:solidFill>
                <a:uFillTx/>
                <a:latin typeface="Arial"/>
              </a:rPr>
              <a:t>AutoWebGLM</a:t>
            </a:r>
            <a:r>
              <a:rPr b="0" lang="en" sz="1100" strike="noStrike" u="none">
                <a:solidFill>
                  <a:schemeClr val="dk1"/>
                </a:solidFill>
                <a:uFillTx/>
                <a:latin typeface="Arial"/>
              </a:rPr>
              <a:t>.</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Lastly, we have </a:t>
            </a:r>
            <a:r>
              <a:rPr b="1" lang="en" sz="1100" strike="noStrike" u="none">
                <a:solidFill>
                  <a:schemeClr val="dk1"/>
                </a:solidFill>
                <a:uFillTx/>
                <a:latin typeface="Arial"/>
              </a:rPr>
              <a:t>Synthesizer(G, I) → (O, A)</a:t>
            </a:r>
            <a:r>
              <a:rPr b="0" lang="en" sz="1100" strike="noStrike" u="none">
                <a:solidFill>
                  <a:schemeClr val="dk1"/>
                </a:solidFill>
                <a:uFillTx/>
                <a:latin typeface="Arial"/>
              </a:rPr>
              <a:t>. This approach leverages web tutorials that contain high-level goals and step-by-step guidance. From this, it synthesizes observations and actions. For instance, the </a:t>
            </a:r>
            <a:r>
              <a:rPr b="1" lang="en" sz="1100" strike="noStrike" u="none">
                <a:solidFill>
                  <a:schemeClr val="dk1"/>
                </a:solidFill>
                <a:uFillTx/>
                <a:latin typeface="Arial"/>
              </a:rPr>
              <a:t>Synatra</a:t>
            </a:r>
            <a:r>
              <a:rPr b="0" lang="en" sz="1100" strike="noStrike" u="none">
                <a:solidFill>
                  <a:schemeClr val="dk1"/>
                </a:solidFill>
                <a:uFillTx/>
                <a:latin typeface="Arial"/>
              </a:rPr>
              <a:t> system generates HTML observations and actions using large language models, while </a:t>
            </a:r>
            <a:r>
              <a:rPr b="1" lang="en" sz="1100" strike="noStrike" u="none">
                <a:solidFill>
                  <a:schemeClr val="dk1"/>
                </a:solidFill>
                <a:uFillTx/>
                <a:latin typeface="Arial"/>
              </a:rPr>
              <a:t>AgentTrek</a:t>
            </a:r>
            <a:r>
              <a:rPr b="0" lang="en" sz="1100" strike="noStrike" u="none">
                <a:solidFill>
                  <a:schemeClr val="dk1"/>
                </a:solidFill>
                <a:uFillTx/>
                <a:latin typeface="Arial"/>
              </a:rPr>
              <a:t> replays actions to create realistic, grounded observations.</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Each of these methods contributes to scalable trajectory synthesis, combining automation with structured input to create robust training data for digital agents.</a:t>
            </a:r>
            <a:endParaRPr b="0" lang="en-US" sz="1100" strike="noStrike" u="none">
              <a:solidFill>
                <a:srgbClr val="000000"/>
              </a:solidFill>
              <a:uFillTx/>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PlaceHolder 1"/>
          <p:cNvSpPr>
            <a:spLocks noGrp="1"/>
          </p:cNvSpPr>
          <p:nvPr>
            <p:ph type="sldImg"/>
          </p:nvPr>
        </p:nvSpPr>
        <p:spPr>
          <a:xfrm>
            <a:off x="381240" y="685800"/>
            <a:ext cx="6095520" cy="3428640"/>
          </a:xfrm>
          <a:prstGeom prst="rect">
            <a:avLst/>
          </a:prstGeom>
          <a:ln w="0">
            <a:noFill/>
          </a:ln>
        </p:spPr>
      </p:sp>
      <p:sp>
        <p:nvSpPr>
          <p:cNvPr id="140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For synthesizing computer use agent data, we proposed AgentTrek, a </a:t>
            </a:r>
            <a:r>
              <a:rPr b="0" lang="en" sz="1150" strike="noStrike" u="none">
                <a:solidFill>
                  <a:srgbClr val="3d3929"/>
                </a:solidFill>
                <a:highlight>
                  <a:srgbClr val="f0eee5"/>
                </a:highlight>
                <a:uFillTx/>
                <a:latin typeface="Roboto"/>
                <a:ea typeface="Roboto"/>
              </a:rPr>
              <a:t>scalable </a:t>
            </a:r>
            <a:r>
              <a:rPr b="0" lang="en" sz="1100" strike="noStrike" u="none">
                <a:solidFill>
                  <a:srgbClr val="000000"/>
                </a:solidFill>
                <a:uFillTx/>
                <a:latin typeface="Roboto"/>
                <a:ea typeface="Roboto"/>
              </a:rPr>
              <a:t>data synthesis framework for scaling up GUI agent training data.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Roboto"/>
                <a:ea typeface="Roboto"/>
              </a:rPr>
              <a:t>It first collects internet tutorials and then transform them into structured tasks and </a:t>
            </a:r>
            <a:r>
              <a:rPr b="0" lang="en" sz="1150" strike="noStrike" u="none">
                <a:solidFill>
                  <a:srgbClr val="3d3929"/>
                </a:solidFill>
                <a:highlight>
                  <a:srgbClr val="f0eee5"/>
                </a:highlight>
                <a:uFillTx/>
                <a:latin typeface="Roboto"/>
                <a:ea typeface="Roboto"/>
              </a:rPr>
              <a:t>employs a VLM agent to simulate their execution in a real digital environment.</a:t>
            </a:r>
            <a:r>
              <a:rPr b="0" lang="en" sz="1100" strike="noStrike" u="none">
                <a:solidFill>
                  <a:srgbClr val="000000"/>
                </a:solidFill>
                <a:uFillTx/>
                <a:latin typeface="Roboto"/>
                <a:ea typeface="Roboto"/>
              </a:rPr>
              <a:t>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Roboto"/>
                <a:ea typeface="Roboto"/>
              </a:rPr>
              <a:t>Each generated trajectory is validated by a VLM-based evaluator to ensure quality. - no human supervision needed.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PlaceHolder 1"/>
          <p:cNvSpPr>
            <a:spLocks noGrp="1"/>
          </p:cNvSpPr>
          <p:nvPr>
            <p:ph type="sldImg"/>
          </p:nvPr>
        </p:nvSpPr>
        <p:spPr>
          <a:xfrm>
            <a:off x="381240" y="685800"/>
            <a:ext cx="6095520" cy="3428640"/>
          </a:xfrm>
          <a:prstGeom prst="rect">
            <a:avLst/>
          </a:prstGeom>
          <a:ln w="0">
            <a:noFill/>
          </a:ln>
        </p:spPr>
      </p:sp>
      <p:sp>
        <p:nvSpPr>
          <p:cNvPr id="140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chemeClr val="dk1"/>
                </a:solidFill>
                <a:uFillTx/>
                <a:latin typeface="Arial"/>
              </a:rPr>
              <a:t>Building on this framework, let’s discuss three key approaches to synthesizing agent trajectories: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 first is  </a:t>
            </a:r>
            <a:r>
              <a:rPr b="1" lang="en" sz="1100" strike="noStrike" u="none">
                <a:solidFill>
                  <a:schemeClr val="dk1"/>
                </a:solidFill>
                <a:uFillTx/>
                <a:latin typeface="Arial"/>
              </a:rPr>
              <a:t>Instruction-first method</a:t>
            </a:r>
            <a:r>
              <a:rPr b="0" lang="en" sz="1100" strike="noStrike" u="none">
                <a:solidFill>
                  <a:schemeClr val="dk1"/>
                </a:solidFill>
                <a:uFillTx/>
                <a:latin typeface="Arial"/>
              </a:rPr>
              <a:t>. This approach leverages web tutorials that contain high-level goals and step-by-step guidance. From this, it synthesizes observations and actions. For instance, the </a:t>
            </a:r>
            <a:r>
              <a:rPr b="1" lang="en" sz="1100" strike="noStrike" u="none">
                <a:solidFill>
                  <a:schemeClr val="dk1"/>
                </a:solidFill>
                <a:uFillTx/>
                <a:latin typeface="Arial"/>
              </a:rPr>
              <a:t>Synatra</a:t>
            </a:r>
            <a:r>
              <a:rPr b="0" lang="en" sz="1100" strike="noStrike" u="none">
                <a:solidFill>
                  <a:schemeClr val="dk1"/>
                </a:solidFill>
                <a:uFillTx/>
                <a:latin typeface="Arial"/>
              </a:rPr>
              <a:t> system generates HTML observations and actions using large language models, while </a:t>
            </a:r>
            <a:r>
              <a:rPr b="1" lang="en" sz="1100" strike="noStrike" u="none">
                <a:solidFill>
                  <a:schemeClr val="dk1"/>
                </a:solidFill>
                <a:uFillTx/>
                <a:latin typeface="Arial"/>
              </a:rPr>
              <a:t>AgentTrek</a:t>
            </a:r>
            <a:r>
              <a:rPr b="0" lang="en" sz="1100" strike="noStrike" u="none">
                <a:solidFill>
                  <a:schemeClr val="dk1"/>
                </a:solidFill>
                <a:uFillTx/>
                <a:latin typeface="Arial"/>
              </a:rPr>
              <a:t> replays actions to create realistic, grounded observations.</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Lastly, we have </a:t>
            </a:r>
            <a:r>
              <a:rPr b="1" lang="en" sz="1100" strike="noStrike" u="none">
                <a:solidFill>
                  <a:schemeClr val="dk1"/>
                </a:solidFill>
                <a:uFillTx/>
                <a:latin typeface="Arial"/>
              </a:rPr>
              <a:t>Interaction-first method</a:t>
            </a:r>
            <a:r>
              <a:rPr b="0" lang="en" sz="1100" strike="noStrike" u="none">
                <a:solidFill>
                  <a:schemeClr val="dk1"/>
                </a:solidFill>
                <a:uFillTx/>
                <a:latin typeface="Arial"/>
              </a:rPr>
              <a:t>. In this approach, the system explores the environment to gather interactions, which are then used to generate high-level goals and low-level instructions. Examples include </a:t>
            </a:r>
            <a:r>
              <a:rPr b="1" lang="en" sz="1100" strike="noStrike" u="none">
                <a:solidFill>
                  <a:schemeClr val="dk1"/>
                </a:solidFill>
                <a:uFillTx/>
                <a:latin typeface="Arial"/>
              </a:rPr>
              <a:t>BAGEL</a:t>
            </a:r>
            <a:r>
              <a:rPr b="0" lang="en" sz="1100" strike="noStrike" u="none">
                <a:solidFill>
                  <a:schemeClr val="dk1"/>
                </a:solidFill>
                <a:uFillTx/>
                <a:latin typeface="Arial"/>
              </a:rPr>
              <a:t> and </a:t>
            </a:r>
            <a:r>
              <a:rPr b="1" lang="en" sz="1100" strike="noStrike" u="none">
                <a:solidFill>
                  <a:schemeClr val="dk1"/>
                </a:solidFill>
                <a:uFillTx/>
                <a:latin typeface="Arial"/>
              </a:rPr>
              <a:t>NNetScape Navigator</a:t>
            </a:r>
            <a:r>
              <a:rPr b="0" lang="en" sz="1100" strike="noStrike" u="none">
                <a:solidFill>
                  <a:schemeClr val="dk1"/>
                </a:solidFill>
                <a:uFillTx/>
                <a:latin typeface="Arial"/>
              </a:rPr>
              <a:t>.</a:t>
            </a:r>
            <a:br>
              <a:rPr sz="1100"/>
            </a:br>
            <a:br>
              <a:rPr sz="1100"/>
            </a:br>
            <a:r>
              <a:rPr b="0" lang="en" sz="1100" strike="noStrike" u="none">
                <a:solidFill>
                  <a:schemeClr val="dk1"/>
                </a:solidFill>
                <a:uFillTx/>
                <a:latin typeface="Arial"/>
              </a:rPr>
              <a:t>Each of these methods contributes to scalable trajectory synthesis, combining automation with structured input to create robust training data for digital agents.</a:t>
            </a:r>
            <a:endParaRPr b="0" lang="en-US" sz="1100" strike="noStrike" u="none">
              <a:solidFill>
                <a:srgbClr val="000000"/>
              </a:solidFill>
              <a:uFillTx/>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sldImg"/>
          </p:nvPr>
        </p:nvSpPr>
        <p:spPr>
          <a:xfrm>
            <a:off x="381240" y="685800"/>
            <a:ext cx="6095520" cy="3428640"/>
          </a:xfrm>
          <a:prstGeom prst="rect">
            <a:avLst/>
          </a:prstGeom>
          <a:ln w="0">
            <a:noFill/>
          </a:ln>
        </p:spPr>
      </p:sp>
      <p:sp>
        <p:nvSpPr>
          <p:cNvPr id="140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Our results show that training agents on this synthesized data significantly enhances their performance, even compared to gpt4o</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PlaceHolder 1"/>
          <p:cNvSpPr>
            <a:spLocks noGrp="1"/>
          </p:cNvSpPr>
          <p:nvPr>
            <p:ph type="sldImg"/>
          </p:nvPr>
        </p:nvSpPr>
        <p:spPr>
          <a:xfrm>
            <a:off x="381240" y="685800"/>
            <a:ext cx="6095520" cy="3428640"/>
          </a:xfrm>
          <a:prstGeom prst="rect">
            <a:avLst/>
          </a:prstGeom>
          <a:ln w="0">
            <a:noFill/>
          </a:ln>
        </p:spPr>
      </p:sp>
      <p:sp>
        <p:nvSpPr>
          <p:cNvPr id="140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While synthesis and simulation offer scaling potential, they still face significant challenges.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Current VLMs have limited capabilities and lack comprehensive world knowledge (both digital and physical), restricting the diversity and complexity of generated data.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Robotics faces the additional much bigger sim-to-real gap, where simulated training often fails in real-world deployment.</a:t>
            </a:r>
            <a:endParaRPr b="0" lang="en-US" sz="1100" strike="noStrike" u="none">
              <a:solidFill>
                <a:srgbClr val="000000"/>
              </a:solidFill>
              <a:uFillTx/>
              <a:latin typeface="Arial"/>
            </a:endParaRPr>
          </a:p>
          <a:p>
            <a:pPr indent="0">
              <a:lnSpc>
                <a:spcPct val="115000"/>
              </a:lnSpc>
              <a:spcBef>
                <a:spcPts val="1199"/>
              </a:spcBef>
              <a:buNone/>
              <a:tabLst>
                <a:tab algn="l" pos="0"/>
              </a:tabLst>
            </a:pPr>
            <a:r>
              <a:rPr b="1" lang="en" sz="1100" strike="noStrike" u="none">
                <a:solidFill>
                  <a:srgbClr val="000000"/>
                </a:solidFill>
                <a:uFillTx/>
                <a:latin typeface="Arial"/>
              </a:rPr>
              <a:t>Meanwhile, there's a vast unlabeled re</a:t>
            </a:r>
            <a:r>
              <a:rPr b="0" lang="en" sz="1100" strike="noStrike" u="none">
                <a:solidFill>
                  <a:srgbClr val="000000"/>
                </a:solidFill>
                <a:uFillTx/>
                <a:latin typeface="Arial"/>
              </a:rPr>
              <a:t>source: online instructional videos showing humans performing complex tasks in real environments. This raises the question: can we leverage this existing data for agent learning?</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sldImg"/>
          </p:nvPr>
        </p:nvSpPr>
        <p:spPr>
          <a:xfrm>
            <a:off x="381240" y="685800"/>
            <a:ext cx="6095520" cy="3428640"/>
          </a:xfrm>
          <a:prstGeom prst="rect">
            <a:avLst/>
          </a:prstGeom>
          <a:ln w="0">
            <a:noFill/>
          </a:ln>
        </p:spPr>
      </p:sp>
      <p:sp>
        <p:nvSpPr>
          <p:cNvPr id="141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1" lang="en" sz="1100" strike="noStrike" u="none">
                <a:solidFill>
                  <a:schemeClr val="dk1"/>
                </a:solidFill>
                <a:uFillTx/>
                <a:latin typeface="Arial"/>
              </a:rPr>
              <a:t>another vast data re</a:t>
            </a:r>
            <a:r>
              <a:rPr b="0" lang="en" sz="1100" strike="noStrike" u="none">
                <a:solidFill>
                  <a:schemeClr val="dk1"/>
                </a:solidFill>
                <a:uFillTx/>
                <a:latin typeface="Arial"/>
              </a:rPr>
              <a:t>source are online instructional videos, showing humans performing complex tasks in real environments.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In our recent work, we curated a dataset of </a:t>
            </a:r>
            <a:r>
              <a:rPr b="1" lang="en" sz="1100" strike="noStrike" u="none">
                <a:solidFill>
                  <a:schemeClr val="dk1"/>
                </a:solidFill>
                <a:uFillTx/>
                <a:latin typeface="Arial"/>
              </a:rPr>
              <a:t>60,000 videos</a:t>
            </a:r>
            <a:r>
              <a:rPr b="0" lang="en" sz="1100" strike="noStrike" u="none">
                <a:solidFill>
                  <a:schemeClr val="dk1"/>
                </a:solidFill>
                <a:uFillTx/>
                <a:latin typeface="Arial"/>
              </a:rPr>
              <a:t> covering over </a:t>
            </a:r>
            <a:r>
              <a:rPr b="1" lang="en" sz="1100" strike="noStrike" u="none">
                <a:solidFill>
                  <a:schemeClr val="dk1"/>
                </a:solidFill>
                <a:uFillTx/>
                <a:latin typeface="Arial"/>
              </a:rPr>
              <a:t>200 distinct fields</a:t>
            </a:r>
            <a:r>
              <a:rPr b="0" lang="en" sz="1100" strike="noStrike" u="none">
                <a:solidFill>
                  <a:schemeClr val="dk1"/>
                </a:solidFill>
                <a:uFillTx/>
                <a:latin typeface="Arial"/>
              </a:rPr>
              <a:t>, totaling an impressive </a:t>
            </a:r>
            <a:r>
              <a:rPr b="1" lang="en" sz="1100" strike="noStrike" u="none">
                <a:solidFill>
                  <a:schemeClr val="dk1"/>
                </a:solidFill>
                <a:uFillTx/>
                <a:latin typeface="Arial"/>
              </a:rPr>
              <a:t>13,000 hours</a:t>
            </a:r>
            <a:r>
              <a:rPr b="0" lang="en" sz="1100" strike="noStrike" u="none">
                <a:solidFill>
                  <a:schemeClr val="dk1"/>
                </a:solidFill>
                <a:uFillTx/>
                <a:latin typeface="Arial"/>
              </a:rPr>
              <a:t> of footage. These videos span diverse domains, including topics like 'Microsoft Excel,' 'MacOS Tips,' 'Computer Issues,' and even niche areas like 'Minecraft Updates' and 'Password Security.'</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The visualization you see here represents this dataset. Each cluster indicates a specific field, revealing the richness and variety of the data we’re using to build and train more powerful digital agents.</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This large-scale dataset allows us to capture complex, real-world user interactions, bringing us closer to developing highly capable and generalizable agents.</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sldImg"/>
          </p:nvPr>
        </p:nvSpPr>
        <p:spPr>
          <a:xfrm>
            <a:off x="381240" y="685800"/>
            <a:ext cx="6095520" cy="3428640"/>
          </a:xfrm>
          <a:prstGeom prst="rect">
            <a:avLst/>
          </a:prstGeom>
          <a:ln w="0">
            <a:noFill/>
          </a:ln>
        </p:spPr>
      </p:sp>
      <p:sp>
        <p:nvSpPr>
          <p:cNvPr id="141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A key challenge here is that they lack grounded action sequences - we can see what humans do, but don't have the corresponding detailed action data needed for agent training…</a:t>
            </a:r>
            <a:endParaRPr b="0" lang="en-US" sz="1100" strike="noStrike" u="none">
              <a:solidFill>
                <a:srgbClr val="000000"/>
              </a:solidFill>
              <a:uFillTx/>
              <a:latin typeface="Arial"/>
            </a:endParaRPr>
          </a:p>
          <a:p>
            <a:pPr indent="0">
              <a:lnSpc>
                <a:spcPct val="100000"/>
              </a:lnSpc>
              <a:spcBef>
                <a:spcPts val="1199"/>
              </a:spcBef>
              <a:buNone/>
              <a:tabLst>
                <a:tab algn="l" pos="0"/>
              </a:tabLst>
            </a:pPr>
            <a:r>
              <a:rPr b="0" lang="en" sz="1100" strike="noStrike" u="none">
                <a:solidFill>
                  <a:schemeClr val="dk1"/>
                </a:solidFill>
                <a:uFillTx/>
                <a:latin typeface="Arial"/>
              </a:rPr>
              <a:t>Overall, Leveraging internet-scale data remains challenging beyond just missing action sequences.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Key obstacles include difficulty in aligning important frames with actions, and the lack of clear task instructions in many demonstrations.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This makes it hard to establish the goal-aligned trajectories needed for effective agent training.</a:t>
            </a:r>
            <a:endParaRPr b="0" lang="en-US" sz="1100" strike="noStrike" u="none">
              <a:solidFill>
                <a:srgbClr val="000000"/>
              </a:solidFill>
              <a:uFillTx/>
              <a:latin typeface="Arial"/>
            </a:endParaRPr>
          </a:p>
          <a:p>
            <a:pPr indent="0">
              <a:lnSpc>
                <a:spcPct val="115000"/>
              </a:lnSpc>
              <a:spcBef>
                <a:spcPts val="1199"/>
              </a:spcBef>
              <a:buNone/>
              <a:tabLst>
                <a:tab algn="l" pos="0"/>
              </a:tabLst>
            </a:pPr>
            <a:endParaRPr b="0" lang="en-US" sz="1100" strike="noStrike" u="none">
              <a:solidFill>
                <a:srgbClr val="000000"/>
              </a:solidFill>
              <a:uFillTx/>
              <a:latin typeface="Arial"/>
            </a:endParaRPr>
          </a:p>
          <a:p>
            <a:pPr indent="0">
              <a:lnSpc>
                <a:spcPct val="100000"/>
              </a:lnSpc>
              <a:spcBef>
                <a:spcPts val="1199"/>
              </a:spcBef>
              <a:buNone/>
              <a:tabLst>
                <a:tab algn="l" pos="0"/>
              </a:tabLst>
            </a:pPr>
            <a:r>
              <a:rPr b="0" lang="en" sz="1800" strike="noStrike" u="none">
                <a:solidFill>
                  <a:schemeClr val="dk1"/>
                </a:solidFill>
                <a:uFillTx/>
                <a:latin typeface="Gill Sans"/>
                <a:ea typeface="Gill Sans"/>
              </a:rPr>
              <a:t>Open Challenges: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1" lang="en" sz="1600" strike="noStrike" u="none">
                <a:solidFill>
                  <a:schemeClr val="dk1"/>
                </a:solidFill>
                <a:uFillTx/>
                <a:latin typeface="Gill Sans"/>
                <a:ea typeface="Gill Sans"/>
              </a:rPr>
              <a:t>Filtering irrelevant segments in videos</a:t>
            </a:r>
            <a:r>
              <a:rPr b="0" lang="en" sz="1600" strike="noStrike" u="none">
                <a:solidFill>
                  <a:schemeClr val="dk1"/>
                </a:solidFill>
                <a:uFillTx/>
                <a:latin typeface="Gill Sans"/>
                <a:ea typeface="Gill Sans"/>
              </a:rPr>
              <a:t>: How to effectively identify and exclude unrelated content?</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1" lang="en" sz="1600" strike="noStrike" u="none">
                <a:solidFill>
                  <a:schemeClr val="dk1"/>
                </a:solidFill>
                <a:uFillTx/>
                <a:latin typeface="Gill Sans"/>
                <a:ea typeface="Gill Sans"/>
              </a:rPr>
              <a:t>Extracting grounded, accurate GUI actions</a:t>
            </a:r>
            <a:r>
              <a:rPr b="0" lang="en" sz="1600" strike="noStrike" u="none">
                <a:solidFill>
                  <a:schemeClr val="dk1"/>
                </a:solidFill>
                <a:uFillTx/>
                <a:latin typeface="Gill Sans"/>
                <a:ea typeface="Gill Sans"/>
              </a:rPr>
              <a:t>: How to ensure precise action mapping?</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1" lang="en" sz="1600" strike="noStrike" u="none">
                <a:solidFill>
                  <a:schemeClr val="dk1"/>
                </a:solidFill>
                <a:uFillTx/>
                <a:latin typeface="Gill Sans"/>
                <a:ea typeface="Gill Sans"/>
              </a:rPr>
              <a:t>Handling diverse video styles</a:t>
            </a:r>
            <a:r>
              <a:rPr b="0" lang="en" sz="1600" strike="noStrike" u="none">
                <a:solidFill>
                  <a:schemeClr val="dk1"/>
                </a:solidFill>
                <a:uFillTx/>
                <a:latin typeface="Gill Sans"/>
                <a:ea typeface="Gill Sans"/>
              </a:rPr>
              <a:t>: Managing variations like:</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Long daily recordings</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Short task-oriented clips</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In-depth tutorial videos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t>
            </a:r>
            <a:endParaRPr b="0" lang="en-US" sz="16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sldImg"/>
          </p:nvPr>
        </p:nvSpPr>
        <p:spPr>
          <a:xfrm>
            <a:off x="381240" y="685800"/>
            <a:ext cx="6095520" cy="3428640"/>
          </a:xfrm>
          <a:prstGeom prst="rect">
            <a:avLst/>
          </a:prstGeom>
          <a:ln w="0">
            <a:noFill/>
          </a:ln>
        </p:spPr>
      </p:sp>
      <p:sp>
        <p:nvSpPr>
          <p:cNvPr id="141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So to conclude this section, Data remains a critical bottleneck in agent development - we're still searching for an 'ImageNet moment' that could transform this field. </a:t>
            </a:r>
            <a:endParaRPr b="0" lang="en-US" sz="1100" strike="noStrike" u="none">
              <a:solidFill>
                <a:srgbClr val="000000"/>
              </a:solidFill>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sldImg"/>
          </p:nvPr>
        </p:nvSpPr>
        <p:spPr>
          <a:xfrm>
            <a:off x="381240" y="685800"/>
            <a:ext cx="6095520" cy="3428640"/>
          </a:xfrm>
          <a:prstGeom prst="rect">
            <a:avLst/>
          </a:prstGeom>
          <a:ln w="0">
            <a:noFill/>
          </a:ln>
        </p:spPr>
      </p:sp>
      <p:sp>
        <p:nvSpPr>
          <p:cNvPr id="133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web/app agents</a:t>
            </a:r>
            <a:endParaRPr b="0" lang="en-US" sz="1100" strike="noStrike" u="none">
              <a:solidFill>
                <a:srgbClr val="000000"/>
              </a:solidFill>
              <a:uFillTx/>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PlaceHolder 1"/>
          <p:cNvSpPr>
            <a:spLocks noGrp="1"/>
          </p:cNvSpPr>
          <p:nvPr>
            <p:ph type="sldImg"/>
          </p:nvPr>
        </p:nvSpPr>
        <p:spPr>
          <a:xfrm>
            <a:off x="381240" y="685800"/>
            <a:ext cx="6095520" cy="3428640"/>
          </a:xfrm>
          <a:prstGeom prst="rect">
            <a:avLst/>
          </a:prstGeom>
          <a:ln w="0">
            <a:noFill/>
          </a:ln>
        </p:spPr>
      </p:sp>
      <p:sp>
        <p:nvSpPr>
          <p:cNvPr id="141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Ok, so now we have 18k agentnet data -Let's explore how we can leverage them to train computer use agents.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PlaceHolder 1"/>
          <p:cNvSpPr>
            <a:spLocks noGrp="1"/>
          </p:cNvSpPr>
          <p:nvPr>
            <p:ph type="sldImg"/>
          </p:nvPr>
        </p:nvSpPr>
        <p:spPr>
          <a:xfrm>
            <a:off x="381240" y="685800"/>
            <a:ext cx="6095520" cy="3428640"/>
          </a:xfrm>
          <a:prstGeom prst="rect">
            <a:avLst/>
          </a:prstGeom>
          <a:ln w="0">
            <a:noFill/>
          </a:ln>
        </p:spPr>
      </p:sp>
      <p:sp>
        <p:nvSpPr>
          <p:cNvPr id="141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15000"/>
              </a:lnSpc>
              <a:buClr>
                <a:srgbClr val="000000"/>
              </a:buClr>
              <a:buFont typeface="OpenSymbol"/>
              <a:buAutoNum type="arabicPeriod"/>
            </a:pPr>
            <a:r>
              <a:rPr b="0" lang="en" sz="1100" strike="noStrike" u="none">
                <a:solidFill>
                  <a:schemeClr val="dk1"/>
                </a:solidFill>
                <a:uFillTx/>
                <a:latin typeface="Arial"/>
              </a:rPr>
              <a:t>As humans do v.s. APIs</a:t>
            </a:r>
            <a:endParaRPr b="0" lang="en-US" sz="1100" strike="noStrike" u="none">
              <a:solidFill>
                <a:srgbClr val="000000"/>
              </a:solidFill>
              <a:uFillTx/>
              <a:latin typeface="Arial"/>
            </a:endParaRPr>
          </a:p>
          <a:p>
            <a:pPr lvl="1" marL="914400" indent="-298440">
              <a:lnSpc>
                <a:spcPct val="115000"/>
              </a:lnSpc>
              <a:buClr>
                <a:srgbClr val="000000"/>
              </a:buClr>
              <a:buFont typeface="OpenSymbol"/>
              <a:buAutoNum type="alphaLcPeriod"/>
            </a:pPr>
            <a:r>
              <a:rPr b="0" lang="en" sz="1100" strike="noStrike" u="none">
                <a:solidFill>
                  <a:schemeClr val="dk1"/>
                </a:solidFill>
                <a:uFillTx/>
                <a:latin typeface="Arial"/>
              </a:rPr>
              <a:t>Vision</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Most existing wide interfaces</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Not most efficient and effective - RPA tasks</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Multimodal embodied code generation</a:t>
            </a:r>
            <a:endParaRPr b="0" lang="en-US" sz="1100" strike="noStrike" u="none">
              <a:solidFill>
                <a:srgbClr val="000000"/>
              </a:solidFill>
              <a:uFillTx/>
              <a:latin typeface="Arial"/>
            </a:endParaRPr>
          </a:p>
          <a:p>
            <a:pPr lvl="1" marL="914400" indent="-298440">
              <a:lnSpc>
                <a:spcPct val="115000"/>
              </a:lnSpc>
              <a:buClr>
                <a:srgbClr val="000000"/>
              </a:buClr>
              <a:buFont typeface="OpenSymbol"/>
              <a:buAutoNum type="alphaLcPeriod"/>
            </a:pPr>
            <a:r>
              <a:rPr b="0" lang="en" sz="1100" strike="noStrike" u="none">
                <a:solidFill>
                  <a:schemeClr val="dk1"/>
                </a:solidFill>
                <a:uFillTx/>
                <a:latin typeface="Arial"/>
              </a:rPr>
              <a:t>APIs</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Not complete cover - to build more? Change UIs? -&gt; more HCI research</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More efficient in some cases if have</a:t>
            </a:r>
            <a:endParaRPr b="0" lang="en-US" sz="1100" strike="noStrike" u="none">
              <a:solidFill>
                <a:srgbClr val="000000"/>
              </a:solidFill>
              <a:uFillTx/>
              <a:latin typeface="Arial"/>
            </a:endParaRPr>
          </a:p>
          <a:p>
            <a:pPr lvl="2" marL="1371600" indent="-298440">
              <a:lnSpc>
                <a:spcPct val="115000"/>
              </a:lnSpc>
              <a:buClr>
                <a:srgbClr val="000000"/>
              </a:buClr>
              <a:buFont typeface="OpenSymbol"/>
              <a:buAutoNum type="romanLcPeriod"/>
            </a:pPr>
            <a:r>
              <a:rPr b="0" lang="en" sz="1100" strike="noStrike" u="none">
                <a:solidFill>
                  <a:schemeClr val="dk1"/>
                </a:solidFill>
                <a:uFillTx/>
                <a:latin typeface="Arial"/>
              </a:rPr>
              <a:t>Hard to verify for lay users</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Since agents directly work with the UI, we can use existing web infrastructure without designing specialized APIs.</a:t>
            </a:r>
            <a:endParaRPr b="0" lang="en-US" sz="1100" strike="noStrike" u="none">
              <a:solidFill>
                <a:srgbClr val="000000"/>
              </a:solidFill>
              <a:uFillTx/>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PlaceHolder 1"/>
          <p:cNvSpPr>
            <a:spLocks noGrp="1"/>
          </p:cNvSpPr>
          <p:nvPr>
            <p:ph type="sldImg"/>
          </p:nvPr>
        </p:nvSpPr>
        <p:spPr>
          <a:xfrm>
            <a:off x="381240" y="685800"/>
            <a:ext cx="6095520" cy="3428640"/>
          </a:xfrm>
          <a:prstGeom prst="rect">
            <a:avLst/>
          </a:prstGeom>
          <a:ln w="0">
            <a:noFill/>
          </a:ln>
        </p:spPr>
      </p:sp>
      <p:sp>
        <p:nvSpPr>
          <p:cNvPr id="142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We first convert each task instruction-trajectory pair into multiple training examples.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Each example combines the current screen state, task instructions, and previous actions to predict both chain-of-thought reasoning and specific PyAutoGUI control sequences.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We then fine-tune the Qwen2-VL-72B model on these converted examples to create our AGUVis-72B agent model.</a:t>
            </a:r>
            <a:endParaRPr b="0" lang="en-US" sz="1100" strike="noStrike" u="none">
              <a:solidFill>
                <a:srgbClr val="000000"/>
              </a:solidFill>
              <a:uFillTx/>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PlaceHolder 1"/>
          <p:cNvSpPr>
            <a:spLocks noGrp="1"/>
          </p:cNvSpPr>
          <p:nvPr>
            <p:ph type="sldImg"/>
          </p:nvPr>
        </p:nvSpPr>
        <p:spPr>
          <a:xfrm>
            <a:off x="381240" y="685800"/>
            <a:ext cx="6095520" cy="3428640"/>
          </a:xfrm>
          <a:prstGeom prst="rect">
            <a:avLst/>
          </a:prstGeom>
          <a:ln w="0">
            <a:noFill/>
          </a:ln>
        </p:spPr>
      </p:sp>
      <p:sp>
        <p:nvSpPr>
          <p:cNvPr id="142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Scaling up data can lead to performance improvement, but the gains diminish as the data volume increases beyond a certain level.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Note:</a:t>
            </a:r>
            <a:br>
              <a:rPr sz="1100"/>
            </a:br>
            <a:r>
              <a:rPr b="0" lang="en" sz="1100" strike="noStrike" u="none">
                <a:solidFill>
                  <a:srgbClr val="000000"/>
                </a:solidFill>
                <a:uFillTx/>
                <a:latin typeface="Arial"/>
              </a:rPr>
              <a:t>7B model trained on 0.3k, 1.5k, 18k data shows incremental performance</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72B model demonstrates superior performance than 7B.</a:t>
            </a:r>
            <a:endParaRPr b="0" lang="en-US" sz="1100" strike="noStrike" u="none">
              <a:solidFill>
                <a:srgbClr val="000000"/>
              </a:solidFill>
              <a:uFillTx/>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PlaceHolder 1"/>
          <p:cNvSpPr>
            <a:spLocks noGrp="1"/>
          </p:cNvSpPr>
          <p:nvPr>
            <p:ph type="sldImg"/>
          </p:nvPr>
        </p:nvSpPr>
        <p:spPr>
          <a:xfrm>
            <a:off x="381240" y="685800"/>
            <a:ext cx="6095520" cy="3428640"/>
          </a:xfrm>
          <a:prstGeom prst="rect">
            <a:avLst/>
          </a:prstGeom>
          <a:ln w="0">
            <a:noFill/>
          </a:ln>
        </p:spPr>
      </p:sp>
      <p:sp>
        <p:nvSpPr>
          <p:cNvPr id="142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Directly training the model to learn observation-action pairs can negatively impact its existing reasoning capabilities.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By incorporating reasoning enhancement into the data, the model's inherent reasoning abilities can be better utilized, leading to improved generalization performance.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Note: 7B Model performance better when training 18k data w/ CoT between observation and PyAutoGUI action</a:t>
            </a:r>
            <a:endParaRPr b="0" lang="en-US" sz="1100" strike="noStrike" u="none">
              <a:solidFill>
                <a:srgbClr val="000000"/>
              </a:solidFill>
              <a:uFillTx/>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PlaceHolder 1"/>
          <p:cNvSpPr>
            <a:spLocks noGrp="1"/>
          </p:cNvSpPr>
          <p:nvPr>
            <p:ph type="sldImg"/>
          </p:nvPr>
        </p:nvSpPr>
        <p:spPr>
          <a:xfrm>
            <a:off x="381240" y="685800"/>
            <a:ext cx="6095520" cy="3428640"/>
          </a:xfrm>
          <a:prstGeom prst="rect">
            <a:avLst/>
          </a:prstGeom>
          <a:ln w="0">
            <a:noFill/>
          </a:ln>
        </p:spPr>
      </p:sp>
      <p:sp>
        <p:nvSpPr>
          <p:cNvPr id="142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We might intuitively assume that exposing the model to as many apps as possible would help it learn better, as the model could leverage diverse app experiences to improve its understanding of a specific app.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While this approach can indeed benefit the model, adding more apps is not always better.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Note: Adding 4 specific Apps improves the agent's performance on Gmail, but including all Apps negatively impacts Gmail’s performance</a:t>
            </a:r>
            <a:endParaRPr b="0" lang="en-US" sz="1100" strike="noStrike" u="none">
              <a:solidFill>
                <a:srgbClr val="000000"/>
              </a:solidFill>
              <a:uFillTx/>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PlaceHolder 1"/>
          <p:cNvSpPr>
            <a:spLocks noGrp="1"/>
          </p:cNvSpPr>
          <p:nvPr>
            <p:ph type="sldImg"/>
          </p:nvPr>
        </p:nvSpPr>
        <p:spPr>
          <a:xfrm>
            <a:off x="381240" y="685800"/>
            <a:ext cx="6095520" cy="3428640"/>
          </a:xfrm>
          <a:prstGeom prst="rect">
            <a:avLst/>
          </a:prstGeom>
          <a:ln w="0">
            <a:noFill/>
          </a:ln>
        </p:spPr>
      </p:sp>
      <p:sp>
        <p:nvSpPr>
          <p:cNvPr id="142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We applied two evaluation strategies: one where the model generates the CoT and grounded action, and another generates actions with ground-truth CoT provided.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The results show that the peak grounding capability is achieved much faster than reasoning, indicating that the model has different learning curves for these two capabilities.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Note: When ground-truth CoT is provided, model’s capability of generating grounding action quickly fits in the first epochs and saturates later (7B model on 1.5k traj.)</a:t>
            </a:r>
            <a:endParaRPr b="0" lang="en-US" sz="1100" strike="noStrike" u="none">
              <a:solidFill>
                <a:srgbClr val="000000"/>
              </a:solidFill>
              <a:uFillTx/>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sldImg"/>
          </p:nvPr>
        </p:nvSpPr>
        <p:spPr>
          <a:xfrm>
            <a:off x="381240" y="685800"/>
            <a:ext cx="6095520" cy="3428640"/>
          </a:xfrm>
          <a:prstGeom prst="rect">
            <a:avLst/>
          </a:prstGeom>
          <a:ln w="0">
            <a:noFill/>
          </a:ln>
        </p:spPr>
      </p:sp>
      <p:sp>
        <p:nvSpPr>
          <p:cNvPr id="143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AGUVis-72B demonstrates very competitive performance across multiple digital agent benchmarks.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not only competes strongly with Claude on OSWorld tasks, significantly outperforming GPT-4 on OSWorld.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also achieves state-of-the-art results on mobile AndroidControl and web agent Mind2Web benchmarks.</a:t>
            </a:r>
            <a:endParaRPr b="0" lang="en-US" sz="1100" strike="noStrike" u="none">
              <a:solidFill>
                <a:srgbClr val="000000"/>
              </a:solidFill>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sldImg"/>
          </p:nvPr>
        </p:nvSpPr>
        <p:spPr>
          <a:xfrm>
            <a:off x="381240" y="685800"/>
            <a:ext cx="6095520" cy="3428640"/>
          </a:xfrm>
          <a:prstGeom prst="rect">
            <a:avLst/>
          </a:prstGeom>
          <a:ln w="0">
            <a:noFill/>
          </a:ln>
        </p:spPr>
      </p:sp>
      <p:sp>
        <p:nvSpPr>
          <p:cNvPr id="133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moreover, Mobile agents</a:t>
            </a:r>
            <a:endParaRPr b="0" lang="en-US" sz="1100" strike="noStrike" u="none">
              <a:solidFill>
                <a:srgbClr val="000000"/>
              </a:solidFill>
              <a:uFillTx/>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1" name="PlaceHolder 1"/>
          <p:cNvSpPr>
            <a:spLocks noGrp="1"/>
          </p:cNvSpPr>
          <p:nvPr>
            <p:ph type="sldImg"/>
          </p:nvPr>
        </p:nvSpPr>
        <p:spPr>
          <a:xfrm>
            <a:off x="381240" y="685800"/>
            <a:ext cx="6095520" cy="3428640"/>
          </a:xfrm>
          <a:prstGeom prst="rect">
            <a:avLst/>
          </a:prstGeom>
          <a:ln w="0">
            <a:noFill/>
          </a:ln>
        </p:spPr>
      </p:sp>
      <p:sp>
        <p:nvSpPr>
          <p:cNvPr id="143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AGUVis-72B demonstrates very competitive performance across multiple digital agent benchmarks.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not only competes strongly with Claude on OSWorld tasks, significantly outperforming GPT-4 on OSWorld.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also achieves state-of-the-art results on mobile AndroidControl and web agent Mind2Web benchmarks.</a:t>
            </a:r>
            <a:endParaRPr b="0" lang="en-US" sz="1100" strike="noStrike" u="none">
              <a:solidFill>
                <a:srgbClr val="000000"/>
              </a:solidFill>
              <a:uFillTx/>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PlaceHolder 1"/>
          <p:cNvSpPr>
            <a:spLocks noGrp="1"/>
          </p:cNvSpPr>
          <p:nvPr>
            <p:ph type="sldImg"/>
          </p:nvPr>
        </p:nvSpPr>
        <p:spPr>
          <a:xfrm>
            <a:off x="381240" y="685800"/>
            <a:ext cx="6095520" cy="3428640"/>
          </a:xfrm>
          <a:prstGeom prst="rect">
            <a:avLst/>
          </a:prstGeom>
          <a:ln w="0">
            <a:noFill/>
          </a:ln>
        </p:spPr>
      </p:sp>
      <p:sp>
        <p:nvSpPr>
          <p:cNvPr id="143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zh-CN" sz="1100" strike="noStrike" u="none">
                <a:solidFill>
                  <a:schemeClr val="dk1"/>
                </a:solidFill>
                <a:uFillTx/>
                <a:latin typeface="Arial"/>
              </a:rPr>
              <a:t>（和</a:t>
            </a:r>
            <a:r>
              <a:rPr b="0" lang="en" sz="1100" strike="noStrike" u="none">
                <a:solidFill>
                  <a:schemeClr val="dk1"/>
                </a:solidFill>
                <a:uFillTx/>
                <a:latin typeface="Arial"/>
              </a:rPr>
              <a:t>58</a:t>
            </a:r>
            <a:r>
              <a:rPr b="0" lang="zh-CN" sz="1100" strike="noStrike" u="none">
                <a:solidFill>
                  <a:schemeClr val="dk1"/>
                </a:solidFill>
                <a:uFillTx/>
                <a:latin typeface="Arial"/>
              </a:rPr>
              <a:t>页有重复）</a:t>
            </a:r>
            <a:r>
              <a:rPr b="0" lang="en" sz="1100" strike="noStrike" u="none">
                <a:solidFill>
                  <a:schemeClr val="dk1"/>
                </a:solidFill>
                <a:uFillTx/>
                <a:latin typeface="Arial"/>
              </a:rPr>
              <a:t>While AGUVis-72B shows promising results, we've encountered an interesting challenge: simply scaling up training data with naive imitation learning doesn't yield proportional performance gains.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This suggests that advancing agent capabilities will require innovation in training methodologies, not just more data.</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sldImg"/>
          </p:nvPr>
        </p:nvSpPr>
        <p:spPr>
          <a:xfrm>
            <a:off x="381240" y="685800"/>
            <a:ext cx="6095520" cy="3428640"/>
          </a:xfrm>
          <a:prstGeom prst="rect">
            <a:avLst/>
          </a:prstGeom>
          <a:ln w="0">
            <a:noFill/>
          </a:ln>
        </p:spPr>
      </p:sp>
      <p:sp>
        <p:nvSpPr>
          <p:cNvPr id="143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robotics just a few tasks - can code rewards - but too many open ended digital tasks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World model knowledge - not just memory </a:t>
            </a:r>
            <a:endParaRPr b="0" lang="en-US" sz="1600" strike="noStrike" u="none">
              <a:solidFill>
                <a:srgbClr val="000000"/>
              </a:solidFill>
              <a:uFillTx/>
              <a:latin typeface="Arial"/>
            </a:endParaRPr>
          </a:p>
          <a:p>
            <a:pPr marL="457200" indent="-291960">
              <a:lnSpc>
                <a:spcPct val="115000"/>
              </a:lnSpc>
              <a:buClr>
                <a:srgbClr val="000000"/>
              </a:buClr>
              <a:buFont typeface="Helvetica Neue"/>
              <a:buChar char="●"/>
              <a:tabLst>
                <a:tab algn="l" pos="0"/>
              </a:tabLst>
            </a:pPr>
            <a:r>
              <a:rPr b="0" lang="en" sz="1000" strike="noStrike" u="none">
                <a:solidFill>
                  <a:schemeClr val="dk1"/>
                </a:solidFill>
                <a:uFillTx/>
                <a:latin typeface="Helvetica Neue"/>
                <a:ea typeface="Helvetica Neue"/>
              </a:rPr>
              <a:t>robotics benchmark usually have just 10 fixed task examples - very limited - also limitations of static benchmarks- overfitting hard to know generation in the real world</a:t>
            </a:r>
            <a:endParaRPr b="0" lang="en-US" sz="1000" strike="noStrike" u="none">
              <a:solidFill>
                <a:srgbClr val="000000"/>
              </a:solidFill>
              <a:uFillTx/>
              <a:latin typeface="Arial"/>
            </a:endParaRPr>
          </a:p>
          <a:p>
            <a:pPr marL="457200" indent="-298440">
              <a:lnSpc>
                <a:spcPct val="115000"/>
              </a:lnSpc>
              <a:buClr>
                <a:srgbClr val="000000"/>
              </a:buClr>
              <a:buFont typeface="Helvetica Neue"/>
              <a:buChar char="●"/>
              <a:tabLst>
                <a:tab algn="l" pos="0"/>
              </a:tabLst>
            </a:pPr>
            <a:r>
              <a:rPr b="0" lang="en" sz="1100" strike="noStrike" u="none">
                <a:solidFill>
                  <a:schemeClr val="dk1"/>
                </a:solidFill>
                <a:uFillTx/>
                <a:latin typeface="Helvetica Neue"/>
                <a:ea typeface="Helvetica Neue"/>
              </a:rPr>
              <a:t>Limitation of imitation learning for agent tasks</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1" lang="en" sz="1100" strike="noStrike" u="none">
                <a:solidFill>
                  <a:schemeClr val="dk1"/>
                </a:solidFill>
                <a:uFillTx/>
                <a:latin typeface="Helvetica Neue"/>
                <a:ea typeface="Helvetica Neue"/>
              </a:rPr>
              <a:t>RL</a:t>
            </a:r>
            <a:r>
              <a:rPr b="0" lang="en" sz="1100" strike="noStrike" u="none">
                <a:solidFill>
                  <a:schemeClr val="dk1"/>
                </a:solidFill>
                <a:uFillTx/>
                <a:latin typeface="Helvetica Neue"/>
                <a:ea typeface="Helvetica Neue"/>
              </a:rPr>
              <a:t>?</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0" lang="en" sz="1100" strike="noStrike" u="none">
                <a:solidFill>
                  <a:schemeClr val="dk1"/>
                </a:solidFill>
                <a:uFillTx/>
                <a:latin typeface="Helvetica Neue"/>
                <a:ea typeface="Helvetica Neue"/>
              </a:rPr>
              <a:t>Just like Robotics - but robotics just focus on a few limited tasks - not scalable reward code</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0" lang="en" sz="1100" strike="noStrike" u="none">
                <a:solidFill>
                  <a:schemeClr val="dk1"/>
                </a:solidFill>
                <a:uFillTx/>
                <a:latin typeface="Helvetica Neue"/>
                <a:ea typeface="Helvetica Neue"/>
              </a:rPr>
              <a:t>Better basic policy?</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0" lang="en" sz="1100" strike="noStrike" u="none">
                <a:solidFill>
                  <a:schemeClr val="dk1"/>
                </a:solidFill>
                <a:uFillTx/>
                <a:latin typeface="Helvetica Neue"/>
                <a:ea typeface="Helvetica Neue"/>
              </a:rPr>
              <a:t>PPO, DPO - online and offline RL?</a:t>
            </a:r>
            <a:endParaRPr b="0" lang="en-US" sz="1100" strike="noStrike" u="none">
              <a:solidFill>
                <a:srgbClr val="000000"/>
              </a:solidFill>
              <a:uFillTx/>
              <a:latin typeface="Arial"/>
            </a:endParaRPr>
          </a:p>
          <a:p>
            <a:pPr lvl="1" marL="914400" indent="-298440">
              <a:lnSpc>
                <a:spcPct val="115000"/>
              </a:lnSpc>
              <a:buClr>
                <a:srgbClr val="000000"/>
              </a:buClr>
              <a:buFont typeface="Wingdings 2" charset="2"/>
              <a:buChar char=""/>
              <a:tabLst>
                <a:tab algn="l" pos="0"/>
              </a:tabLst>
            </a:pPr>
            <a:r>
              <a:rPr b="0" lang="en" sz="1100" strike="noStrike" u="none">
                <a:solidFill>
                  <a:schemeClr val="dk1"/>
                </a:solidFill>
                <a:uFillTx/>
                <a:latin typeface="Helvetica Neue"/>
                <a:ea typeface="Helvetica Neue"/>
              </a:rPr>
              <a:t>Other effective solutions?</a:t>
            </a:r>
            <a:endParaRPr b="0" lang="en-US" sz="1100" strike="noStrike" u="none">
              <a:solidFill>
                <a:srgbClr val="000000"/>
              </a:solidFill>
              <a:uFillTx/>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7" name="PlaceHolder 1"/>
          <p:cNvSpPr>
            <a:spLocks noGrp="1"/>
          </p:cNvSpPr>
          <p:nvPr>
            <p:ph type="sldImg"/>
          </p:nvPr>
        </p:nvSpPr>
        <p:spPr>
          <a:xfrm>
            <a:off x="381240" y="685800"/>
            <a:ext cx="6095520" cy="3428640"/>
          </a:xfrm>
          <a:prstGeom prst="rect">
            <a:avLst/>
          </a:prstGeom>
          <a:ln w="0">
            <a:noFill/>
          </a:ln>
        </p:spPr>
      </p:sp>
      <p:sp>
        <p:nvSpPr>
          <p:cNvPr id="143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spcAft>
                <a:spcPts val="1199"/>
              </a:spcAft>
              <a:buNone/>
              <a:tabLst>
                <a:tab algn="l" pos="0"/>
              </a:tabLst>
            </a:pPr>
            <a:r>
              <a:rPr b="0" lang="en" sz="1100" strike="noStrike" u="none">
                <a:solidFill>
                  <a:srgbClr val="000000"/>
                </a:solidFill>
                <a:uFillTx/>
                <a:latin typeface="Arial"/>
              </a:rPr>
              <a:t>Whether collecting offline data for rejected sampling and offline RL like DPO, or gathering data for online RL like PPO, we need infrastructure with massive parallelization and rapid reset and restoration of VMs. Additionally, we need automated processes to effectively scale open-ended environment creation and rewards. Code generation for environment configurations and rewards may be a key solution.</a:t>
            </a:r>
            <a:endParaRPr b="0" lang="en-US" sz="1100" strike="noStrike" u="none">
              <a:solidFill>
                <a:srgbClr val="000000"/>
              </a:solidFill>
              <a:uFillTx/>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PlaceHolder 1"/>
          <p:cNvSpPr>
            <a:spLocks noGrp="1"/>
          </p:cNvSpPr>
          <p:nvPr>
            <p:ph type="sldImg"/>
          </p:nvPr>
        </p:nvSpPr>
        <p:spPr>
          <a:xfrm>
            <a:off x="381240" y="685800"/>
            <a:ext cx="6095520" cy="3428640"/>
          </a:xfrm>
          <a:prstGeom prst="rect">
            <a:avLst/>
          </a:prstGeom>
          <a:ln w="0">
            <a:noFill/>
          </a:ln>
        </p:spPr>
      </p:sp>
      <p:sp>
        <p:nvSpPr>
          <p:cNvPr id="144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Now, let's turn to the third major challenge in developing computer use agents: evaluation.</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PlaceHolder 1"/>
          <p:cNvSpPr>
            <a:spLocks noGrp="1"/>
          </p:cNvSpPr>
          <p:nvPr>
            <p:ph type="sldImg"/>
          </p:nvPr>
        </p:nvSpPr>
        <p:spPr>
          <a:xfrm>
            <a:off x="381240" y="685800"/>
            <a:ext cx="6095520" cy="3428640"/>
          </a:xfrm>
          <a:prstGeom prst="rect">
            <a:avLst/>
          </a:prstGeom>
          <a:ln w="0">
            <a:noFill/>
          </a:ln>
        </p:spPr>
      </p:sp>
      <p:sp>
        <p:nvSpPr>
          <p:cNvPr id="144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For agent evaluation, while scripted evaluation works for some tasks, it's time-consuming and impossible for many open-ended tasks.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chemeClr val="dk1"/>
                </a:solidFill>
                <a:uFillTx/>
                <a:latin typeface="Arial"/>
              </a:rPr>
              <a:t>Another alternative ap</a:t>
            </a:r>
            <a:r>
              <a:rPr b="0" lang="en" sz="1100" strike="noStrike" u="none">
                <a:solidFill>
                  <a:schemeClr val="dk1"/>
                </a:solidFill>
                <a:uFillTx/>
                <a:latin typeface="Arial"/>
              </a:rPr>
              <a:t>proach is Crowdsourcing evaluation from real users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offers several advantages: personalized success criteria, diverse scenarios, natural interaction feedback, and resistance to overfitting.</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PlaceHolder 1"/>
          <p:cNvSpPr>
            <a:spLocks noGrp="1"/>
          </p:cNvSpPr>
          <p:nvPr>
            <p:ph type="sldImg"/>
          </p:nvPr>
        </p:nvSpPr>
        <p:spPr>
          <a:xfrm>
            <a:off x="381240" y="685800"/>
            <a:ext cx="6095520" cy="3428640"/>
          </a:xfrm>
          <a:prstGeom prst="rect">
            <a:avLst/>
          </a:prstGeom>
          <a:ln w="0">
            <a:noFill/>
          </a:ln>
        </p:spPr>
      </p:sp>
      <p:sp>
        <p:nvSpPr>
          <p:cNvPr id="144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As most of us already heard about chatbot arena, a crowded scoured evaluation platform design to evaluate general llm/vlm capabilities such as reasoning, vision, coding, based on real users’ preference.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But it is not embodied for agent evaluation, it only provides two dialog windows…</a:t>
            </a:r>
            <a:endParaRPr b="0" lang="en-US" sz="1100" strike="noStrike" u="none">
              <a:solidFill>
                <a:srgbClr val="000000"/>
              </a:solidFill>
              <a:uFillTx/>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PlaceHolder 1"/>
          <p:cNvSpPr>
            <a:spLocks noGrp="1"/>
          </p:cNvSpPr>
          <p:nvPr>
            <p:ph type="sldImg"/>
          </p:nvPr>
        </p:nvSpPr>
        <p:spPr>
          <a:xfrm>
            <a:off x="381240" y="685800"/>
            <a:ext cx="6095520" cy="3428640"/>
          </a:xfrm>
          <a:prstGeom prst="rect">
            <a:avLst/>
          </a:prstGeom>
          <a:ln w="0">
            <a:noFill/>
          </a:ln>
        </p:spPr>
      </p:sp>
      <p:sp>
        <p:nvSpPr>
          <p:cNvPr id="144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Firstly, the user can choose from different OS systems (currently Windows and Ubuntu) to get two identical computer instances.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After that, </a:t>
            </a:r>
            <a:r>
              <a:rPr b="0" lang="en" sz="1100" strike="noStrike" u="none">
                <a:solidFill>
                  <a:srgbClr val="000000"/>
                </a:solidFill>
                <a:uFillTx/>
                <a:latin typeface="Arial"/>
              </a:rPr>
              <a:t>the user can either choose an interested setup script from our hub or customize the computers to better mimic real computer use case.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1" lang="en" sz="1100" strike="noStrike" u="none">
                <a:solidFill>
                  <a:srgbClr val="000000"/>
                </a:solidFill>
                <a:uFillTx/>
                <a:latin typeface="Arial"/>
              </a:rPr>
              <a:t>For example</a:t>
            </a:r>
            <a:r>
              <a:rPr b="0" lang="en" sz="1100" strike="noStrike" u="none">
                <a:solidFill>
                  <a:srgbClr val="000000"/>
                </a:solidFill>
                <a:uFillTx/>
                <a:latin typeface="Arial"/>
              </a:rPr>
              <a:t>, here you can have two windows with slack opened as your working desktops.</a:t>
            </a:r>
            <a:endParaRPr b="0" lang="en-US" sz="1100" strike="noStrike" u="none">
              <a:solidFill>
                <a:srgbClr val="000000"/>
              </a:solidFill>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PlaceHolder 1"/>
          <p:cNvSpPr>
            <a:spLocks noGrp="1"/>
          </p:cNvSpPr>
          <p:nvPr>
            <p:ph type="sldImg"/>
          </p:nvPr>
        </p:nvSpPr>
        <p:spPr>
          <a:xfrm>
            <a:off x="381240" y="685800"/>
            <a:ext cx="6095520" cy="3428640"/>
          </a:xfrm>
          <a:prstGeom prst="rect">
            <a:avLst/>
          </a:prstGeom>
          <a:ln w="0">
            <a:noFill/>
          </a:ln>
        </p:spPr>
      </p:sp>
      <p:sp>
        <p:nvSpPr>
          <p:cNvPr id="133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Autonomous AI agents in the digital world aren't new - they've been studied for decades in various forms and contexts.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When I shared my recent OSWorld paper, Luke reminded me he worked on similar concepts 25 years ago.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OpenAI and Percy also made significant contributions to web agents. This rich history provides important context for today's developments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Reinforcement learning. Policies trained with supervised learning suffer from compounding errors, so we fine tune the policies by optimizing the expected reward using a policy gradient method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Logical Agents relied on hand-crafted rules and symbolic reasoning to make decisions</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Neural Agents learned from data but struggled with abstract reasoning and generalization</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5e5e5e"/>
                </a:solidFill>
                <a:uFillTx/>
                <a:latin typeface="Arial"/>
              </a:rPr>
              <a:t>Both approaches faced limitations in handling real-world complexity and natural language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sldImg"/>
          </p:nvPr>
        </p:nvSpPr>
        <p:spPr>
          <a:xfrm>
            <a:off x="381240" y="685800"/>
            <a:ext cx="6095520" cy="3428640"/>
          </a:xfrm>
          <a:prstGeom prst="rect">
            <a:avLst/>
          </a:prstGeom>
          <a:ln w="0">
            <a:noFill/>
          </a:ln>
        </p:spPr>
      </p:sp>
      <p:sp>
        <p:nvSpPr>
          <p:cNvPr id="144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317520">
              <a:lnSpc>
                <a:spcPct val="100000"/>
              </a:lnSpc>
              <a:buClr>
                <a:srgbClr val="000000"/>
              </a:buClr>
              <a:buFont typeface="Gill Sans"/>
              <a:buChar char="●"/>
            </a:pPr>
            <a:r>
              <a:rPr b="0" lang="en" sz="1400" strike="noStrike" u="none">
                <a:solidFill>
                  <a:schemeClr val="dk1"/>
                </a:solidFill>
                <a:uFillTx/>
                <a:latin typeface="Gill Sans"/>
                <a:ea typeface="Gill Sans"/>
              </a:rPr>
              <a:t>Once getting the 2 computers setup with scenarios, the users can prompt two anonymous agents to execute their commands side-by-side;</a:t>
            </a:r>
            <a:endParaRPr b="0" lang="en-US" sz="1400" strike="noStrike" u="none">
              <a:solidFill>
                <a:srgbClr val="000000"/>
              </a:solidFill>
              <a:uFillTx/>
              <a:latin typeface="Arial"/>
            </a:endParaRPr>
          </a:p>
          <a:p>
            <a:pPr marL="457200" indent="0">
              <a:lnSpc>
                <a:spcPct val="100000"/>
              </a:lnSpc>
              <a:buNone/>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While watching the agents’ execution process, the user can quickly provide step-wise feedback with 👍 or  👎.</a:t>
            </a:r>
            <a:endParaRPr b="0" lang="en-US" sz="1400" strike="noStrike" u="none">
              <a:solidFill>
                <a:srgbClr val="000000"/>
              </a:solidFill>
              <a:uFillTx/>
              <a:latin typeface="Arial"/>
            </a:endParaRPr>
          </a:p>
          <a:p>
            <a:pPr marL="457200" indent="0">
              <a:lnSpc>
                <a:spcPct val="100000"/>
              </a:lnSpc>
              <a:buNone/>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1" lang="en" sz="1400" strike="noStrike" u="none">
                <a:solidFill>
                  <a:schemeClr val="dk1"/>
                </a:solidFill>
                <a:uFillTx/>
                <a:latin typeface="Gill Sans"/>
                <a:ea typeface="Gill Sans"/>
              </a:rPr>
              <a:t>After the agents bo</a:t>
            </a:r>
            <a:r>
              <a:rPr b="0" lang="en" sz="1400" strike="noStrike" u="none">
                <a:solidFill>
                  <a:schemeClr val="dk1"/>
                </a:solidFill>
                <a:uFillTx/>
                <a:latin typeface="Gill Sans"/>
                <a:ea typeface="Gill Sans"/>
              </a:rPr>
              <a:t>th complete the task, the user can start evaluating the agents head-to-head, after submitting the results, the true identities of both agents would be revealed.</a:t>
            </a:r>
            <a:endParaRPr b="0" lang="en-US" sz="14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PlaceHolder 1"/>
          <p:cNvSpPr>
            <a:spLocks noGrp="1"/>
          </p:cNvSpPr>
          <p:nvPr>
            <p:ph type="sldImg"/>
          </p:nvPr>
        </p:nvSpPr>
        <p:spPr>
          <a:xfrm>
            <a:off x="381240" y="685800"/>
            <a:ext cx="6095520" cy="3428640"/>
          </a:xfrm>
          <a:prstGeom prst="rect">
            <a:avLst/>
          </a:prstGeom>
          <a:ln w="0">
            <a:noFill/>
          </a:ln>
        </p:spPr>
      </p:sp>
      <p:sp>
        <p:nvSpPr>
          <p:cNvPr id="145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Over the nearly three weeks since our public release, we’ve collected approximately 800 votes, allowing us to introduce the current leaderboard. Excitingly, we’ve observed that the top-3 rankings in the Arena leaderboard differ significantly from trends seen in mainstream benchmarks like OSWorld and WebVoyager.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sldImg"/>
          </p:nvPr>
        </p:nvSpPr>
        <p:spPr>
          <a:xfrm>
            <a:off x="381240" y="685800"/>
            <a:ext cx="6095520" cy="3428640"/>
          </a:xfrm>
          <a:prstGeom prst="rect">
            <a:avLst/>
          </a:prstGeom>
          <a:ln w="0">
            <a:noFill/>
          </a:ln>
        </p:spPr>
      </p:sp>
      <p:sp>
        <p:nvSpPr>
          <p:cNvPr id="145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The Arena was designed to transcend static benchmarks, and we’re particularly curious about the types of CUA (Computer-Use Agent) tasks that real users propose in computer environments.</a:t>
            </a:r>
            <a:endParaRPr b="0" lang="en-US" sz="1100" strike="noStrike" u="none">
              <a:solidFill>
                <a:srgbClr val="000000"/>
              </a:solidFill>
              <a:uFillTx/>
              <a:latin typeface="Arial"/>
            </a:endParaRPr>
          </a:p>
          <a:p>
            <a:pPr indent="0">
              <a:lnSpc>
                <a:spcPct val="100000"/>
              </a:lnSpc>
              <a:buNone/>
              <a:tabLst>
                <a:tab algn="l" pos="0"/>
              </a:tabLst>
            </a:pPr>
            <a:br>
              <a:rPr sz="1100"/>
            </a:br>
            <a:r>
              <a:rPr b="0" lang="en" sz="1100" strike="noStrike" u="none">
                <a:solidFill>
                  <a:schemeClr val="dk1"/>
                </a:solidFill>
                <a:uFillTx/>
                <a:latin typeface="Arial"/>
              </a:rPr>
              <a:t>To this end, we analyzed the distribution of software involved in tasks submitted by real users during voting. Our findings show that web-browser-related tasks and workflow-related tasks have garnered the most interest from the community.</a:t>
            </a:r>
            <a:endParaRPr b="0" lang="en-US" sz="1100" strike="noStrike" u="none">
              <a:solidFill>
                <a:srgbClr val="000000"/>
              </a:solidFill>
              <a:uFillTx/>
              <a:latin typeface="Arial"/>
            </a:endParaRPr>
          </a:p>
          <a:p>
            <a:pPr indent="0">
              <a:lnSpc>
                <a:spcPct val="100000"/>
              </a:lnSpc>
              <a:buNone/>
              <a:tabLst>
                <a:tab algn="l" pos="0"/>
              </a:tabLst>
            </a:pPr>
            <a:br>
              <a:rPr sz="1100"/>
            </a:br>
            <a:r>
              <a:rPr b="0" lang="en" sz="1100" strike="noStrike" u="none">
                <a:solidFill>
                  <a:schemeClr val="dk1"/>
                </a:solidFill>
                <a:uFillTx/>
                <a:latin typeface="Arial"/>
              </a:rPr>
              <a:t>Additionally, for tasks involving Chrome, we examined the top domains visited by users. The results align closely with query demands associated with mainstream websites.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sldImg"/>
          </p:nvPr>
        </p:nvSpPr>
        <p:spPr>
          <a:xfrm>
            <a:off x="381240" y="685800"/>
            <a:ext cx="6095520" cy="3428640"/>
          </a:xfrm>
          <a:prstGeom prst="rect">
            <a:avLst/>
          </a:prstGeom>
          <a:ln w="0">
            <a:noFill/>
          </a:ln>
        </p:spPr>
      </p:sp>
      <p:sp>
        <p:nvSpPr>
          <p:cNvPr id="145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The Arena was designed to transcend static benchmarks, and we’re particularly curious about the types of CUA (Computer-Use Agent) tasks that real users propose in computer environments.</a:t>
            </a:r>
            <a:endParaRPr b="0" lang="en-US" sz="1100" strike="noStrike" u="none">
              <a:solidFill>
                <a:srgbClr val="000000"/>
              </a:solidFill>
              <a:uFillTx/>
              <a:latin typeface="Arial"/>
            </a:endParaRPr>
          </a:p>
          <a:p>
            <a:pPr indent="0">
              <a:lnSpc>
                <a:spcPct val="100000"/>
              </a:lnSpc>
              <a:buNone/>
              <a:tabLst>
                <a:tab algn="l" pos="0"/>
              </a:tabLst>
            </a:pPr>
            <a:br>
              <a:rPr sz="1100"/>
            </a:br>
            <a:r>
              <a:rPr b="0" lang="en" sz="1100" strike="noStrike" u="none">
                <a:solidFill>
                  <a:schemeClr val="dk1"/>
                </a:solidFill>
                <a:uFillTx/>
                <a:latin typeface="Arial"/>
              </a:rPr>
              <a:t>To this end, we analyzed the distribution of software involved in tasks submitted by real users during voting. Our findings show that web-browser-related tasks and workflow-related tasks have garnered the most interest from the community.</a:t>
            </a:r>
            <a:endParaRPr b="0" lang="en-US" sz="1100" strike="noStrike" u="none">
              <a:solidFill>
                <a:srgbClr val="000000"/>
              </a:solidFill>
              <a:uFillTx/>
              <a:latin typeface="Arial"/>
            </a:endParaRPr>
          </a:p>
          <a:p>
            <a:pPr indent="0">
              <a:lnSpc>
                <a:spcPct val="100000"/>
              </a:lnSpc>
              <a:buNone/>
              <a:tabLst>
                <a:tab algn="l" pos="0"/>
              </a:tabLst>
            </a:pPr>
            <a:br>
              <a:rPr sz="1100"/>
            </a:br>
            <a:r>
              <a:rPr b="0" lang="en" sz="1100" strike="noStrike" u="none">
                <a:solidFill>
                  <a:schemeClr val="dk1"/>
                </a:solidFill>
                <a:uFillTx/>
                <a:latin typeface="Arial"/>
              </a:rPr>
              <a:t>Additionally, for tasks involving Chrome, we examined the top domains visited by users. The results align closely with query demands associated with mainstream websites.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sldImg"/>
          </p:nvPr>
        </p:nvSpPr>
        <p:spPr>
          <a:xfrm>
            <a:off x="381240" y="685800"/>
            <a:ext cx="6095520" cy="3428640"/>
          </a:xfrm>
          <a:prstGeom prst="rect">
            <a:avLst/>
          </a:prstGeom>
          <a:ln w="0">
            <a:noFill/>
          </a:ln>
        </p:spPr>
      </p:sp>
      <p:sp>
        <p:nvSpPr>
          <p:cNvPr id="145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Beyond user behavior analysis, we’re thrilled to share insights from agent analysis—specifically, the key factors driving an agent’s success in winning tasks.</a:t>
            </a:r>
            <a:endParaRPr b="0" lang="en-US" sz="1100" strike="noStrike" u="none">
              <a:solidFill>
                <a:srgbClr val="000000"/>
              </a:solidFill>
              <a:uFillTx/>
              <a:latin typeface="Arial"/>
            </a:endParaRPr>
          </a:p>
          <a:p>
            <a:pPr indent="0">
              <a:lnSpc>
                <a:spcPct val="100000"/>
              </a:lnSpc>
              <a:buNone/>
              <a:tabLst>
                <a:tab algn="l" pos="0"/>
              </a:tabLst>
            </a:pPr>
            <a:br>
              <a:rPr sz="1100"/>
            </a:br>
            <a:r>
              <a:rPr b="0" lang="en" sz="1150" strike="noStrike" u="none">
                <a:solidFill>
                  <a:schemeClr val="dk1"/>
                </a:solidFill>
                <a:uFillTx/>
                <a:latin typeface="Arial"/>
              </a:rPr>
              <a:t>Our analysis of agent trajectories reveals that models like Claude 3.7 and Operator often pause during runtime to query users—for instance, seeking confirmation or requesting additional information to resolve ambiguities. We found that appropriately increasing the frequency of such query actions significantly boosts the agent’s win rate at the interaction level.</a:t>
            </a:r>
            <a:endParaRPr b="0" lang="en-US" sz="115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PlaceHolder 1"/>
          <p:cNvSpPr>
            <a:spLocks noGrp="1"/>
          </p:cNvSpPr>
          <p:nvPr>
            <p:ph type="sldImg"/>
          </p:nvPr>
        </p:nvSpPr>
        <p:spPr>
          <a:xfrm>
            <a:off x="381240" y="685800"/>
            <a:ext cx="6095520" cy="3428640"/>
          </a:xfrm>
          <a:prstGeom prst="rect">
            <a:avLst/>
          </a:prstGeom>
          <a:ln w="0">
            <a:noFill/>
          </a:ln>
        </p:spPr>
      </p:sp>
      <p:sp>
        <p:nvSpPr>
          <p:cNvPr id="145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50" strike="noStrike" u="none">
                <a:solidFill>
                  <a:schemeClr val="dk1"/>
                </a:solidFill>
                <a:uFillTx/>
                <a:latin typeface="Arial"/>
              </a:rPr>
              <a:t>Similarly, we examined repetitive and reflective patterns in agent trajectories. Our findings indicate that:</a:t>
            </a:r>
            <a:endParaRPr b="0" lang="en-US" sz="115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50" strike="noStrike" u="none">
                <a:solidFill>
                  <a:schemeClr val="dk1"/>
                </a:solidFill>
                <a:uFillTx/>
                <a:latin typeface="Arial"/>
              </a:rPr>
              <a:t>Repetitive “stuck” actions have a significant negative impact on agent performance.</a:t>
            </a:r>
            <a:endParaRPr b="0" lang="en-US" sz="115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50" strike="noStrike" u="none">
                <a:solidFill>
                  <a:schemeClr val="dk1"/>
                </a:solidFill>
                <a:uFillTx/>
                <a:latin typeface="Arial"/>
              </a:rPr>
              <a:t>Incorporating reflective and error-correcting patterns, on the other hand, can improve accuracy and win rates to a notable degree.</a:t>
            </a:r>
            <a:endParaRPr b="0" lang="en-US" sz="1150" strike="noStrike" u="none">
              <a:solidFill>
                <a:srgbClr val="000000"/>
              </a:solidFill>
              <a:uFillTx/>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sldImg"/>
          </p:nvPr>
        </p:nvSpPr>
        <p:spPr>
          <a:xfrm>
            <a:off x="381240" y="685800"/>
            <a:ext cx="6095520" cy="3428640"/>
          </a:xfrm>
          <a:prstGeom prst="rect">
            <a:avLst/>
          </a:prstGeom>
          <a:ln w="0">
            <a:noFill/>
          </a:ln>
        </p:spPr>
      </p:sp>
      <p:sp>
        <p:nvSpPr>
          <p:cNvPr id="146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50" strike="noStrike" u="none">
                <a:solidFill>
                  <a:schemeClr val="dk1"/>
                </a:solidFill>
                <a:uFillTx/>
                <a:latin typeface="Arial"/>
              </a:rPr>
              <a:t>Similarly, we examined repetitive and reflective patterns in agent trajectories. Our findings indicate that:</a:t>
            </a:r>
            <a:endParaRPr b="0" lang="en-US" sz="115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50" strike="noStrike" u="none">
                <a:solidFill>
                  <a:schemeClr val="dk1"/>
                </a:solidFill>
                <a:uFillTx/>
                <a:latin typeface="Arial"/>
              </a:rPr>
              <a:t>Repetitive “stuck” actions have a significant negative impact on agent performance.</a:t>
            </a:r>
            <a:endParaRPr b="0" lang="en-US" sz="1150" strike="noStrike" u="none">
              <a:solidFill>
                <a:srgbClr val="000000"/>
              </a:solidFill>
              <a:uFillTx/>
              <a:latin typeface="Arial"/>
            </a:endParaRPr>
          </a:p>
          <a:p>
            <a:pPr marL="457200" indent="-298440">
              <a:lnSpc>
                <a:spcPct val="115000"/>
              </a:lnSpc>
              <a:buClr>
                <a:srgbClr val="000000"/>
              </a:buClr>
              <a:buFont typeface="Arial"/>
              <a:buChar char="●"/>
              <a:tabLst>
                <a:tab algn="l" pos="0"/>
              </a:tabLst>
            </a:pPr>
            <a:r>
              <a:rPr b="0" lang="en" sz="1150" strike="noStrike" u="none">
                <a:solidFill>
                  <a:schemeClr val="dk1"/>
                </a:solidFill>
                <a:uFillTx/>
                <a:latin typeface="Arial"/>
              </a:rPr>
              <a:t>Incorporating reflective and error-correcting patterns, on the other hand, can improve accuracy and win rates to a notable degree.</a:t>
            </a:r>
            <a:endParaRPr b="0" lang="en-US" sz="1150" strike="noStrike" u="none">
              <a:solidFill>
                <a:srgbClr val="000000"/>
              </a:solidFill>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PlaceHolder 1"/>
          <p:cNvSpPr>
            <a:spLocks noGrp="1"/>
          </p:cNvSpPr>
          <p:nvPr>
            <p:ph type="sldImg"/>
          </p:nvPr>
        </p:nvSpPr>
        <p:spPr>
          <a:xfrm>
            <a:off x="381240" y="685800"/>
            <a:ext cx="6095520" cy="3428640"/>
          </a:xfrm>
          <a:prstGeom prst="rect">
            <a:avLst/>
          </a:prstGeom>
          <a:ln w="0">
            <a:noFill/>
          </a:ln>
        </p:spPr>
      </p:sp>
      <p:sp>
        <p:nvSpPr>
          <p:cNvPr id="133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What makes today's AI agents different is the foundation model revolution.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These agents, powered by large language and vision models, can leverage rich encoded knowledge for reasoning and planning.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They understand natural language instructions and can interact with computer environments in ways previously not possible.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The key innovation is using language itself as the medium for both reasoning and communication, opening new possibilities for human-computer interaction.</a:t>
            </a:r>
            <a:endParaRPr b="0" lang="en-US" sz="1100" strike="noStrike" u="none">
              <a:solidFill>
                <a:srgbClr val="000000"/>
              </a:solidFill>
              <a:uFillTx/>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PlaceHolder 1"/>
          <p:cNvSpPr>
            <a:spLocks noGrp="1"/>
          </p:cNvSpPr>
          <p:nvPr>
            <p:ph type="sldImg"/>
          </p:nvPr>
        </p:nvSpPr>
        <p:spPr>
          <a:xfrm>
            <a:off x="381240" y="685800"/>
            <a:ext cx="6095520" cy="3428640"/>
          </a:xfrm>
          <a:prstGeom prst="rect">
            <a:avLst/>
          </a:prstGeom>
          <a:ln w="0">
            <a:noFill/>
          </a:ln>
        </p:spPr>
      </p:sp>
      <p:sp>
        <p:nvSpPr>
          <p:cNvPr id="146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100" strike="noStrike" u="none">
                <a:solidFill>
                  <a:srgbClr val="000000"/>
                </a:solidFill>
                <a:uFillTx/>
                <a:latin typeface="Arial"/>
              </a:rPr>
              <a:t>Let's look at the next steps for our agent arena project. There are two key data directions: First, using the arena for systematic evaluation and ranking of digital AI agents. Second, leveraging it for training - both to collect demonstration data and to understand user preferences, which can inform reward functions for reinforcement learning.</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rgbClr val="000000"/>
                </a:solidFill>
                <a:uFillTx/>
                <a:latin typeface="Arial"/>
              </a:rPr>
              <a:t>We're excited to be collaborating with the Chatbot Arena team to enhance this platform, and importantly, both our arena system and the collected data will be open-sourced for the research community.</a:t>
            </a:r>
            <a:endParaRPr b="0" lang="en-US" sz="11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PlaceHolder 1"/>
          <p:cNvSpPr>
            <a:spLocks noGrp="1"/>
          </p:cNvSpPr>
          <p:nvPr>
            <p:ph type="sldImg"/>
          </p:nvPr>
        </p:nvSpPr>
        <p:spPr>
          <a:xfrm>
            <a:off x="381240" y="685800"/>
            <a:ext cx="6095520" cy="3428640"/>
          </a:xfrm>
          <a:prstGeom prst="rect">
            <a:avLst/>
          </a:prstGeom>
          <a:ln w="0">
            <a:noFill/>
          </a:ln>
        </p:spPr>
      </p:sp>
      <p:sp>
        <p:nvSpPr>
          <p:cNvPr id="146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our recent work on adversarial pop-up attacks [13] demonstrated critical vulnerabilities in VLM agents - achieving an 86% attack success rate and decreasing task success by 47%</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When we integrated </a:t>
            </a:r>
            <a:r>
              <a:rPr b="0" lang="en" sz="1150" strike="noStrike" u="none">
                <a:solidFill>
                  <a:srgbClr val="3d3929"/>
                </a:solidFill>
                <a:highlight>
                  <a:srgbClr val="f0eee5"/>
                </a:highlight>
                <a:uFillTx/>
                <a:latin typeface="Roboto"/>
                <a:ea typeface="Roboto"/>
              </a:rPr>
              <a:t>adversarial</a:t>
            </a:r>
            <a:r>
              <a:rPr b="0" lang="en" sz="1100" strike="noStrike" u="none">
                <a:solidFill>
                  <a:srgbClr val="000000"/>
                </a:solidFill>
                <a:uFillTx/>
                <a:latin typeface="Roboto"/>
                <a:ea typeface="Roboto"/>
              </a:rPr>
              <a:t> pop-ups into </a:t>
            </a:r>
            <a:r>
              <a:rPr b="0" lang="en" sz="1100" strike="noStrike" u="none">
                <a:solidFill>
                  <a:schemeClr val="dk1"/>
                </a:solidFill>
                <a:uFillTx/>
                <a:latin typeface="Roboto"/>
                <a:ea typeface="Roboto"/>
              </a:rPr>
              <a:t>OSWorld</a:t>
            </a:r>
            <a:r>
              <a:rPr b="0" lang="en" sz="1100" strike="noStrike" u="none">
                <a:solidFill>
                  <a:srgbClr val="000000"/>
                </a:solidFill>
                <a:uFillTx/>
                <a:latin typeface="Roboto"/>
                <a:ea typeface="Roboto"/>
              </a:rPr>
              <a:t> environment, agents were distracted from their intended tasks and clicked the pop-ups 86% of the time. </a:t>
            </a:r>
            <a:r>
              <a:rPr b="0" lang="en" sz="1100" strike="noStrike" u="none">
                <a:solidFill>
                  <a:schemeClr val="dk1"/>
                </a:solidFill>
                <a:uFillTx/>
                <a:latin typeface="Roboto"/>
                <a:ea typeface="Roboto"/>
              </a:rPr>
              <a:t> - highlighting the importance of robust systems for safe deployment.</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Roboto"/>
                <a:ea typeface="Roboto"/>
              </a:rPr>
              <a:t>So for even the current most advanced ai agents, you would like to do this to make these agents to download your papers by showing this pop-up! Figure Credit goes to Will Held.</a:t>
            </a:r>
            <a:endParaRPr b="0" lang="en-US" sz="1100" strike="noStrike" u="none">
              <a:solidFill>
                <a:srgbClr val="000000"/>
              </a:solidFill>
              <a:uFillTx/>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sldImg"/>
          </p:nvPr>
        </p:nvSpPr>
        <p:spPr>
          <a:xfrm>
            <a:off x="381240" y="685800"/>
            <a:ext cx="6095520" cy="3428640"/>
          </a:xfrm>
          <a:prstGeom prst="rect">
            <a:avLst/>
          </a:prstGeom>
          <a:ln w="0">
            <a:noFill/>
          </a:ln>
        </p:spPr>
      </p:sp>
      <p:sp>
        <p:nvSpPr>
          <p:cNvPr id="146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00" strike="noStrike" u="none">
                <a:solidFill>
                  <a:schemeClr val="dk1"/>
                </a:solidFill>
                <a:uFillTx/>
                <a:latin typeface="Arial"/>
              </a:rPr>
              <a:t>Great, As we conclude, let me highlight the key research directions that will shape the future of computer use agents.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First and foremost is the data challenge - we need effective strategies to scale agent training data while maintaining quality and diversity.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On the capability front, we need to better understand the scaling laws for agentic foundation models. This includes exploring new interactive learning paradigms, improving world modeling for better generalization, enhancing multimodal instruction following, and investigating the roles of search and reinforcement learning.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Reliability and security cannot be overlooked. Agents must know when to abstain from actions they're uncertain about, verify their decisions, and identify potential risks before they become problems.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Personalization is another crucial direction - agents should continually learn and adapt from interactions to better serve individual users' needs and preferences.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Finally, we need to fundamentally rethink human-agent-computer interaction. What interfaces and protocols will enable seamless collaboration between these three entities? How can we design systems that leverage the strengths of each while compensating for their weaknesses?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chemeClr val="dk1"/>
                </a:solidFill>
                <a:uFillTx/>
                <a:latin typeface="Arial"/>
              </a:rPr>
              <a:t>These challenges present exciting opportunities for our research community. By addressing them, we can move closer to realizing the full potential of computer use agents.</a:t>
            </a:r>
            <a:endParaRPr b="0" lang="en-US" sz="1100" strike="noStrike" u="none">
              <a:solidFill>
                <a:srgbClr val="000000"/>
              </a:solidFill>
              <a:uFillTx/>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7" name="PlaceHolder 1"/>
          <p:cNvSpPr>
            <a:spLocks noGrp="1"/>
          </p:cNvSpPr>
          <p:nvPr>
            <p:ph type="sldImg"/>
          </p:nvPr>
        </p:nvSpPr>
        <p:spPr>
          <a:xfrm>
            <a:off x="381240" y="685800"/>
            <a:ext cx="6095520" cy="3428640"/>
          </a:xfrm>
          <a:prstGeom prst="rect">
            <a:avLst/>
          </a:prstGeom>
          <a:ln w="0">
            <a:noFill/>
          </a:ln>
        </p:spPr>
      </p:sp>
      <p:sp>
        <p:nvSpPr>
          <p:cNvPr id="146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Before wrapping up the talk, I would like to thank most of the real works were done by my exellect students </a:t>
            </a:r>
            <a:endParaRPr b="0" lang="en-US" sz="1100" strike="noStrike" u="none">
              <a:solidFill>
                <a:srgbClr val="000000"/>
              </a:solidFill>
              <a:uFillTx/>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sldImg"/>
          </p:nvPr>
        </p:nvSpPr>
        <p:spPr>
          <a:xfrm>
            <a:off x="381240" y="685800"/>
            <a:ext cx="6095520" cy="3428640"/>
          </a:xfrm>
          <a:prstGeom prst="rect">
            <a:avLst/>
          </a:prstGeom>
          <a:ln w="0">
            <a:noFill/>
          </a:ln>
        </p:spPr>
      </p:sp>
      <p:sp>
        <p:nvSpPr>
          <p:cNvPr id="147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Also, I would like to thank google research, amazon aws, and salesforce research for their gift funds supporting our open-source initiatives!</a:t>
            </a:r>
            <a:endParaRPr b="0" lang="en-US" sz="1100" strike="noStrike" u="none">
              <a:solidFill>
                <a:srgbClr val="000000"/>
              </a:solidFill>
              <a:uFillTx/>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PlaceHolder 1"/>
          <p:cNvSpPr>
            <a:spLocks noGrp="1"/>
          </p:cNvSpPr>
          <p:nvPr>
            <p:ph type="sldImg"/>
          </p:nvPr>
        </p:nvSpPr>
        <p:spPr>
          <a:xfrm>
            <a:off x="1143000" y="685800"/>
            <a:ext cx="4571640" cy="3428640"/>
          </a:xfrm>
          <a:prstGeom prst="rect">
            <a:avLst/>
          </a:prstGeom>
          <a:ln w="0">
            <a:noFill/>
          </a:ln>
        </p:spPr>
      </p:sp>
      <p:sp>
        <p:nvSpPr>
          <p:cNvPr id="1472" name="PlaceHolder 2"/>
          <p:cNvSpPr>
            <a:spLocks noGrp="1"/>
          </p:cNvSpPr>
          <p:nvPr>
            <p:ph type="body"/>
          </p:nvPr>
        </p:nvSpPr>
        <p:spPr>
          <a:xfrm>
            <a:off x="914400" y="4343400"/>
            <a:ext cx="5028840" cy="4114440"/>
          </a:xfrm>
          <a:prstGeom prst="rect">
            <a:avLst/>
          </a:prstGeom>
          <a:noFill/>
          <a:ln w="0">
            <a:noFill/>
          </a:ln>
        </p:spPr>
        <p:txBody>
          <a:bodyPr lIns="91440" rIns="91440" tIns="45720" bIns="45720" anchor="t">
            <a:noAutofit/>
          </a:bodyPr>
          <a:p>
            <a:pPr indent="0">
              <a:lnSpc>
                <a:spcPct val="100000"/>
              </a:lnSpc>
              <a:buNone/>
              <a:tabLst>
                <a:tab algn="l" pos="0"/>
              </a:tabLst>
            </a:pPr>
            <a:r>
              <a:rPr b="0" lang="en" sz="1100" strike="noStrike" u="none">
                <a:solidFill>
                  <a:schemeClr val="dk1"/>
                </a:solidFill>
                <a:uFillTx/>
                <a:latin typeface="Arial"/>
              </a:rPr>
              <a:t>Btw, the NLP community here in HK has seen rapid growth lately, including recent junior hires like Lingpeng Kong (PhD advisor: Noah Smith), Junxian He (Graham Neubig &amp; Taylor Berg-Kirkpatrick), Qi Liu (Phil Blunsom) and May from UIUC.</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Consider stopping by and visiting us, particularly if you're heading to conferences in the region, like ICLR in Singapore this year!</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PlaceHolder 1"/>
          <p:cNvSpPr>
            <a:spLocks noGrp="1"/>
          </p:cNvSpPr>
          <p:nvPr>
            <p:ph type="sldImg"/>
          </p:nvPr>
        </p:nvSpPr>
        <p:spPr>
          <a:xfrm>
            <a:off x="381240" y="685800"/>
            <a:ext cx="6095520" cy="3428640"/>
          </a:xfrm>
          <a:prstGeom prst="rect">
            <a:avLst/>
          </a:prstGeom>
          <a:ln w="0">
            <a:noFill/>
          </a:ln>
        </p:spPr>
      </p:sp>
      <p:sp>
        <p:nvSpPr>
          <p:cNvPr id="147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I am happy take any question if you have.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sldImg"/>
          </p:nvPr>
        </p:nvSpPr>
        <p:spPr>
          <a:xfrm>
            <a:off x="381240" y="685800"/>
            <a:ext cx="6095520" cy="3428640"/>
          </a:xfrm>
          <a:prstGeom prst="rect">
            <a:avLst/>
          </a:prstGeom>
          <a:ln w="0">
            <a:noFill/>
          </a:ln>
        </p:spPr>
      </p:sp>
      <p:sp>
        <p:nvSpPr>
          <p:cNvPr id="147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not only competes strongly with Claude on OSWorld tasks, significantly outperforming GPT-4 on OSWorld.</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It also achieves state-of-the-art results on mobile AndroidControl and web agent Mind2Web benchmarks.</a:t>
            </a:r>
            <a:endParaRPr b="0" lang="en-US" sz="11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PlaceHolder 1"/>
          <p:cNvSpPr>
            <a:spLocks noGrp="1"/>
          </p:cNvSpPr>
          <p:nvPr>
            <p:ph type="sldImg"/>
          </p:nvPr>
        </p:nvSpPr>
        <p:spPr>
          <a:xfrm>
            <a:off x="381240" y="685800"/>
            <a:ext cx="6095520" cy="3428640"/>
          </a:xfrm>
          <a:prstGeom prst="rect">
            <a:avLst/>
          </a:prstGeom>
          <a:ln w="0">
            <a:noFill/>
          </a:ln>
        </p:spPr>
      </p:sp>
      <p:sp>
        <p:nvSpPr>
          <p:cNvPr id="134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Given these exciting advances in AI agents and their potential, a natural question arises: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Can we create a unified way to study these agents? Instead of having different frameworks for web browsing, app control, and desktop automation, what if we could study all digital AI agents in a single, universal environment?</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666666"/>
                </a:solidFill>
                <a:uFillTx/>
                <a:latin typeface="Arial"/>
              </a:rPr>
              <a:t>So these agents operate in different environments, each with unique observation and action spaces.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rgbClr val="666666"/>
                </a:solidFill>
                <a:uFillTx/>
                <a:latin typeface="Arial"/>
              </a:rPr>
              <a:t>Yet since all digital tasks ultimately occur on computers, a natural proposal emerges: </a:t>
            </a:r>
            <a:endParaRPr b="0" lang="en-US" sz="1100" strike="noStrike" u="none">
              <a:solidFill>
                <a:srgbClr val="000000"/>
              </a:solidFill>
              <a:uFillTx/>
              <a:latin typeface="Arial"/>
            </a:endParaRPr>
          </a:p>
          <a:p>
            <a:pPr indent="0">
              <a:lnSpc>
                <a:spcPct val="115000"/>
              </a:lnSpc>
              <a:buNone/>
              <a:tabLst>
                <a:tab algn="l" pos="0"/>
              </a:tabLst>
            </a:pPr>
            <a:endParaRPr b="0" lang="en-US" sz="1100" strike="noStrike" u="none">
              <a:solidFill>
                <a:srgbClr val="000000"/>
              </a:solidFill>
              <a:uFillTx/>
              <a:latin typeface="Arial"/>
            </a:endParaRPr>
          </a:p>
          <a:p>
            <a:pPr indent="0">
              <a:lnSpc>
                <a:spcPct val="115000"/>
              </a:lnSpc>
              <a:buNone/>
              <a:tabLst>
                <a:tab algn="l" pos="0"/>
              </a:tabLst>
            </a:pPr>
            <a:r>
              <a:rPr b="0" lang="en" sz="1100" strike="noStrike" u="none">
                <a:solidFill>
                  <a:srgbClr val="666666"/>
                </a:solidFill>
                <a:uFillTx/>
                <a:latin typeface="Arial"/>
              </a:rPr>
              <a:t>can we study all digital AI agents within a unified environment that standardizes how they observe and act?</a:t>
            </a:r>
            <a:endParaRPr b="0" lang="en-US" sz="1100" strike="noStrike" u="none">
              <a:solidFill>
                <a:srgbClr val="000000"/>
              </a:solidFill>
              <a:uFillTx/>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sldImg"/>
          </p:nvPr>
        </p:nvSpPr>
        <p:spPr>
          <a:xfrm>
            <a:off x="381240" y="685800"/>
            <a:ext cx="6095520" cy="3428640"/>
          </a:xfrm>
          <a:prstGeom prst="rect">
            <a:avLst/>
          </a:prstGeom>
          <a:ln w="0">
            <a:noFill/>
          </a:ln>
        </p:spPr>
      </p:sp>
      <p:sp>
        <p:nvSpPr>
          <p:cNvPr id="147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Based on agentnet, we collected about 20k complex, diverse, and real-world desktop computer task instruction-trajectory pairs.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Compared with prior digital agent data, agentnet data has longer task trajectories - averaging over 20 steps compared to less than 10 in prior work - and covering a diverse range of applications, websites, and system operations in personalized environments.</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more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The annotation process closely mirrors real-world usage scenarios, making it easier to capture longer, more complex, and cross-app/domain tasks. </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7f7f7f"/>
                </a:solidFill>
                <a:uFillTx/>
                <a:latin typeface="Arial"/>
              </a:rPr>
              <a:t>As a result, the collected data is more diverse and better aligned with actual user needs.</a:t>
            </a:r>
            <a:endParaRPr b="0" lang="en-US" sz="1100" strike="noStrike" u="none">
              <a:solidFill>
                <a:srgbClr val="000000"/>
              </a:solidFill>
              <a:uFillTx/>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PlaceHolder 1"/>
          <p:cNvSpPr>
            <a:spLocks noGrp="1"/>
          </p:cNvSpPr>
          <p:nvPr>
            <p:ph type="sldImg"/>
          </p:nvPr>
        </p:nvSpPr>
        <p:spPr>
          <a:xfrm>
            <a:off x="381240" y="685800"/>
            <a:ext cx="6095520" cy="3428640"/>
          </a:xfrm>
          <a:prstGeom prst="rect">
            <a:avLst/>
          </a:prstGeom>
          <a:ln w="0">
            <a:noFill/>
          </a:ln>
        </p:spPr>
      </p:sp>
      <p:sp>
        <p:nvSpPr>
          <p:cNvPr id="148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15000"/>
              </a:lnSpc>
              <a:buNone/>
              <a:tabLst>
                <a:tab algn="l" pos="0"/>
              </a:tabLst>
            </a:pPr>
            <a:r>
              <a:rPr b="0" lang="en" sz="1100" strike="noStrike" u="none">
                <a:solidFill>
                  <a:schemeClr val="dk1"/>
                </a:solidFill>
                <a:uFillTx/>
                <a:latin typeface="Arial"/>
              </a:rPr>
              <a:t>This significant performance gap highlights that turning foundation models into capable agents isn't straightforward.</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Like robotics, because of embodiment and interaction, this emerging field needs complex infrastructure and ecosystem support - it's not just about the models anymore. </a:t>
            </a:r>
            <a:endParaRPr b="0" lang="en-US" sz="1100" strike="noStrike" u="none">
              <a:solidFill>
                <a:srgbClr val="000000"/>
              </a:solidFill>
              <a:uFillTx/>
              <a:latin typeface="Arial"/>
            </a:endParaRPr>
          </a:p>
          <a:p>
            <a:pPr indent="0">
              <a:lnSpc>
                <a:spcPct val="115000"/>
              </a:lnSpc>
              <a:spcBef>
                <a:spcPts val="1199"/>
              </a:spcBef>
              <a:buNone/>
              <a:tabLst>
                <a:tab algn="l" pos="0"/>
              </a:tabLst>
            </a:pPr>
            <a:r>
              <a:rPr b="0" lang="en" sz="1100" strike="noStrike" u="none">
                <a:solidFill>
                  <a:schemeClr val="dk1"/>
                </a:solidFill>
                <a:uFillTx/>
                <a:latin typeface="Arial"/>
              </a:rPr>
              <a:t>I will be covering the three core challenges: basically, how can we effectively scale the three data, training, and evaluation for ai agent development. </a:t>
            </a:r>
            <a:endParaRPr b="0" lang="en-US" sz="11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100" strike="noStrike" u="none">
                <a:solidFill>
                  <a:schemeClr val="dk1"/>
                </a:solidFill>
                <a:uFillTx/>
                <a:latin typeface="Arial"/>
              </a:rPr>
              <a:t>These challenges require significant engineering effort - compared with traditional nlp tasks, similar to robotics, but they're crucial for bridging this performance gap.</a:t>
            </a:r>
            <a:endParaRPr b="0" lang="en-US" sz="11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1"/>
          </p:nvPr>
        </p:nvSpPr>
        <p:spPr/>
        <p:txBody>
          <a:bodyPr/>
          <a:p>
            <a:fld id="{F03BD498-9CC8-4F2C-80E4-4961C3A6C3D9}"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 2">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47055D26-E0EA-4C0D-BB56-AE4D516C20B2}"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1">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FC27E6A8-A28C-4A46-8C07-CFFA5C34556C}"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41"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4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Arial"/>
            </a:endParaRPr>
          </a:p>
        </p:txBody>
      </p:sp>
      <p:sp>
        <p:nvSpPr>
          <p:cNvPr id="4" name="PlaceHolder 3"/>
          <p:cNvSpPr>
            <a:spLocks noGrp="1"/>
          </p:cNvSpPr>
          <p:nvPr>
            <p:ph type="sldNum" idx="12"/>
          </p:nvPr>
        </p:nvSpPr>
        <p:spPr/>
        <p:txBody>
          <a:bodyPr/>
          <a:p>
            <a:fld id="{A4DCC74E-4ACA-4CBC-92F6-880758494425}"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2">
    <p:spTree>
      <p:nvGrpSpPr>
        <p:cNvPr id="1" name=""/>
        <p:cNvGrpSpPr/>
        <p:nvPr/>
      </p:nvGrpSpPr>
      <p:grpSpPr>
        <a:xfrm>
          <a:off x="0" y="0"/>
          <a:ext cx="0" cy="0"/>
          <a:chOff x="0" y="0"/>
          <a:chExt cx="0" cy="0"/>
        </a:xfrm>
      </p:grpSpPr>
      <p:sp>
        <p:nvSpPr>
          <p:cNvPr id="2" name="PlaceHolder 1"/>
          <p:cNvSpPr>
            <a:spLocks noGrp="1"/>
          </p:cNvSpPr>
          <p:nvPr>
            <p:ph type="sldNum" idx="13"/>
          </p:nvPr>
        </p:nvSpPr>
        <p:spPr/>
        <p:txBody>
          <a:bodyPr/>
          <a:p>
            <a:fld id="{57925127-76BC-4D5D-A676-BBCDA132F806}"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3">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A3444A9D-6FCF-4E8E-90F0-C98A1E74E551}"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 name="PlaceHolder 2"/>
          <p:cNvSpPr>
            <a:spLocks noGrp="1"/>
          </p:cNvSpPr>
          <p:nvPr>
            <p:ph type="sldNum" idx="15"/>
          </p:nvPr>
        </p:nvSpPr>
        <p:spPr/>
        <p:txBody>
          <a:bodyPr/>
          <a:p>
            <a:fld id="{302B6FAD-EA36-4CEE-A41C-BDC1358A4E79}"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4">
    <p:spTree>
      <p:nvGrpSpPr>
        <p:cNvPr id="1" name=""/>
        <p:cNvGrpSpPr/>
        <p:nvPr/>
      </p:nvGrpSpPr>
      <p:grpSpPr>
        <a:xfrm>
          <a:off x="0" y="0"/>
          <a:ext cx="0" cy="0"/>
          <a:chOff x="0" y="0"/>
          <a:chExt cx="0" cy="0"/>
        </a:xfrm>
      </p:grpSpPr>
      <p:sp>
        <p:nvSpPr>
          <p:cNvPr id="2" name="PlaceHolder 1"/>
          <p:cNvSpPr>
            <a:spLocks noGrp="1"/>
          </p:cNvSpPr>
          <p:nvPr>
            <p:ph type="sldNum" idx="16"/>
          </p:nvPr>
        </p:nvSpPr>
        <p:spPr/>
        <p:txBody>
          <a:bodyPr/>
          <a:p>
            <a:fld id="{0D839B84-6A2B-42A9-B951-1538B9C79856}"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mp; Bullets">
    <p:spTree>
      <p:nvGrpSpPr>
        <p:cNvPr id="1" name=""/>
        <p:cNvGrpSpPr/>
        <p:nvPr/>
      </p:nvGrpSpPr>
      <p:grpSpPr>
        <a:xfrm>
          <a:off x="0" y="0"/>
          <a:ext cx="0" cy="0"/>
          <a:chOff x="0" y="0"/>
          <a:chExt cx="0" cy="0"/>
        </a:xfrm>
      </p:grpSpPr>
      <p:sp>
        <p:nvSpPr>
          <p:cNvPr id="2" name="PlaceHolder 1"/>
          <p:cNvSpPr>
            <a:spLocks noGrp="1"/>
          </p:cNvSpPr>
          <p:nvPr>
            <p:ph type="sldNum" idx="17"/>
          </p:nvPr>
        </p:nvSpPr>
        <p:spPr/>
        <p:txBody>
          <a:bodyPr/>
          <a:p>
            <a:fld id="{DE4A08EE-B4E1-47AB-A89C-3BE6C9266C2F}"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mp; Photo">
    <p:spTree>
      <p:nvGrpSpPr>
        <p:cNvPr id="1" name=""/>
        <p:cNvGrpSpPr/>
        <p:nvPr/>
      </p:nvGrpSpPr>
      <p:grpSpPr>
        <a:xfrm>
          <a:off x="0" y="0"/>
          <a:ext cx="0" cy="0"/>
          <a:chOff x="0" y="0"/>
          <a:chExt cx="0" cy="0"/>
        </a:xfrm>
      </p:grpSpPr>
      <p:sp>
        <p:nvSpPr>
          <p:cNvPr id="2" name="PlaceHolder 1"/>
          <p:cNvSpPr>
            <a:spLocks noGrp="1"/>
          </p:cNvSpPr>
          <p:nvPr>
            <p:ph type="sldNum" idx="18"/>
          </p:nvPr>
        </p:nvSpPr>
        <p:spPr/>
        <p:txBody>
          <a:bodyPr/>
          <a:p>
            <a:fld id="{B2D74843-8745-4989-AA6E-BC63A9B49418}"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mp; Photo Alt">
    <p:spTree>
      <p:nvGrpSpPr>
        <p:cNvPr id="1" name=""/>
        <p:cNvGrpSpPr/>
        <p:nvPr/>
      </p:nvGrpSpPr>
      <p:grpSpPr>
        <a:xfrm>
          <a:off x="0" y="0"/>
          <a:ext cx="0" cy="0"/>
          <a:chOff x="0" y="0"/>
          <a:chExt cx="0" cy="0"/>
        </a:xfrm>
      </p:grpSpPr>
      <p:sp>
        <p:nvSpPr>
          <p:cNvPr id="2" name="PlaceHolder 1"/>
          <p:cNvSpPr>
            <a:spLocks noGrp="1"/>
          </p:cNvSpPr>
          <p:nvPr>
            <p:ph type="sldNum" idx="19"/>
          </p:nvPr>
        </p:nvSpPr>
        <p:spPr/>
        <p:txBody>
          <a:bodyPr/>
          <a:p>
            <a:fld id="{CFC18A53-A215-42D4-84A0-4501D2984EB6}"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AEAAEDF6-1A5B-447B-91C2-6116D5E06D88}"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mp; Bullets 2">
    <p:spTree>
      <p:nvGrpSpPr>
        <p:cNvPr id="1" name=""/>
        <p:cNvGrpSpPr/>
        <p:nvPr/>
      </p:nvGrpSpPr>
      <p:grpSpPr>
        <a:xfrm>
          <a:off x="0" y="0"/>
          <a:ext cx="0" cy="0"/>
          <a:chOff x="0" y="0"/>
          <a:chExt cx="0" cy="0"/>
        </a:xfrm>
      </p:grpSpPr>
      <p:sp>
        <p:nvSpPr>
          <p:cNvPr id="2" name="PlaceHolder 1"/>
          <p:cNvSpPr>
            <a:spLocks noGrp="1"/>
          </p:cNvSpPr>
          <p:nvPr>
            <p:ph type="sldNum" idx="20"/>
          </p:nvPr>
        </p:nvSpPr>
        <p:spPr/>
        <p:txBody>
          <a:bodyPr/>
          <a:p>
            <a:fld id="{035D94EF-9609-48E4-BEAF-D39DB81EB722}"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llets">
    <p:spTree>
      <p:nvGrpSpPr>
        <p:cNvPr id="1" name=""/>
        <p:cNvGrpSpPr/>
        <p:nvPr/>
      </p:nvGrpSpPr>
      <p:grpSpPr>
        <a:xfrm>
          <a:off x="0" y="0"/>
          <a:ext cx="0" cy="0"/>
          <a:chOff x="0" y="0"/>
          <a:chExt cx="0" cy="0"/>
        </a:xfrm>
      </p:grpSpPr>
      <p:sp>
        <p:nvSpPr>
          <p:cNvPr id="2" name="PlaceHolder 1"/>
          <p:cNvSpPr>
            <a:spLocks noGrp="1"/>
          </p:cNvSpPr>
          <p:nvPr>
            <p:ph type="sldNum" idx="21"/>
          </p:nvPr>
        </p:nvSpPr>
        <p:spPr/>
        <p:txBody>
          <a:bodyPr/>
          <a:p>
            <a:fld id="{96562D0D-9CC8-41B7-AFAA-394302E856F2}"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Bullets &amp; Photo">
    <p:spTree>
      <p:nvGrpSpPr>
        <p:cNvPr id="1" name=""/>
        <p:cNvGrpSpPr/>
        <p:nvPr/>
      </p:nvGrpSpPr>
      <p:grpSpPr>
        <a:xfrm>
          <a:off x="0" y="0"/>
          <a:ext cx="0" cy="0"/>
          <a:chOff x="0" y="0"/>
          <a:chExt cx="0" cy="0"/>
        </a:xfrm>
      </p:grpSpPr>
      <p:sp>
        <p:nvSpPr>
          <p:cNvPr id="2" name="PlaceHolder 1"/>
          <p:cNvSpPr>
            <a:spLocks noGrp="1"/>
          </p:cNvSpPr>
          <p:nvPr>
            <p:ph type="sldNum" idx="22"/>
          </p:nvPr>
        </p:nvSpPr>
        <p:spPr/>
        <p:txBody>
          <a:bodyPr/>
          <a:p>
            <a:fld id="{C4E759DB-22F8-46DE-9E8F-23F3B5FC2790}"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p:spTree>
      <p:nvGrpSpPr>
        <p:cNvPr id="1" name=""/>
        <p:cNvGrpSpPr/>
        <p:nvPr/>
      </p:nvGrpSpPr>
      <p:grpSpPr>
        <a:xfrm>
          <a:off x="0" y="0"/>
          <a:ext cx="0" cy="0"/>
          <a:chOff x="0" y="0"/>
          <a:chExt cx="0" cy="0"/>
        </a:xfrm>
      </p:grpSpPr>
      <p:sp>
        <p:nvSpPr>
          <p:cNvPr id="2" name="PlaceHolder 1"/>
          <p:cNvSpPr>
            <a:spLocks noGrp="1"/>
          </p:cNvSpPr>
          <p:nvPr>
            <p:ph type="sldNum" idx="23"/>
          </p:nvPr>
        </p:nvSpPr>
        <p:spPr/>
        <p:txBody>
          <a:bodyPr/>
          <a:p>
            <a:fld id="{EE8C4F46-A921-44E8-9E9D-9F219E037E58}"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默认">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8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24"/>
          </p:nvPr>
        </p:nvSpPr>
        <p:spPr/>
        <p:txBody>
          <a:bodyPr/>
          <a:p>
            <a:fld id="{A7DF1820-9C1C-4AF0-BB9D-EF16439B4089}"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
    <p:spTree>
      <p:nvGrpSpPr>
        <p:cNvPr id="1" name=""/>
        <p:cNvGrpSpPr/>
        <p:nvPr/>
      </p:nvGrpSpPr>
      <p:grpSpPr>
        <a:xfrm>
          <a:off x="0" y="0"/>
          <a:ext cx="0" cy="0"/>
          <a:chOff x="0" y="0"/>
          <a:chExt cx="0" cy="0"/>
        </a:xfrm>
      </p:grpSpPr>
      <p:sp>
        <p:nvSpPr>
          <p:cNvPr id="2" name="PlaceHolder 1"/>
          <p:cNvSpPr>
            <a:spLocks noGrp="1"/>
          </p:cNvSpPr>
          <p:nvPr>
            <p:ph type="sldNum" idx="25"/>
          </p:nvPr>
        </p:nvSpPr>
        <p:spPr/>
        <p:txBody>
          <a:bodyPr/>
          <a:p>
            <a:fld id="{16D06640-7EF3-4850-9C3C-A678673CA4C6}"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
    <p:spTree>
      <p:nvGrpSpPr>
        <p:cNvPr id="1" name=""/>
        <p:cNvGrpSpPr/>
        <p:nvPr/>
      </p:nvGrpSpPr>
      <p:grpSpPr>
        <a:xfrm>
          <a:off x="0" y="0"/>
          <a:ext cx="0" cy="0"/>
          <a:chOff x="0" y="0"/>
          <a:chExt cx="0" cy="0"/>
        </a:xfrm>
      </p:grpSpPr>
      <p:sp>
        <p:nvSpPr>
          <p:cNvPr id="2" name="PlaceHolder 1"/>
          <p:cNvSpPr>
            <a:spLocks noGrp="1"/>
          </p:cNvSpPr>
          <p:nvPr>
            <p:ph type="sldNum" idx="26"/>
          </p:nvPr>
        </p:nvSpPr>
        <p:spPr/>
        <p:txBody>
          <a:bodyPr/>
          <a:p>
            <a:fld id="{62F2CA0F-C2C7-4D3C-BA79-08A00974314E}"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3">
    <p:spTree>
      <p:nvGrpSpPr>
        <p:cNvPr id="1" name=""/>
        <p:cNvGrpSpPr/>
        <p:nvPr/>
      </p:nvGrpSpPr>
      <p:grpSpPr>
        <a:xfrm>
          <a:off x="0" y="0"/>
          <a:ext cx="0" cy="0"/>
          <a:chOff x="0" y="0"/>
          <a:chExt cx="0" cy="0"/>
        </a:xfrm>
      </p:grpSpPr>
      <p:sp>
        <p:nvSpPr>
          <p:cNvPr id="2" name="PlaceHolder 1"/>
          <p:cNvSpPr>
            <a:spLocks noGrp="1"/>
          </p:cNvSpPr>
          <p:nvPr>
            <p:ph type="sldNum" idx="27"/>
          </p:nvPr>
        </p:nvSpPr>
        <p:spPr/>
        <p:txBody>
          <a:bodyPr/>
          <a:p>
            <a:fld id="{941E38F9-3539-47C4-A2F4-6C376137CEC3}"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4">
    <p:spTree>
      <p:nvGrpSpPr>
        <p:cNvPr id="1" name=""/>
        <p:cNvGrpSpPr/>
        <p:nvPr/>
      </p:nvGrpSpPr>
      <p:grpSpPr>
        <a:xfrm>
          <a:off x="0" y="0"/>
          <a:ext cx="0" cy="0"/>
          <a:chOff x="0" y="0"/>
          <a:chExt cx="0" cy="0"/>
        </a:xfrm>
      </p:grpSpPr>
      <p:sp>
        <p:nvSpPr>
          <p:cNvPr id="2" name="PlaceHolder 1"/>
          <p:cNvSpPr>
            <a:spLocks noGrp="1"/>
          </p:cNvSpPr>
          <p:nvPr>
            <p:ph type="sldNum" idx="28"/>
          </p:nvPr>
        </p:nvSpPr>
        <p:spPr/>
        <p:txBody>
          <a:bodyPr/>
          <a:p>
            <a:fld id="{80050785-4A0A-4078-87C8-C45CC926A09B}"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5">
    <p:spTree>
      <p:nvGrpSpPr>
        <p:cNvPr id="1" name=""/>
        <p:cNvGrpSpPr/>
        <p:nvPr/>
      </p:nvGrpSpPr>
      <p:grpSpPr>
        <a:xfrm>
          <a:off x="0" y="0"/>
          <a:ext cx="0" cy="0"/>
          <a:chOff x="0" y="0"/>
          <a:chExt cx="0" cy="0"/>
        </a:xfrm>
      </p:grpSpPr>
      <p:sp>
        <p:nvSpPr>
          <p:cNvPr id="2" name="PlaceHolder 1"/>
          <p:cNvSpPr>
            <a:spLocks noGrp="1"/>
          </p:cNvSpPr>
          <p:nvPr>
            <p:ph type="sldNum" idx="29"/>
          </p:nvPr>
        </p:nvSpPr>
        <p:spPr/>
        <p:txBody>
          <a:bodyPr/>
          <a:p>
            <a:fld id="{A1E60D0C-FB3F-470C-A4C8-92D0AB3E9394}"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genda">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A3D30CC3-1EB4-45C8-8FD0-DFE51247D9D5}"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6">
    <p:spTree>
      <p:nvGrpSpPr>
        <p:cNvPr id="1" name=""/>
        <p:cNvGrpSpPr/>
        <p:nvPr/>
      </p:nvGrpSpPr>
      <p:grpSpPr>
        <a:xfrm>
          <a:off x="0" y="0"/>
          <a:ext cx="0" cy="0"/>
          <a:chOff x="0" y="0"/>
          <a:chExt cx="0" cy="0"/>
        </a:xfrm>
      </p:grpSpPr>
      <p:sp>
        <p:nvSpPr>
          <p:cNvPr id="2" name="PlaceHolder 1"/>
          <p:cNvSpPr>
            <a:spLocks noGrp="1"/>
          </p:cNvSpPr>
          <p:nvPr>
            <p:ph type="sldNum" idx="30"/>
          </p:nvPr>
        </p:nvSpPr>
        <p:spPr/>
        <p:txBody>
          <a:bodyPr/>
          <a:p>
            <a:fld id="{439F941A-9558-4356-A920-173A007CADCF}"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7">
    <p:spTree>
      <p:nvGrpSpPr>
        <p:cNvPr id="1" name=""/>
        <p:cNvGrpSpPr/>
        <p:nvPr/>
      </p:nvGrpSpPr>
      <p:grpSpPr>
        <a:xfrm>
          <a:off x="0" y="0"/>
          <a:ext cx="0" cy="0"/>
          <a:chOff x="0" y="0"/>
          <a:chExt cx="0" cy="0"/>
        </a:xfrm>
      </p:grpSpPr>
      <p:sp>
        <p:nvSpPr>
          <p:cNvPr id="2" name="PlaceHolder 1"/>
          <p:cNvSpPr>
            <a:spLocks noGrp="1"/>
          </p:cNvSpPr>
          <p:nvPr>
            <p:ph type="sldNum" idx="31"/>
          </p:nvPr>
        </p:nvSpPr>
        <p:spPr/>
        <p:txBody>
          <a:bodyPr/>
          <a:p>
            <a:fld id="{19326D7E-1709-4B0F-8D90-8207B748AC28}"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8">
    <p:spTree>
      <p:nvGrpSpPr>
        <p:cNvPr id="1" name=""/>
        <p:cNvGrpSpPr/>
        <p:nvPr/>
      </p:nvGrpSpPr>
      <p:grpSpPr>
        <a:xfrm>
          <a:off x="0" y="0"/>
          <a:ext cx="0" cy="0"/>
          <a:chOff x="0" y="0"/>
          <a:chExt cx="0" cy="0"/>
        </a:xfrm>
      </p:grpSpPr>
      <p:sp>
        <p:nvSpPr>
          <p:cNvPr id="2" name="PlaceHolder 1"/>
          <p:cNvSpPr>
            <a:spLocks noGrp="1"/>
          </p:cNvSpPr>
          <p:nvPr>
            <p:ph type="sldNum" idx="32"/>
          </p:nvPr>
        </p:nvSpPr>
        <p:spPr/>
        <p:txBody>
          <a:bodyPr/>
          <a:p>
            <a:fld id="{F75C6DC7-664B-4921-88BE-3516935F4270}"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9">
    <p:spTree>
      <p:nvGrpSpPr>
        <p:cNvPr id="1" name=""/>
        <p:cNvGrpSpPr/>
        <p:nvPr/>
      </p:nvGrpSpPr>
      <p:grpSpPr>
        <a:xfrm>
          <a:off x="0" y="0"/>
          <a:ext cx="0" cy="0"/>
          <a:chOff x="0" y="0"/>
          <a:chExt cx="0" cy="0"/>
        </a:xfrm>
      </p:grpSpPr>
      <p:sp>
        <p:nvSpPr>
          <p:cNvPr id="2" name="PlaceHolder 1"/>
          <p:cNvSpPr>
            <a:spLocks noGrp="1"/>
          </p:cNvSpPr>
          <p:nvPr>
            <p:ph type="sldNum" idx="33"/>
          </p:nvPr>
        </p:nvSpPr>
        <p:spPr/>
        <p:txBody>
          <a:bodyPr/>
          <a:p>
            <a:fld id="{E62D2BEB-3427-4EA5-8E17-41C47E23BA03}"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0">
    <p:spTree>
      <p:nvGrpSpPr>
        <p:cNvPr id="1" name=""/>
        <p:cNvGrpSpPr/>
        <p:nvPr/>
      </p:nvGrpSpPr>
      <p:grpSpPr>
        <a:xfrm>
          <a:off x="0" y="0"/>
          <a:ext cx="0" cy="0"/>
          <a:chOff x="0" y="0"/>
          <a:chExt cx="0" cy="0"/>
        </a:xfrm>
      </p:grpSpPr>
      <p:sp>
        <p:nvSpPr>
          <p:cNvPr id="2" name="PlaceHolder 1"/>
          <p:cNvSpPr>
            <a:spLocks noGrp="1"/>
          </p:cNvSpPr>
          <p:nvPr>
            <p:ph type="sldNum" idx="34"/>
          </p:nvPr>
        </p:nvSpPr>
        <p:spPr/>
        <p:txBody>
          <a:bodyPr/>
          <a:p>
            <a:fld id="{88549F2F-1DB7-41AF-9291-7B08FB7729B0}"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默认 11">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12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Arial"/>
            </a:endParaRPr>
          </a:p>
        </p:txBody>
      </p:sp>
      <p:sp>
        <p:nvSpPr>
          <p:cNvPr id="4" name="PlaceHolder 3"/>
          <p:cNvSpPr>
            <a:spLocks noGrp="1"/>
          </p:cNvSpPr>
          <p:nvPr>
            <p:ph type="sldNum" idx="35"/>
          </p:nvPr>
        </p:nvSpPr>
        <p:spPr/>
        <p:txBody>
          <a:bodyPr/>
          <a:p>
            <a:fld id="{105FBA40-3752-48B0-9903-90150EC74C64}"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2">
    <p:spTree>
      <p:nvGrpSpPr>
        <p:cNvPr id="1" name=""/>
        <p:cNvGrpSpPr/>
        <p:nvPr/>
      </p:nvGrpSpPr>
      <p:grpSpPr>
        <a:xfrm>
          <a:off x="0" y="0"/>
          <a:ext cx="0" cy="0"/>
          <a:chOff x="0" y="0"/>
          <a:chExt cx="0" cy="0"/>
        </a:xfrm>
      </p:grpSpPr>
      <p:sp>
        <p:nvSpPr>
          <p:cNvPr id="2" name="PlaceHolder 1"/>
          <p:cNvSpPr>
            <a:spLocks noGrp="1"/>
          </p:cNvSpPr>
          <p:nvPr>
            <p:ph type="sldNum" idx="36"/>
          </p:nvPr>
        </p:nvSpPr>
        <p:spPr/>
        <p:txBody>
          <a:bodyPr/>
          <a:p>
            <a:fld id="{11847A57-2712-4EC0-95E7-F73650EF0410}"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3">
    <p:spTree>
      <p:nvGrpSpPr>
        <p:cNvPr id="1" name=""/>
        <p:cNvGrpSpPr/>
        <p:nvPr/>
      </p:nvGrpSpPr>
      <p:grpSpPr>
        <a:xfrm>
          <a:off x="0" y="0"/>
          <a:ext cx="0" cy="0"/>
          <a:chOff x="0" y="0"/>
          <a:chExt cx="0" cy="0"/>
        </a:xfrm>
      </p:grpSpPr>
      <p:sp>
        <p:nvSpPr>
          <p:cNvPr id="2" name="PlaceHolder 1"/>
          <p:cNvSpPr>
            <a:spLocks noGrp="1"/>
          </p:cNvSpPr>
          <p:nvPr>
            <p:ph type="sldNum" idx="37"/>
          </p:nvPr>
        </p:nvSpPr>
        <p:spPr/>
        <p:txBody>
          <a:bodyPr/>
          <a:p>
            <a:fld id="{388A31B2-091B-4A41-AE70-7E4EA4F49FCD}"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默认 14">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 name="PlaceHolder 2"/>
          <p:cNvSpPr>
            <a:spLocks noGrp="1"/>
          </p:cNvSpPr>
          <p:nvPr>
            <p:ph type="sldNum" idx="38"/>
          </p:nvPr>
        </p:nvSpPr>
        <p:spPr/>
        <p:txBody>
          <a:bodyPr/>
          <a:p>
            <a:fld id="{2DF26F86-0C43-4816-B693-DC39E7B1CA0E}"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5">
    <p:spTree>
      <p:nvGrpSpPr>
        <p:cNvPr id="1" name=""/>
        <p:cNvGrpSpPr/>
        <p:nvPr/>
      </p:nvGrpSpPr>
      <p:grpSpPr>
        <a:xfrm>
          <a:off x="0" y="0"/>
          <a:ext cx="0" cy="0"/>
          <a:chOff x="0" y="0"/>
          <a:chExt cx="0" cy="0"/>
        </a:xfrm>
      </p:grpSpPr>
      <p:sp>
        <p:nvSpPr>
          <p:cNvPr id="2" name="PlaceHolder 1"/>
          <p:cNvSpPr>
            <a:spLocks noGrp="1"/>
          </p:cNvSpPr>
          <p:nvPr>
            <p:ph type="sldNum" idx="39"/>
          </p:nvPr>
        </p:nvSpPr>
        <p:spPr/>
        <p:txBody>
          <a:bodyPr/>
          <a:p>
            <a:fld id="{DA849876-550F-419E-8F17-5CBDCBECB9AD}"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tement">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D13E239A-48EE-48FE-9372-E37A0BBE10C9}"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6">
    <p:spTree>
      <p:nvGrpSpPr>
        <p:cNvPr id="1" name=""/>
        <p:cNvGrpSpPr/>
        <p:nvPr/>
      </p:nvGrpSpPr>
      <p:grpSpPr>
        <a:xfrm>
          <a:off x="0" y="0"/>
          <a:ext cx="0" cy="0"/>
          <a:chOff x="0" y="0"/>
          <a:chExt cx="0" cy="0"/>
        </a:xfrm>
      </p:grpSpPr>
      <p:sp>
        <p:nvSpPr>
          <p:cNvPr id="2" name="PlaceHolder 1"/>
          <p:cNvSpPr>
            <a:spLocks noGrp="1"/>
          </p:cNvSpPr>
          <p:nvPr>
            <p:ph type="sldNum" idx="40"/>
          </p:nvPr>
        </p:nvSpPr>
        <p:spPr/>
        <p:txBody>
          <a:bodyPr/>
          <a:p>
            <a:fld id="{F8D0456D-91F8-4054-815E-02DF5D85836F}"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7">
    <p:spTree>
      <p:nvGrpSpPr>
        <p:cNvPr id="1" name=""/>
        <p:cNvGrpSpPr/>
        <p:nvPr/>
      </p:nvGrpSpPr>
      <p:grpSpPr>
        <a:xfrm>
          <a:off x="0" y="0"/>
          <a:ext cx="0" cy="0"/>
          <a:chOff x="0" y="0"/>
          <a:chExt cx="0" cy="0"/>
        </a:xfrm>
      </p:grpSpPr>
      <p:sp>
        <p:nvSpPr>
          <p:cNvPr id="2" name="PlaceHolder 1"/>
          <p:cNvSpPr>
            <a:spLocks noGrp="1"/>
          </p:cNvSpPr>
          <p:nvPr>
            <p:ph type="sldNum" idx="41"/>
          </p:nvPr>
        </p:nvSpPr>
        <p:spPr/>
        <p:txBody>
          <a:bodyPr/>
          <a:p>
            <a:fld id="{0365CAC6-BF1C-4E5F-A2CE-3EEBBBDFA5BB}"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8">
    <p:spTree>
      <p:nvGrpSpPr>
        <p:cNvPr id="1" name=""/>
        <p:cNvGrpSpPr/>
        <p:nvPr/>
      </p:nvGrpSpPr>
      <p:grpSpPr>
        <a:xfrm>
          <a:off x="0" y="0"/>
          <a:ext cx="0" cy="0"/>
          <a:chOff x="0" y="0"/>
          <a:chExt cx="0" cy="0"/>
        </a:xfrm>
      </p:grpSpPr>
      <p:sp>
        <p:nvSpPr>
          <p:cNvPr id="2" name="PlaceHolder 1"/>
          <p:cNvSpPr>
            <a:spLocks noGrp="1"/>
          </p:cNvSpPr>
          <p:nvPr>
            <p:ph type="sldNum" idx="42"/>
          </p:nvPr>
        </p:nvSpPr>
        <p:spPr/>
        <p:txBody>
          <a:bodyPr/>
          <a:p>
            <a:fld id="{B0A1BADD-C187-4615-A4B8-2D52D75E1633}"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9">
    <p:spTree>
      <p:nvGrpSpPr>
        <p:cNvPr id="1" name=""/>
        <p:cNvGrpSpPr/>
        <p:nvPr/>
      </p:nvGrpSpPr>
      <p:grpSpPr>
        <a:xfrm>
          <a:off x="0" y="0"/>
          <a:ext cx="0" cy="0"/>
          <a:chOff x="0" y="0"/>
          <a:chExt cx="0" cy="0"/>
        </a:xfrm>
      </p:grpSpPr>
      <p:sp>
        <p:nvSpPr>
          <p:cNvPr id="2" name="PlaceHolder 1"/>
          <p:cNvSpPr>
            <a:spLocks noGrp="1"/>
          </p:cNvSpPr>
          <p:nvPr>
            <p:ph type="sldNum" idx="43"/>
          </p:nvPr>
        </p:nvSpPr>
        <p:spPr/>
        <p:txBody>
          <a:bodyPr/>
          <a:p>
            <a:fld id="{1036746C-E6D6-4E68-A728-D135870E1A4C}"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0">
    <p:spTree>
      <p:nvGrpSpPr>
        <p:cNvPr id="1" name=""/>
        <p:cNvGrpSpPr/>
        <p:nvPr/>
      </p:nvGrpSpPr>
      <p:grpSpPr>
        <a:xfrm>
          <a:off x="0" y="0"/>
          <a:ext cx="0" cy="0"/>
          <a:chOff x="0" y="0"/>
          <a:chExt cx="0" cy="0"/>
        </a:xfrm>
      </p:grpSpPr>
      <p:sp>
        <p:nvSpPr>
          <p:cNvPr id="2" name="PlaceHolder 1"/>
          <p:cNvSpPr>
            <a:spLocks noGrp="1"/>
          </p:cNvSpPr>
          <p:nvPr>
            <p:ph type="sldNum" idx="44"/>
          </p:nvPr>
        </p:nvSpPr>
        <p:spPr/>
        <p:txBody>
          <a:bodyPr/>
          <a:p>
            <a:fld id="{CCBA107F-3F87-4AAD-A566-1F776CCB5DC8}"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1">
    <p:spTree>
      <p:nvGrpSpPr>
        <p:cNvPr id="1" name=""/>
        <p:cNvGrpSpPr/>
        <p:nvPr/>
      </p:nvGrpSpPr>
      <p:grpSpPr>
        <a:xfrm>
          <a:off x="0" y="0"/>
          <a:ext cx="0" cy="0"/>
          <a:chOff x="0" y="0"/>
          <a:chExt cx="0" cy="0"/>
        </a:xfrm>
      </p:grpSpPr>
      <p:sp>
        <p:nvSpPr>
          <p:cNvPr id="2" name="PlaceHolder 1"/>
          <p:cNvSpPr>
            <a:spLocks noGrp="1"/>
          </p:cNvSpPr>
          <p:nvPr>
            <p:ph type="sldNum" idx="45"/>
          </p:nvPr>
        </p:nvSpPr>
        <p:spPr/>
        <p:txBody>
          <a:bodyPr/>
          <a:p>
            <a:fld id="{1CDB70BE-5D93-48DA-BDF6-8FAF8446E5F5}"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2">
    <p:spTree>
      <p:nvGrpSpPr>
        <p:cNvPr id="1" name=""/>
        <p:cNvGrpSpPr/>
        <p:nvPr/>
      </p:nvGrpSpPr>
      <p:grpSpPr>
        <a:xfrm>
          <a:off x="0" y="0"/>
          <a:ext cx="0" cy="0"/>
          <a:chOff x="0" y="0"/>
          <a:chExt cx="0" cy="0"/>
        </a:xfrm>
      </p:grpSpPr>
      <p:sp>
        <p:nvSpPr>
          <p:cNvPr id="2" name="PlaceHolder 1"/>
          <p:cNvSpPr>
            <a:spLocks noGrp="1"/>
          </p:cNvSpPr>
          <p:nvPr>
            <p:ph type="sldNum" idx="46"/>
          </p:nvPr>
        </p:nvSpPr>
        <p:spPr/>
        <p:txBody>
          <a:bodyPr/>
          <a:p>
            <a:fld id="{24FBE3F9-9B24-46FA-931F-EBDE1050821C}"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2_">
    <p:spTree>
      <p:nvGrpSpPr>
        <p:cNvPr id="1" name=""/>
        <p:cNvGrpSpPr/>
        <p:nvPr/>
      </p:nvGrpSpPr>
      <p:grpSpPr>
        <a:xfrm>
          <a:off x="0" y="0"/>
          <a:ext cx="0" cy="0"/>
          <a:chOff x="0" y="0"/>
          <a:chExt cx="0" cy="0"/>
        </a:xfrm>
      </p:grpSpPr>
      <p:sp>
        <p:nvSpPr>
          <p:cNvPr id="2" name="PlaceHolder 1"/>
          <p:cNvSpPr>
            <a:spLocks noGrp="1"/>
          </p:cNvSpPr>
          <p:nvPr>
            <p:ph type="sldNum" idx="47"/>
          </p:nvPr>
        </p:nvSpPr>
        <p:spPr/>
        <p:txBody>
          <a:bodyPr/>
          <a:p>
            <a:fld id="{1D83C121-ACF0-4C52-BE9C-6D798325634E}"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默认 2_">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16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47"/>
          </p:nvPr>
        </p:nvSpPr>
        <p:spPr/>
        <p:txBody>
          <a:bodyPr/>
          <a:p>
            <a:fld id="{53DC27BD-57C6-499A-B3D0-91171831065F}"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默认 2_">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16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Arial"/>
            </a:endParaRPr>
          </a:p>
        </p:txBody>
      </p:sp>
      <p:sp>
        <p:nvSpPr>
          <p:cNvPr id="4" name="PlaceHolder 3"/>
          <p:cNvSpPr>
            <a:spLocks noGrp="1"/>
          </p:cNvSpPr>
          <p:nvPr>
            <p:ph type="sldNum" idx="47"/>
          </p:nvPr>
        </p:nvSpPr>
        <p:spPr/>
        <p:txBody>
          <a:bodyPr/>
          <a:p>
            <a:fld id="{E6F72F7F-5BCB-48B8-AD20-4776967B4498}"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 Fact">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64F455D4-0633-46D2-809B-22C15ECA6B3D}"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默认 2_">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 name="PlaceHolder 2"/>
          <p:cNvSpPr>
            <a:spLocks noGrp="1"/>
          </p:cNvSpPr>
          <p:nvPr>
            <p:ph type="sldNum" idx="47"/>
          </p:nvPr>
        </p:nvSpPr>
        <p:spPr/>
        <p:txBody>
          <a:bodyPr/>
          <a:p>
            <a:fld id="{06B5C248-116F-4E1D-886C-50BD883030DF}"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p>
            <a:fld id="{969E018F-05FA-4C95-B4F3-1506DDFEE5F0}"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oto - 3 Up">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EFACB37C-B604-4C33-9A86-4B0F2F7B1DA4}"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oto">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215E9BAA-4113-49D0-82E4-F0ED8A3FAC60}"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7AF31CB4-92E1-42BC-B6CF-BA02A8C0F772}"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1.png"/><Relationship Id="rId3"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457200" y="4494960"/>
            <a:ext cx="8229240" cy="2268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100" strike="noStrike" u="none">
                <a:solidFill>
                  <a:srgbClr val="000000"/>
                </a:solidFill>
                <a:uFillTx/>
                <a:latin typeface="Arial"/>
              </a:rPr>
              <a:t>点击以编辑提纲文本格式</a:t>
            </a:r>
            <a:endParaRPr b="0" lang="en-US" sz="1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100" strike="noStrike" u="none">
                <a:solidFill>
                  <a:srgbClr val="000000"/>
                </a:solidFill>
                <a:uFillTx/>
                <a:latin typeface="Arial"/>
              </a:rPr>
              <a:t>第二提纲级别</a:t>
            </a:r>
            <a:endParaRPr b="0" lang="en-US" sz="1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100" strike="noStrike" u="none">
                <a:solidFill>
                  <a:srgbClr val="000000"/>
                </a:solidFill>
                <a:uFillTx/>
                <a:latin typeface="Arial"/>
              </a:rPr>
              <a:t>第三提纲级别</a:t>
            </a:r>
            <a:endParaRPr b="0" lang="en-US" sz="1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100" strike="noStrike" u="none">
                <a:solidFill>
                  <a:srgbClr val="000000"/>
                </a:solidFill>
                <a:uFillTx/>
                <a:latin typeface="Arial"/>
              </a:rPr>
              <a:t>第四提纲级别</a:t>
            </a:r>
            <a:endParaRPr b="0" lang="en-US" sz="1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第五提纲级别</a:t>
            </a:r>
            <a:endParaRPr b="0" lang="en-US" sz="1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第六提纲级别</a:t>
            </a:r>
            <a:endParaRPr b="0" lang="en-US" sz="1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第七提纲级别</a:t>
            </a:r>
            <a:endParaRPr b="0" lang="en-US" sz="1100" strike="noStrike" u="none">
              <a:solidFill>
                <a:srgbClr val="000000"/>
              </a:solidFill>
              <a:uFillTx/>
              <a:latin typeface="Arial"/>
            </a:endParaRPr>
          </a:p>
        </p:txBody>
      </p:sp>
      <p:sp>
        <p:nvSpPr>
          <p:cNvPr id="1" name="PlaceHolder 2"/>
          <p:cNvSpPr>
            <a:spLocks noGrp="1"/>
          </p:cNvSpPr>
          <p:nvPr>
            <p:ph type="title"/>
          </p:nvPr>
        </p:nvSpPr>
        <p:spPr>
          <a:xfrm>
            <a:off x="457200" y="1328760"/>
            <a:ext cx="8229240" cy="1599840"/>
          </a:xfrm>
          <a:prstGeom prst="rect">
            <a:avLst/>
          </a:prstGeom>
          <a:noFill/>
          <a:ln w="0">
            <a:noFill/>
          </a:ln>
        </p:spPr>
        <p:txBody>
          <a:bodyPr lIns="19080" rIns="19080" tIns="19080" bIns="19080" anchor="b">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2" name="PlaceHolder 3"/>
          <p:cNvSpPr>
            <a:spLocks noGrp="1"/>
          </p:cNvSpPr>
          <p:nvPr>
            <p:ph type="body"/>
          </p:nvPr>
        </p:nvSpPr>
        <p:spPr>
          <a:xfrm>
            <a:off x="457200" y="2837880"/>
            <a:ext cx="8229240" cy="84348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2300" strike="noStrike" u="none">
                <a:solidFill>
                  <a:srgbClr val="000000"/>
                </a:solidFill>
                <a:uFillTx/>
                <a:latin typeface="Arial"/>
              </a:rPr>
              <a:t>点击以编辑提纲文本格式</a:t>
            </a:r>
            <a:endParaRPr b="0" lang="en-US" sz="2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300" strike="noStrike" u="none">
                <a:solidFill>
                  <a:srgbClr val="000000"/>
                </a:solidFill>
                <a:uFillTx/>
                <a:latin typeface="Arial"/>
              </a:rPr>
              <a:t>第二提纲级别</a:t>
            </a:r>
            <a:endParaRPr b="0" lang="en-US" sz="2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300" strike="noStrike" u="none">
                <a:solidFill>
                  <a:srgbClr val="000000"/>
                </a:solidFill>
                <a:uFillTx/>
                <a:latin typeface="Arial"/>
              </a:rPr>
              <a:t>第三提纲级别</a:t>
            </a:r>
            <a:endParaRPr b="0" lang="en-US" sz="2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300" strike="noStrike" u="none">
                <a:solidFill>
                  <a:srgbClr val="000000"/>
                </a:solidFill>
                <a:uFillTx/>
                <a:latin typeface="Arial"/>
              </a:rPr>
              <a:t>第四提纲级别</a:t>
            </a:r>
            <a:endParaRPr b="0" lang="en-US" sz="2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第五提纲级别</a:t>
            </a:r>
            <a:endParaRPr b="0" lang="en-US" sz="2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第六提纲级别</a:t>
            </a:r>
            <a:endParaRPr b="0" lang="en-US" sz="2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第七提纲级别</a:t>
            </a:r>
            <a:endParaRPr b="0" lang="en-US" sz="2300" strike="noStrike" u="none">
              <a:solidFill>
                <a:srgbClr val="000000"/>
              </a:solidFill>
              <a:uFillTx/>
              <a:latin typeface="Arial"/>
            </a:endParaRPr>
          </a:p>
        </p:txBody>
      </p:sp>
      <p:sp>
        <p:nvSpPr>
          <p:cNvPr id="3" name="PlaceHolder 4"/>
          <p:cNvSpPr>
            <a:spLocks noGrp="1"/>
          </p:cNvSpPr>
          <p:nvPr>
            <p:ph type="sldNum" idx="1"/>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9D9B52DF-4087-4166-A57E-29FC9A678045}"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60840" y="140400"/>
            <a:ext cx="9018000" cy="689040"/>
          </a:xfrm>
          <a:prstGeom prst="rect">
            <a:avLst/>
          </a:prstGeom>
          <a:noFill/>
          <a:ln w="0">
            <a:noFill/>
          </a:ln>
        </p:spPr>
        <p:txBody>
          <a:bodyPr lIns="91440" rIns="91440" tIns="91440" bIns="91440" anchor="t">
            <a:normAutofit/>
          </a:bodyPr>
          <a:p>
            <a:pPr indent="0">
              <a:buNone/>
            </a:pPr>
            <a:r>
              <a:rPr b="0" lang="zh-CN" sz="2800" strike="noStrike" u="none">
                <a:solidFill>
                  <a:srgbClr val="000000"/>
                </a:solidFill>
                <a:uFillTx/>
                <a:latin typeface="Arial"/>
              </a:rPr>
              <a:t>单击以编辑标题文本格式</a:t>
            </a:r>
            <a:endParaRPr b="0" lang="en-US" sz="2800" strike="noStrike" u="none">
              <a:solidFill>
                <a:srgbClr val="000000"/>
              </a:solidFill>
              <a:uFillTx/>
              <a:latin typeface="Arial"/>
            </a:endParaRPr>
          </a:p>
        </p:txBody>
      </p:sp>
      <p:sp>
        <p:nvSpPr>
          <p:cNvPr id="31" name="PlaceHolder 2"/>
          <p:cNvSpPr>
            <a:spLocks noGrp="1"/>
          </p:cNvSpPr>
          <p:nvPr>
            <p:ph type="body"/>
          </p:nvPr>
        </p:nvSpPr>
        <p:spPr>
          <a:xfrm>
            <a:off x="311760" y="107640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32" name="PlaceHolder 3"/>
          <p:cNvSpPr>
            <a:spLocks noGrp="1"/>
          </p:cNvSpPr>
          <p:nvPr>
            <p:ph type="sldNum" idx="10"/>
          </p:nvPr>
        </p:nvSpPr>
        <p:spPr>
          <a:xfrm>
            <a:off x="8695800" y="4691880"/>
            <a:ext cx="325080" cy="33588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 sz="1000" strike="noStrike" u="none">
                <a:solidFill>
                  <a:srgbClr val="595959"/>
                </a:solidFill>
                <a:uFillTx/>
                <a:latin typeface="Arial"/>
                <a:ea typeface="Arial"/>
              </a:defRPr>
            </a:lvl1pPr>
          </a:lstStyle>
          <a:p>
            <a:pPr indent="0" algn="r">
              <a:lnSpc>
                <a:spcPct val="100000"/>
              </a:lnSpc>
              <a:buNone/>
              <a:tabLst>
                <a:tab algn="l" pos="0"/>
              </a:tabLst>
            </a:pPr>
            <a:fld id="{DABF04FD-24A9-4BED-AAFD-93116A510651}" type="slidenum">
              <a:rPr b="0" lang="en" sz="1000" strike="noStrike" u="none">
                <a:solidFill>
                  <a:srgbClr val="595959"/>
                </a:solidFill>
                <a:uFillTx/>
                <a:latin typeface="Arial"/>
                <a:ea typeface="Arial"/>
              </a:rPr>
              <a:t>&lt;编号&gt;</a:t>
            </a:fld>
            <a:endParaRPr b="0" lang="en-US" sz="1000" strike="noStrike" u="none">
              <a:solidFill>
                <a:srgbClr val="000000"/>
              </a:solidFill>
              <a:uFillTx/>
              <a:latin typeface="Times New Roman"/>
            </a:endParaRPr>
          </a:p>
        </p:txBody>
      </p:sp>
      <p:sp>
        <p:nvSpPr>
          <p:cNvPr id="33" name="Google Shape;85;p19"/>
          <p:cNvSpPr/>
          <p:nvPr/>
        </p:nvSpPr>
        <p:spPr>
          <a:xfrm>
            <a:off x="-12240" y="834480"/>
            <a:ext cx="9171000" cy="45360"/>
          </a:xfrm>
          <a:prstGeom prst="rect">
            <a:avLst/>
          </a:prstGeom>
          <a:solidFill>
            <a:srgbClr val="4a86e8"/>
          </a:solidFill>
          <a:ln w="0">
            <a:noFill/>
          </a:ln>
        </p:spPr>
        <p:style>
          <a:lnRef idx="0"/>
          <a:fillRef idx="0"/>
          <a:effectRef idx="0"/>
          <a:fontRef idx="minor"/>
        </p:style>
        <p:txBody>
          <a:bodyPr lIns="0" rIns="0" tIns="0" bIns="0" anchor="ctr">
            <a:noAutofit/>
          </a:bodyPr>
          <a:p>
            <a:pPr>
              <a:lnSpc>
                <a:spcPct val="100000"/>
              </a:lnSpc>
              <a:tabLst>
                <a:tab algn="l" pos="0"/>
              </a:tabLst>
            </a:pPr>
            <a:endParaRPr b="0" lang="en-US" sz="1400" strike="noStrike" u="none">
              <a:solidFill>
                <a:srgbClr val="ffffff"/>
              </a:solidFill>
              <a:uFillTx/>
              <a:latin typeface="Arial"/>
            </a:endParaRPr>
          </a:p>
        </p:txBody>
      </p:sp>
    </p:spTree>
  </p:cSld>
  <p:clrMap bg1="lt1" tx1="dk1" bg2="dk2" tx2="lt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131040" y="4760280"/>
            <a:ext cx="2805120" cy="229680"/>
          </a:xfrm>
          <a:prstGeom prst="rect">
            <a:avLst/>
          </a:prstGeom>
          <a:noFill/>
          <a:ln w="0">
            <a:noFill/>
          </a:ln>
        </p:spPr>
        <p:txBody>
          <a:bodyPr lIns="19080" rIns="19080" tIns="19080" bIns="19080" anchor="ctr">
            <a:normAutofit fontScale="92500" lnSpcReduction="9999"/>
          </a:bodyPr>
          <a:p>
            <a:pPr indent="0">
              <a:buNone/>
            </a:pPr>
            <a:r>
              <a:rPr b="0" lang="zh-CN" sz="700" strike="noStrike" u="none">
                <a:solidFill>
                  <a:srgbClr val="000000"/>
                </a:solidFill>
                <a:uFillTx/>
                <a:latin typeface="Arial"/>
              </a:rPr>
              <a:t>单击以编辑标题文本格式</a:t>
            </a:r>
            <a:endParaRPr b="0" lang="en-US" sz="700" strike="noStrike" u="none">
              <a:solidFill>
                <a:srgbClr val="000000"/>
              </a:solidFill>
              <a:uFillTx/>
              <a:latin typeface="Arial"/>
            </a:endParaRPr>
          </a:p>
        </p:txBody>
      </p:sp>
      <p:sp>
        <p:nvSpPr>
          <p:cNvPr id="35" name="PlaceHolder 2"/>
          <p:cNvSpPr>
            <a:spLocks noGrp="1"/>
          </p:cNvSpPr>
          <p:nvPr>
            <p:ph type="title"/>
          </p:nvPr>
        </p:nvSpPr>
        <p:spPr>
          <a:xfrm>
            <a:off x="417600" y="342000"/>
            <a:ext cx="7917840" cy="493560"/>
          </a:xfrm>
          <a:prstGeom prst="rect">
            <a:avLst/>
          </a:prstGeom>
          <a:noFill/>
          <a:ln w="0">
            <a:noFill/>
          </a:ln>
        </p:spPr>
        <p:txBody>
          <a:bodyPr lIns="19080" rIns="19080" tIns="19080" bIns="19080" anchor="t">
            <a:normAutofit/>
          </a:bodyPr>
          <a:p>
            <a:pPr indent="0">
              <a:buNone/>
            </a:pPr>
            <a:r>
              <a:rPr b="0" lang="zh-CN" sz="2000" strike="noStrike" u="none">
                <a:solidFill>
                  <a:srgbClr val="000000"/>
                </a:solidFill>
                <a:uFillTx/>
                <a:latin typeface="Arial"/>
              </a:rPr>
              <a:t>单击以编辑标题文本格式</a:t>
            </a:r>
            <a:endParaRPr b="0" lang="en-US" sz="2000" strike="noStrike" u="none">
              <a:solidFill>
                <a:srgbClr val="000000"/>
              </a:solidFill>
              <a:uFillTx/>
              <a:latin typeface="Arial"/>
            </a:endParaRPr>
          </a:p>
        </p:txBody>
      </p:sp>
      <p:sp>
        <p:nvSpPr>
          <p:cNvPr id="36" name="PlaceHolder 3"/>
          <p:cNvSpPr>
            <a:spLocks noGrp="1"/>
          </p:cNvSpPr>
          <p:nvPr>
            <p:ph type="sldNum" idx="11"/>
          </p:nvPr>
        </p:nvSpPr>
        <p:spPr>
          <a:xfrm>
            <a:off x="8382960" y="4770000"/>
            <a:ext cx="612720" cy="154440"/>
          </a:xfrm>
          <a:prstGeom prst="rect">
            <a:avLst/>
          </a:prstGeom>
          <a:noFill/>
          <a:ln w="0">
            <a:noFill/>
          </a:ln>
        </p:spPr>
        <p:txBody>
          <a:bodyPr lIns="19080" rIns="19080" tIns="19080" bIns="19080" anchor="ctr">
            <a:noAutofit/>
          </a:bodyPr>
          <a:lstStyle>
            <a:lvl1pPr indent="0" algn="ctr">
              <a:lnSpc>
                <a:spcPct val="100000"/>
              </a:lnSpc>
              <a:buNone/>
              <a:tabLst>
                <a:tab algn="l" pos="0"/>
              </a:tabLst>
              <a:defRPr b="0" lang="en" sz="700" strike="noStrike" u="none">
                <a:solidFill>
                  <a:srgbClr val="606366"/>
                </a:solidFill>
                <a:uFillTx/>
                <a:latin typeface="Google Sans"/>
                <a:ea typeface="Google Sans"/>
              </a:defRPr>
            </a:lvl1pPr>
          </a:lstStyle>
          <a:p>
            <a:pPr indent="0" algn="ctr">
              <a:lnSpc>
                <a:spcPct val="100000"/>
              </a:lnSpc>
              <a:buNone/>
              <a:tabLst>
                <a:tab algn="l" pos="0"/>
              </a:tabLst>
            </a:pPr>
            <a:r>
              <a:rPr b="0" lang="en" sz="700" strike="noStrike" u="none">
                <a:solidFill>
                  <a:srgbClr val="606366"/>
                </a:solidFill>
                <a:uFillTx/>
                <a:latin typeface="Google Sans"/>
                <a:ea typeface="Google Sans"/>
              </a:rPr>
              <a:t>P </a:t>
            </a:r>
            <a:fld id="{FBA26795-B1A0-4076-AFC4-6B512EF0B1FF}" type="slidenum">
              <a:rPr b="0" lang="en" sz="700" strike="noStrike" u="none">
                <a:solidFill>
                  <a:srgbClr val="606366"/>
                </a:solidFill>
                <a:uFillTx/>
                <a:latin typeface="Google Sans"/>
                <a:ea typeface="Google Sans"/>
              </a:rPr>
              <a:t>&lt;编号&gt;</a:t>
            </a:fld>
            <a:endParaRPr b="0" lang="en-US" sz="7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2520" y="404640"/>
            <a:ext cx="8238600" cy="53712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38" name="PlaceHolder 2"/>
          <p:cNvSpPr>
            <a:spLocks noGrp="1"/>
          </p:cNvSpPr>
          <p:nvPr>
            <p:ph type="body"/>
          </p:nvPr>
        </p:nvSpPr>
        <p:spPr>
          <a:xfrm>
            <a:off x="452520" y="889920"/>
            <a:ext cx="8238600" cy="350280"/>
          </a:xfrm>
          <a:prstGeom prst="rect">
            <a:avLst/>
          </a:prstGeom>
          <a:noFill/>
          <a:ln w="0">
            <a:noFill/>
          </a:ln>
        </p:spPr>
        <p:txBody>
          <a:bodyPr lIns="17280" rIns="17280" tIns="17280" bIns="17280" anchor="t">
            <a:normAutofit fontScale="25000" lnSpcReduction="19999"/>
          </a:bodyPr>
          <a:p>
            <a:pPr marL="432000" indent="-324000">
              <a:spcBef>
                <a:spcPts val="1417"/>
              </a:spcBef>
              <a:buClr>
                <a:srgbClr val="000000"/>
              </a:buClr>
              <a:buSzPct val="45000"/>
              <a:buFont typeface="Wingdings" charset="2"/>
              <a:buChar char=""/>
            </a:pPr>
            <a:r>
              <a:rPr b="0" lang="zh-CN" sz="2100" strike="noStrike" u="none">
                <a:solidFill>
                  <a:srgbClr val="000000"/>
                </a:solidFill>
                <a:uFillTx/>
                <a:latin typeface="Arial"/>
              </a:rPr>
              <a:t>点击以编辑提纲文本格式</a:t>
            </a:r>
            <a:endParaRPr b="0" lang="en-US" sz="2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100" strike="noStrike" u="none">
                <a:solidFill>
                  <a:srgbClr val="000000"/>
                </a:solidFill>
                <a:uFillTx/>
                <a:latin typeface="Arial"/>
              </a:rPr>
              <a:t>第二提纲级别</a:t>
            </a:r>
            <a:endParaRPr b="0" lang="en-US" sz="2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100" strike="noStrike" u="none">
                <a:solidFill>
                  <a:srgbClr val="000000"/>
                </a:solidFill>
                <a:uFillTx/>
                <a:latin typeface="Arial"/>
              </a:rPr>
              <a:t>第三提纲级别</a:t>
            </a:r>
            <a:endParaRPr b="0" lang="en-US" sz="2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100" strike="noStrike" u="none">
                <a:solidFill>
                  <a:srgbClr val="000000"/>
                </a:solidFill>
                <a:uFillTx/>
                <a:latin typeface="Arial"/>
              </a:rPr>
              <a:t>第四提纲级别</a:t>
            </a:r>
            <a:endParaRPr b="0" lang="en-US" sz="2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第五提纲级别</a:t>
            </a:r>
            <a:endParaRPr b="0" lang="en-US" sz="2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第六提纲级别</a:t>
            </a:r>
            <a:endParaRPr b="0" lang="en-US" sz="2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第七提纲级别</a:t>
            </a:r>
            <a:endParaRPr b="0" lang="en-US" sz="2100" strike="noStrike" u="none">
              <a:solidFill>
                <a:srgbClr val="000000"/>
              </a:solidFill>
              <a:uFillTx/>
              <a:latin typeface="Arial"/>
            </a:endParaRPr>
          </a:p>
        </p:txBody>
      </p:sp>
      <p:sp>
        <p:nvSpPr>
          <p:cNvPr id="39" name="PlaceHolder 3"/>
          <p:cNvSpPr>
            <a:spLocks noGrp="1"/>
          </p:cNvSpPr>
          <p:nvPr>
            <p:ph type="body"/>
          </p:nvPr>
        </p:nvSpPr>
        <p:spPr>
          <a:xfrm>
            <a:off x="452520" y="1593360"/>
            <a:ext cx="8238600" cy="30956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40" name="PlaceHolder 4"/>
          <p:cNvSpPr>
            <a:spLocks noGrp="1"/>
          </p:cNvSpPr>
          <p:nvPr>
            <p:ph type="sldNum" idx="12"/>
          </p:nvPr>
        </p:nvSpPr>
        <p:spPr>
          <a:xfrm>
            <a:off x="4500720" y="4890960"/>
            <a:ext cx="137880" cy="15444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700" strike="noStrike" u="none">
                <a:solidFill>
                  <a:srgbClr val="000000"/>
                </a:solidFill>
                <a:uFillTx/>
                <a:latin typeface="Helvetica Neue"/>
                <a:ea typeface="Helvetica Neue"/>
              </a:defRPr>
            </a:lvl1pPr>
          </a:lstStyle>
          <a:p>
            <a:pPr indent="0" algn="ctr">
              <a:lnSpc>
                <a:spcPct val="100000"/>
              </a:lnSpc>
              <a:buNone/>
              <a:tabLst>
                <a:tab algn="l" pos="0"/>
              </a:tabLst>
            </a:pPr>
            <a:fld id="{60EF2D47-D365-4429-95E0-DF6C780DCF8A}" type="slidenum">
              <a:rPr b="0" lang="en" sz="700" strike="noStrike" u="none">
                <a:solidFill>
                  <a:srgbClr val="000000"/>
                </a:solidFill>
                <a:uFillTx/>
                <a:latin typeface="Helvetica Neue"/>
                <a:ea typeface="Helvetica Neue"/>
              </a:rPr>
              <a:t>&lt;编号&gt;</a:t>
            </a:fld>
            <a:endParaRPr b="0" lang="en-US" sz="7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44"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45" name="PlaceHolder 3"/>
          <p:cNvSpPr>
            <a:spLocks noGrp="1"/>
          </p:cNvSpPr>
          <p:nvPr>
            <p:ph type="sldNum" idx="13"/>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5BFBD1E5-D68D-4195-BCAA-F88B75BD3F32}"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47"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48" name="PlaceHolder 3"/>
          <p:cNvSpPr>
            <a:spLocks noGrp="1"/>
          </p:cNvSpPr>
          <p:nvPr>
            <p:ph type="sldNum" idx="14"/>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DD76CCB7-9927-44FC-B641-4B7D44CA9CE6}"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50" name="PlaceHolder 2"/>
          <p:cNvSpPr>
            <a:spLocks noGrp="1"/>
          </p:cNvSpPr>
          <p:nvPr>
            <p:ph type="sldNum" idx="15"/>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CC6624E5-923B-487B-8903-35E44BD08404}"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53"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54" name="PlaceHolder 3"/>
          <p:cNvSpPr>
            <a:spLocks noGrp="1"/>
          </p:cNvSpPr>
          <p:nvPr>
            <p:ph type="sldNum" idx="16"/>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7E344FC4-08A4-4EA5-ACD7-5CAE30BA239D}"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1645200" y="-11880"/>
            <a:ext cx="5852880" cy="1138320"/>
          </a:xfrm>
          <a:prstGeom prst="rect">
            <a:avLst/>
          </a:prstGeom>
          <a:noFill/>
          <a:ln w="0">
            <a:noFill/>
          </a:ln>
        </p:spPr>
        <p:txBody>
          <a:bodyPr lIns="26640" rIns="26640" tIns="26640" bIns="26640" anchor="ctr">
            <a:normAutofit/>
          </a:bodyPr>
          <a:p>
            <a:pPr indent="0">
              <a:buNone/>
            </a:pPr>
            <a:r>
              <a:rPr b="0" lang="zh-CN" sz="2800" strike="noStrike" u="none">
                <a:solidFill>
                  <a:srgbClr val="000000"/>
                </a:solidFill>
                <a:uFillTx/>
                <a:latin typeface="Arial"/>
              </a:rPr>
              <a:t>单击以编辑标题文本格式</a:t>
            </a:r>
            <a:endParaRPr b="0" lang="en-US" sz="2800" strike="noStrike" u="none">
              <a:solidFill>
                <a:srgbClr val="000000"/>
              </a:solidFill>
              <a:uFillTx/>
              <a:latin typeface="Arial"/>
            </a:endParaRPr>
          </a:p>
        </p:txBody>
      </p:sp>
      <p:sp>
        <p:nvSpPr>
          <p:cNvPr id="56" name="PlaceHolder 2"/>
          <p:cNvSpPr>
            <a:spLocks noGrp="1"/>
          </p:cNvSpPr>
          <p:nvPr>
            <p:ph type="body"/>
          </p:nvPr>
        </p:nvSpPr>
        <p:spPr>
          <a:xfrm>
            <a:off x="845280" y="1048680"/>
            <a:ext cx="7501320" cy="3342600"/>
          </a:xfrm>
          <a:prstGeom prst="rect">
            <a:avLst/>
          </a:prstGeom>
          <a:noFill/>
          <a:ln w="0">
            <a:noFill/>
          </a:ln>
        </p:spPr>
        <p:txBody>
          <a:bodyPr lIns="26640" rIns="26640" tIns="26640" bIns="26640" anchor="ctr">
            <a:normAutofit/>
          </a:bodyPr>
          <a:p>
            <a:pPr marL="432000" indent="-324000">
              <a:spcBef>
                <a:spcPts val="1417"/>
              </a:spcBef>
              <a:buClr>
                <a:srgbClr val="000000"/>
              </a:buClr>
              <a:buSzPct val="45000"/>
              <a:buFont typeface="Wingdings" charset="2"/>
              <a:buChar char=""/>
            </a:pPr>
            <a:r>
              <a:rPr b="0" lang="zh-CN" sz="1400" strike="noStrike" u="none">
                <a:solidFill>
                  <a:srgbClr val="000000"/>
                </a:solidFill>
                <a:uFillTx/>
                <a:latin typeface="Arial"/>
              </a:rPr>
              <a:t>点击以编辑提纲文本格式</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400" strike="noStrike" u="none">
                <a:solidFill>
                  <a:srgbClr val="000000"/>
                </a:solidFill>
                <a:uFillTx/>
                <a:latin typeface="Arial"/>
              </a:rPr>
              <a:t>第二提纲级别</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400" strike="noStrike" u="none">
                <a:solidFill>
                  <a:srgbClr val="000000"/>
                </a:solidFill>
                <a:uFillTx/>
                <a:latin typeface="Arial"/>
              </a:rPr>
              <a:t>第三提纲级别</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400" strike="noStrike" u="none">
                <a:solidFill>
                  <a:srgbClr val="000000"/>
                </a:solidFill>
                <a:uFillTx/>
                <a:latin typeface="Arial"/>
              </a:rPr>
              <a:t>第四提纲级别</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第五提纲级别</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第六提纲级别</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第七提纲级别</a:t>
            </a:r>
            <a:endParaRPr b="0" lang="en-US" sz="1400" strike="noStrike" u="none">
              <a:solidFill>
                <a:srgbClr val="000000"/>
              </a:solidFill>
              <a:uFillTx/>
              <a:latin typeface="Arial"/>
            </a:endParaRPr>
          </a:p>
        </p:txBody>
      </p:sp>
      <p:sp>
        <p:nvSpPr>
          <p:cNvPr id="57" name="PlaceHolder 3"/>
          <p:cNvSpPr>
            <a:spLocks noGrp="1"/>
          </p:cNvSpPr>
          <p:nvPr>
            <p:ph type="sldNum" idx="17"/>
          </p:nvPr>
        </p:nvSpPr>
        <p:spPr>
          <a:xfrm>
            <a:off x="8680680" y="4798440"/>
            <a:ext cx="174600" cy="189360"/>
          </a:xfrm>
          <a:prstGeom prst="rect">
            <a:avLst/>
          </a:prstGeom>
          <a:noFill/>
          <a:ln w="0">
            <a:noFill/>
          </a:ln>
        </p:spPr>
        <p:txBody>
          <a:bodyPr lIns="26640" rIns="26640" tIns="26640" bIns="26640" anchor="t">
            <a:noAutofit/>
          </a:bodyPr>
          <a:lstStyle>
            <a:lvl1pPr indent="0" algn="ctr">
              <a:lnSpc>
                <a:spcPct val="100000"/>
              </a:lnSpc>
              <a:buNone/>
              <a:tabLst>
                <a:tab algn="l" pos="0"/>
              </a:tabLst>
              <a:defRPr b="0" lang="en" sz="800" strike="noStrike" u="none">
                <a:solidFill>
                  <a:srgbClr val="000000"/>
                </a:solidFill>
                <a:uFillTx/>
                <a:latin typeface="Helvetica Neue Light"/>
                <a:ea typeface="Helvetica Neue Light"/>
              </a:defRPr>
            </a:lvl1pPr>
          </a:lstStyle>
          <a:p>
            <a:pPr indent="0" algn="ctr">
              <a:lnSpc>
                <a:spcPct val="100000"/>
              </a:lnSpc>
              <a:buNone/>
              <a:tabLst>
                <a:tab algn="l" pos="0"/>
              </a:tabLst>
            </a:pPr>
            <a:fld id="{6B4975BC-96D0-4C97-B19C-A4B4674004CB}" type="slidenum">
              <a:rPr b="0" lang="en" sz="800" strike="noStrike" u="none">
                <a:solidFill>
                  <a:srgbClr val="000000"/>
                </a:solidFill>
                <a:uFillTx/>
                <a:latin typeface="Helvetica Neue Light"/>
                <a:ea typeface="Helvetica Neue Light"/>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 name="PlaceHolder 1"/>
          <p:cNvSpPr>
            <a:spLocks noGrp="1"/>
          </p:cNvSpPr>
          <p:nvPr>
            <p:ph type="body"/>
          </p:nvPr>
        </p:nvSpPr>
        <p:spPr>
          <a:xfrm>
            <a:off x="0" y="-476280"/>
            <a:ext cx="9143640" cy="60955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59" name="PlaceHolder 2"/>
          <p:cNvSpPr>
            <a:spLocks noGrp="1"/>
          </p:cNvSpPr>
          <p:nvPr>
            <p:ph type="title"/>
          </p:nvPr>
        </p:nvSpPr>
        <p:spPr>
          <a:xfrm>
            <a:off x="457200" y="1328760"/>
            <a:ext cx="8229240" cy="1599840"/>
          </a:xfrm>
          <a:prstGeom prst="rect">
            <a:avLst/>
          </a:prstGeom>
          <a:noFill/>
          <a:ln w="0">
            <a:noFill/>
          </a:ln>
        </p:spPr>
        <p:txBody>
          <a:bodyPr lIns="19080" rIns="19080" tIns="19080" bIns="19080" anchor="b">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60" name="PlaceHolder 3"/>
          <p:cNvSpPr>
            <a:spLocks noGrp="1"/>
          </p:cNvSpPr>
          <p:nvPr>
            <p:ph type="body"/>
          </p:nvPr>
        </p:nvSpPr>
        <p:spPr>
          <a:xfrm>
            <a:off x="457200" y="2838600"/>
            <a:ext cx="8229240" cy="8442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2300" strike="noStrike" u="none">
                <a:solidFill>
                  <a:srgbClr val="000000"/>
                </a:solidFill>
                <a:uFillTx/>
                <a:latin typeface="Arial"/>
              </a:rPr>
              <a:t>点击以编辑提纲文本格式</a:t>
            </a:r>
            <a:endParaRPr b="0" lang="en-US" sz="2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300" strike="noStrike" u="none">
                <a:solidFill>
                  <a:srgbClr val="000000"/>
                </a:solidFill>
                <a:uFillTx/>
                <a:latin typeface="Arial"/>
              </a:rPr>
              <a:t>第二提纲级别</a:t>
            </a:r>
            <a:endParaRPr b="0" lang="en-US" sz="2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300" strike="noStrike" u="none">
                <a:solidFill>
                  <a:srgbClr val="000000"/>
                </a:solidFill>
                <a:uFillTx/>
                <a:latin typeface="Arial"/>
              </a:rPr>
              <a:t>第三提纲级别</a:t>
            </a:r>
            <a:endParaRPr b="0" lang="en-US" sz="2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300" strike="noStrike" u="none">
                <a:solidFill>
                  <a:srgbClr val="000000"/>
                </a:solidFill>
                <a:uFillTx/>
                <a:latin typeface="Arial"/>
              </a:rPr>
              <a:t>第四提纲级别</a:t>
            </a:r>
            <a:endParaRPr b="0" lang="en-US" sz="2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第五提纲级别</a:t>
            </a:r>
            <a:endParaRPr b="0" lang="en-US" sz="2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第六提纲级别</a:t>
            </a:r>
            <a:endParaRPr b="0" lang="en-US" sz="2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第七提纲级别</a:t>
            </a:r>
            <a:endParaRPr b="0" lang="en-US" sz="2300" strike="noStrike" u="none">
              <a:solidFill>
                <a:srgbClr val="000000"/>
              </a:solidFill>
              <a:uFillTx/>
              <a:latin typeface="Arial"/>
            </a:endParaRPr>
          </a:p>
        </p:txBody>
      </p:sp>
      <p:sp>
        <p:nvSpPr>
          <p:cNvPr id="61" name="PlaceHolder 4"/>
          <p:cNvSpPr>
            <a:spLocks noGrp="1"/>
          </p:cNvSpPr>
          <p:nvPr>
            <p:ph type="body"/>
          </p:nvPr>
        </p:nvSpPr>
        <p:spPr>
          <a:xfrm>
            <a:off x="457200" y="4495680"/>
            <a:ext cx="8229240" cy="2268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100" strike="noStrike" u="none">
                <a:solidFill>
                  <a:srgbClr val="000000"/>
                </a:solidFill>
                <a:uFillTx/>
                <a:latin typeface="Arial"/>
              </a:rPr>
              <a:t>点击以编辑提纲文本格式</a:t>
            </a:r>
            <a:endParaRPr b="0" lang="en-US" sz="1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100" strike="noStrike" u="none">
                <a:solidFill>
                  <a:srgbClr val="000000"/>
                </a:solidFill>
                <a:uFillTx/>
                <a:latin typeface="Arial"/>
              </a:rPr>
              <a:t>第二提纲级别</a:t>
            </a:r>
            <a:endParaRPr b="0" lang="en-US" sz="1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100" strike="noStrike" u="none">
                <a:solidFill>
                  <a:srgbClr val="000000"/>
                </a:solidFill>
                <a:uFillTx/>
                <a:latin typeface="Arial"/>
              </a:rPr>
              <a:t>第三提纲级别</a:t>
            </a:r>
            <a:endParaRPr b="0" lang="en-US" sz="1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100" strike="noStrike" u="none">
                <a:solidFill>
                  <a:srgbClr val="000000"/>
                </a:solidFill>
                <a:uFillTx/>
                <a:latin typeface="Arial"/>
              </a:rPr>
              <a:t>第四提纲级别</a:t>
            </a:r>
            <a:endParaRPr b="0" lang="en-US" sz="1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第五提纲级别</a:t>
            </a:r>
            <a:endParaRPr b="0" lang="en-US" sz="1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第六提纲级别</a:t>
            </a:r>
            <a:endParaRPr b="0" lang="en-US" sz="1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第七提纲级别</a:t>
            </a:r>
            <a:endParaRPr b="0" lang="en-US" sz="1100" strike="noStrike" u="none">
              <a:solidFill>
                <a:srgbClr val="000000"/>
              </a:solidFill>
              <a:uFillTx/>
              <a:latin typeface="Arial"/>
            </a:endParaRPr>
          </a:p>
        </p:txBody>
      </p:sp>
      <p:sp>
        <p:nvSpPr>
          <p:cNvPr id="62" name="PlaceHolder 5"/>
          <p:cNvSpPr>
            <a:spLocks noGrp="1"/>
          </p:cNvSpPr>
          <p:nvPr>
            <p:ph type="sldNum" idx="18"/>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ffffff"/>
                </a:solidFill>
                <a:uFillTx/>
                <a:latin typeface="Arial"/>
                <a:ea typeface="Arial"/>
              </a:defRPr>
            </a:lvl1pPr>
          </a:lstStyle>
          <a:p>
            <a:pPr indent="0" algn="ctr">
              <a:lnSpc>
                <a:spcPct val="100000"/>
              </a:lnSpc>
              <a:buNone/>
              <a:tabLst>
                <a:tab algn="l" pos="0"/>
              </a:tabLst>
            </a:pPr>
            <a:fld id="{D6FDB101-4928-4391-ADAA-F33B764CF4D6}" type="slidenum">
              <a:rPr b="0" lang="en" sz="800" strike="noStrike" u="none">
                <a:solidFill>
                  <a:srgbClr val="ffffff"/>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5760" y="1719360"/>
            <a:ext cx="3658680" cy="952200"/>
          </a:xfrm>
          <a:prstGeom prst="rect">
            <a:avLst/>
          </a:prstGeom>
          <a:noFill/>
          <a:ln w="0">
            <a:noFill/>
          </a:ln>
        </p:spPr>
        <p:txBody>
          <a:bodyPr lIns="19080" rIns="19080" tIns="19080" bIns="19080" anchor="b">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64" name="PlaceHolder 2"/>
          <p:cNvSpPr>
            <a:spLocks noGrp="1"/>
          </p:cNvSpPr>
          <p:nvPr>
            <p:ph type="body"/>
          </p:nvPr>
        </p:nvSpPr>
        <p:spPr>
          <a:xfrm>
            <a:off x="3481560" y="476280"/>
            <a:ext cx="6281280" cy="41907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65" name="PlaceHolder 3"/>
          <p:cNvSpPr>
            <a:spLocks noGrp="1"/>
          </p:cNvSpPr>
          <p:nvPr>
            <p:ph type="body"/>
          </p:nvPr>
        </p:nvSpPr>
        <p:spPr>
          <a:xfrm>
            <a:off x="457200" y="2631240"/>
            <a:ext cx="3657240" cy="2030760"/>
          </a:xfrm>
          <a:prstGeom prst="rect">
            <a:avLst/>
          </a:prstGeom>
          <a:noFill/>
          <a:ln w="0">
            <a:noFill/>
          </a:ln>
        </p:spPr>
        <p:txBody>
          <a:bodyPr lIns="19080" rIns="19080" tIns="19080" bIns="19080" anchor="t">
            <a:normAutofit fontScale="70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66" name="PlaceHolder 4"/>
          <p:cNvSpPr>
            <a:spLocks noGrp="1"/>
          </p:cNvSpPr>
          <p:nvPr>
            <p:ph type="sldNum" idx="19"/>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878C5ECA-C350-42AD-BFCC-9D428A35DB15}"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7" name="PlaceHolder 2"/>
          <p:cNvSpPr>
            <a:spLocks noGrp="1"/>
          </p:cNvSpPr>
          <p:nvPr>
            <p:ph type="body"/>
          </p:nvPr>
        </p:nvSpPr>
        <p:spPr>
          <a:xfrm>
            <a:off x="457200" y="894240"/>
            <a:ext cx="822924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8" name="PlaceHolder 3"/>
          <p:cNvSpPr>
            <a:spLocks noGrp="1"/>
          </p:cNvSpPr>
          <p:nvPr>
            <p:ph type="sldNum" idx="2"/>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9D590598-ECE3-4612-A65D-88AE241A6A31}"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68" name="PlaceHolder 2"/>
          <p:cNvSpPr>
            <a:spLocks noGrp="1"/>
          </p:cNvSpPr>
          <p:nvPr>
            <p:ph type="body"/>
          </p:nvPr>
        </p:nvSpPr>
        <p:spPr>
          <a:xfrm>
            <a:off x="457200" y="1504800"/>
            <a:ext cx="8230320" cy="318096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69" name="PlaceHolder 3"/>
          <p:cNvSpPr>
            <a:spLocks noGrp="1"/>
          </p:cNvSpPr>
          <p:nvPr>
            <p:ph type="body"/>
          </p:nvPr>
        </p:nvSpPr>
        <p:spPr>
          <a:xfrm>
            <a:off x="457200" y="894240"/>
            <a:ext cx="822924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70" name="PlaceHolder 4"/>
          <p:cNvSpPr>
            <a:spLocks noGrp="1"/>
          </p:cNvSpPr>
          <p:nvPr>
            <p:ph type="sldNum" idx="20"/>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8ED53346-6663-437F-96BE-05B9F872C67F}"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PlaceHolder 1"/>
          <p:cNvSpPr>
            <a:spLocks noGrp="1"/>
          </p:cNvSpPr>
          <p:nvPr>
            <p:ph type="body"/>
          </p:nvPr>
        </p:nvSpPr>
        <p:spPr>
          <a:xfrm>
            <a:off x="457200" y="1504800"/>
            <a:ext cx="8229240" cy="318240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72" name="PlaceHolder 2"/>
          <p:cNvSpPr>
            <a:spLocks noGrp="1"/>
          </p:cNvSpPr>
          <p:nvPr>
            <p:ph type="sldNum" idx="21"/>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8540D901-372F-4C6E-9253-340A75FFD505}"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90520"/>
            <a:ext cx="3657240" cy="59976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74" name="PlaceHolder 2"/>
          <p:cNvSpPr>
            <a:spLocks noGrp="1"/>
          </p:cNvSpPr>
          <p:nvPr>
            <p:ph type="body"/>
          </p:nvPr>
        </p:nvSpPr>
        <p:spPr>
          <a:xfrm>
            <a:off x="4572360" y="269640"/>
            <a:ext cx="4114440" cy="46231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75" name="PlaceHolder 3"/>
          <p:cNvSpPr>
            <a:spLocks noGrp="1"/>
          </p:cNvSpPr>
          <p:nvPr>
            <p:ph type="body"/>
          </p:nvPr>
        </p:nvSpPr>
        <p:spPr>
          <a:xfrm>
            <a:off x="457200" y="895320"/>
            <a:ext cx="365868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76" name="PlaceHolder 4"/>
          <p:cNvSpPr>
            <a:spLocks noGrp="1"/>
          </p:cNvSpPr>
          <p:nvPr>
            <p:ph type="body"/>
          </p:nvPr>
        </p:nvSpPr>
        <p:spPr>
          <a:xfrm>
            <a:off x="457200" y="1508760"/>
            <a:ext cx="3658680" cy="3143880"/>
          </a:xfrm>
          <a:prstGeom prst="rect">
            <a:avLst/>
          </a:prstGeom>
          <a:noFill/>
          <a:ln w="0">
            <a:noFill/>
          </a:ln>
        </p:spPr>
        <p:txBody>
          <a:bodyPr lIns="19080" rIns="19080" tIns="19080" bIns="19080" anchor="t">
            <a:normAutofit lnSpcReduction="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77" name="PlaceHolder 5"/>
          <p:cNvSpPr>
            <a:spLocks noGrp="1"/>
          </p:cNvSpPr>
          <p:nvPr>
            <p:ph type="sldNum" idx="22"/>
          </p:nvPr>
        </p:nvSpPr>
        <p:spPr>
          <a:xfrm>
            <a:off x="450144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010172E6-E93B-4F35-95B7-8CF9E5509551}"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1215720"/>
            <a:ext cx="8229240" cy="2476080"/>
          </a:xfrm>
          <a:prstGeom prst="rect">
            <a:avLst/>
          </a:prstGeom>
          <a:noFill/>
          <a:ln w="0">
            <a:noFill/>
          </a:ln>
        </p:spPr>
        <p:txBody>
          <a:bodyPr lIns="19080" rIns="19080" tIns="19080" bIns="19080" anchor="ctr">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79" name="PlaceHolder 2"/>
          <p:cNvSpPr>
            <a:spLocks noGrp="1"/>
          </p:cNvSpPr>
          <p:nvPr>
            <p:ph type="sldNum" idx="23"/>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C56166B1-1BF4-42F9-B414-9D64EBA0900B}"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body"/>
          </p:nvPr>
        </p:nvSpPr>
        <p:spPr>
          <a:xfrm>
            <a:off x="457200" y="4494960"/>
            <a:ext cx="8229240" cy="2268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100" strike="noStrike" u="none">
                <a:solidFill>
                  <a:srgbClr val="000000"/>
                </a:solidFill>
                <a:uFillTx/>
                <a:latin typeface="Arial"/>
              </a:rPr>
              <a:t>点击以编辑提纲文本格式</a:t>
            </a:r>
            <a:endParaRPr b="0" lang="en-US" sz="1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100" strike="noStrike" u="none">
                <a:solidFill>
                  <a:srgbClr val="000000"/>
                </a:solidFill>
                <a:uFillTx/>
                <a:latin typeface="Arial"/>
              </a:rPr>
              <a:t>第二提纲级别</a:t>
            </a:r>
            <a:endParaRPr b="0" lang="en-US" sz="1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100" strike="noStrike" u="none">
                <a:solidFill>
                  <a:srgbClr val="000000"/>
                </a:solidFill>
                <a:uFillTx/>
                <a:latin typeface="Arial"/>
              </a:rPr>
              <a:t>第三提纲级别</a:t>
            </a:r>
            <a:endParaRPr b="0" lang="en-US" sz="1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100" strike="noStrike" u="none">
                <a:solidFill>
                  <a:srgbClr val="000000"/>
                </a:solidFill>
                <a:uFillTx/>
                <a:latin typeface="Arial"/>
              </a:rPr>
              <a:t>第四提纲级别</a:t>
            </a:r>
            <a:endParaRPr b="0" lang="en-US" sz="1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第五提纲级别</a:t>
            </a:r>
            <a:endParaRPr b="0" lang="en-US" sz="1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第六提纲级别</a:t>
            </a:r>
            <a:endParaRPr b="0" lang="en-US" sz="1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第七提纲级别</a:t>
            </a:r>
            <a:endParaRPr b="0" lang="en-US" sz="1100" strike="noStrike" u="none">
              <a:solidFill>
                <a:srgbClr val="000000"/>
              </a:solidFill>
              <a:uFillTx/>
              <a:latin typeface="Arial"/>
            </a:endParaRPr>
          </a:p>
        </p:txBody>
      </p:sp>
      <p:sp>
        <p:nvSpPr>
          <p:cNvPr id="81" name="PlaceHolder 2"/>
          <p:cNvSpPr>
            <a:spLocks noGrp="1"/>
          </p:cNvSpPr>
          <p:nvPr>
            <p:ph type="title"/>
          </p:nvPr>
        </p:nvSpPr>
        <p:spPr>
          <a:xfrm>
            <a:off x="457200" y="1328760"/>
            <a:ext cx="8229240" cy="1599840"/>
          </a:xfrm>
          <a:prstGeom prst="rect">
            <a:avLst/>
          </a:prstGeom>
          <a:noFill/>
          <a:ln w="0">
            <a:noFill/>
          </a:ln>
        </p:spPr>
        <p:txBody>
          <a:bodyPr lIns="19080" rIns="19080" tIns="19080" bIns="19080" anchor="b">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82" name="PlaceHolder 3"/>
          <p:cNvSpPr>
            <a:spLocks noGrp="1"/>
          </p:cNvSpPr>
          <p:nvPr>
            <p:ph type="body"/>
          </p:nvPr>
        </p:nvSpPr>
        <p:spPr>
          <a:xfrm>
            <a:off x="457200" y="2837880"/>
            <a:ext cx="8229240" cy="84348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2300" strike="noStrike" u="none">
                <a:solidFill>
                  <a:srgbClr val="000000"/>
                </a:solidFill>
                <a:uFillTx/>
                <a:latin typeface="Arial"/>
              </a:rPr>
              <a:t>点击以编辑提纲文本格式</a:t>
            </a:r>
            <a:endParaRPr b="0" lang="en-US" sz="2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300" strike="noStrike" u="none">
                <a:solidFill>
                  <a:srgbClr val="000000"/>
                </a:solidFill>
                <a:uFillTx/>
                <a:latin typeface="Arial"/>
              </a:rPr>
              <a:t>第二提纲级别</a:t>
            </a:r>
            <a:endParaRPr b="0" lang="en-US" sz="2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300" strike="noStrike" u="none">
                <a:solidFill>
                  <a:srgbClr val="000000"/>
                </a:solidFill>
                <a:uFillTx/>
                <a:latin typeface="Arial"/>
              </a:rPr>
              <a:t>第三提纲级别</a:t>
            </a:r>
            <a:endParaRPr b="0" lang="en-US" sz="2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300" strike="noStrike" u="none">
                <a:solidFill>
                  <a:srgbClr val="000000"/>
                </a:solidFill>
                <a:uFillTx/>
                <a:latin typeface="Arial"/>
              </a:rPr>
              <a:t>第四提纲级别</a:t>
            </a:r>
            <a:endParaRPr b="0" lang="en-US" sz="2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第五提纲级别</a:t>
            </a:r>
            <a:endParaRPr b="0" lang="en-US" sz="2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第六提纲级别</a:t>
            </a:r>
            <a:endParaRPr b="0" lang="en-US" sz="2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第七提纲级别</a:t>
            </a:r>
            <a:endParaRPr b="0" lang="en-US" sz="2300" strike="noStrike" u="none">
              <a:solidFill>
                <a:srgbClr val="000000"/>
              </a:solidFill>
              <a:uFillTx/>
              <a:latin typeface="Arial"/>
            </a:endParaRPr>
          </a:p>
        </p:txBody>
      </p:sp>
      <p:sp>
        <p:nvSpPr>
          <p:cNvPr id="83" name="PlaceHolder 4"/>
          <p:cNvSpPr>
            <a:spLocks noGrp="1"/>
          </p:cNvSpPr>
          <p:nvPr>
            <p:ph type="sldNum" idx="24"/>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CB86698C-18CA-4E01-A2B4-FA99679C0996}"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87" name="PlaceHolder 2"/>
          <p:cNvSpPr>
            <a:spLocks noGrp="1"/>
          </p:cNvSpPr>
          <p:nvPr>
            <p:ph type="body"/>
          </p:nvPr>
        </p:nvSpPr>
        <p:spPr>
          <a:xfrm>
            <a:off x="457200" y="894240"/>
            <a:ext cx="822924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88" name="PlaceHolder 3"/>
          <p:cNvSpPr>
            <a:spLocks noGrp="1"/>
          </p:cNvSpPr>
          <p:nvPr>
            <p:ph type="sldNum" idx="25"/>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7202DD1E-6C14-4533-8FFF-5993BFAF1042}"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90" name="PlaceHolder 2"/>
          <p:cNvSpPr>
            <a:spLocks noGrp="1"/>
          </p:cNvSpPr>
          <p:nvPr>
            <p:ph type="body"/>
          </p:nvPr>
        </p:nvSpPr>
        <p:spPr>
          <a:xfrm>
            <a:off x="457200" y="1504800"/>
            <a:ext cx="8229240" cy="31442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2600" strike="noStrike" u="none">
                <a:solidFill>
                  <a:srgbClr val="000000"/>
                </a:solidFill>
                <a:uFillTx/>
                <a:latin typeface="Arial"/>
              </a:rPr>
              <a:t>点击以编辑提纲文本格式</a:t>
            </a:r>
            <a:endParaRPr b="0" lang="en-US" sz="26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600" strike="noStrike" u="none">
                <a:solidFill>
                  <a:srgbClr val="000000"/>
                </a:solidFill>
                <a:uFillTx/>
                <a:latin typeface="Arial"/>
              </a:rPr>
              <a:t>第二提纲级别</a:t>
            </a:r>
            <a:endParaRPr b="0" lang="en-US" sz="26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600" strike="noStrike" u="none">
                <a:solidFill>
                  <a:srgbClr val="000000"/>
                </a:solidFill>
                <a:uFillTx/>
                <a:latin typeface="Arial"/>
              </a:rPr>
              <a:t>第三提纲级别</a:t>
            </a:r>
            <a:endParaRPr b="0" lang="en-US" sz="26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600" strike="noStrike" u="none">
                <a:solidFill>
                  <a:srgbClr val="000000"/>
                </a:solidFill>
                <a:uFillTx/>
                <a:latin typeface="Arial"/>
              </a:rPr>
              <a:t>第四提纲级别</a:t>
            </a:r>
            <a:endParaRPr b="0" lang="en-US" sz="26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第五提纲级别</a:t>
            </a:r>
            <a:endParaRPr b="0" lang="en-US" sz="26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第六提纲级别</a:t>
            </a:r>
            <a:endParaRPr b="0" lang="en-US" sz="26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第七提纲级别</a:t>
            </a:r>
            <a:endParaRPr b="0" lang="en-US" sz="2600" strike="noStrike" u="none">
              <a:solidFill>
                <a:srgbClr val="000000"/>
              </a:solidFill>
              <a:uFillTx/>
              <a:latin typeface="Arial"/>
            </a:endParaRPr>
          </a:p>
        </p:txBody>
      </p:sp>
      <p:sp>
        <p:nvSpPr>
          <p:cNvPr id="91" name="PlaceHolder 3"/>
          <p:cNvSpPr>
            <a:spLocks noGrp="1"/>
          </p:cNvSpPr>
          <p:nvPr>
            <p:ph type="body"/>
          </p:nvPr>
        </p:nvSpPr>
        <p:spPr>
          <a:xfrm>
            <a:off x="457200" y="895320"/>
            <a:ext cx="822924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92" name="PlaceHolder 4"/>
          <p:cNvSpPr>
            <a:spLocks noGrp="1"/>
          </p:cNvSpPr>
          <p:nvPr>
            <p:ph type="sldNum" idx="26"/>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E4C071DC-3ACF-4E16-80AB-655CA3BD7797}"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PlaceHolder 1"/>
          <p:cNvSpPr>
            <a:spLocks noGrp="1"/>
          </p:cNvSpPr>
          <p:nvPr>
            <p:ph type="body"/>
          </p:nvPr>
        </p:nvSpPr>
        <p:spPr>
          <a:xfrm>
            <a:off x="457200" y="1219320"/>
            <a:ext cx="8229240" cy="2476080"/>
          </a:xfrm>
          <a:prstGeom prst="rect">
            <a:avLst/>
          </a:prstGeom>
          <a:noFill/>
          <a:ln w="0">
            <a:noFill/>
          </a:ln>
        </p:spPr>
        <p:txBody>
          <a:bodyPr lIns="19080" rIns="19080" tIns="19080" bIns="19080" anchor="ctr">
            <a:normAutofit/>
          </a:bodyPr>
          <a:p>
            <a:pPr marL="432000" indent="-324000">
              <a:spcBef>
                <a:spcPts val="1417"/>
              </a:spcBef>
              <a:buClr>
                <a:srgbClr val="000000"/>
              </a:buClr>
              <a:buSzPct val="45000"/>
              <a:buFont typeface="Wingdings" charset="2"/>
              <a:buChar char=""/>
            </a:pPr>
            <a:r>
              <a:rPr b="0" lang="zh-CN" sz="4800" strike="noStrike" u="none">
                <a:solidFill>
                  <a:srgbClr val="000000"/>
                </a:solidFill>
                <a:uFillTx/>
                <a:latin typeface="Arial"/>
              </a:rPr>
              <a:t>点击以编辑提纲文本格式</a:t>
            </a:r>
            <a:endParaRPr b="0" lang="en-US" sz="4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4800" strike="noStrike" u="none">
                <a:solidFill>
                  <a:srgbClr val="000000"/>
                </a:solidFill>
                <a:uFillTx/>
                <a:latin typeface="Arial"/>
              </a:rPr>
              <a:t>第二提纲级别</a:t>
            </a:r>
            <a:endParaRPr b="0" lang="en-US" sz="4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4800" strike="noStrike" u="none">
                <a:solidFill>
                  <a:srgbClr val="000000"/>
                </a:solidFill>
                <a:uFillTx/>
                <a:latin typeface="Arial"/>
              </a:rPr>
              <a:t>第三提纲级别</a:t>
            </a:r>
            <a:endParaRPr b="0" lang="en-US" sz="4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4800" strike="noStrike" u="none">
                <a:solidFill>
                  <a:srgbClr val="000000"/>
                </a:solidFill>
                <a:uFillTx/>
                <a:latin typeface="Arial"/>
              </a:rPr>
              <a:t>第四提纲级别</a:t>
            </a:r>
            <a:endParaRPr b="0" lang="en-US" sz="4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第五提纲级别</a:t>
            </a:r>
            <a:endParaRPr b="0" lang="en-US" sz="4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第六提纲级别</a:t>
            </a:r>
            <a:endParaRPr b="0" lang="en-US" sz="4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第七提纲级别</a:t>
            </a:r>
            <a:endParaRPr b="0" lang="en-US" sz="4800" strike="noStrike" u="none">
              <a:solidFill>
                <a:srgbClr val="000000"/>
              </a:solidFill>
              <a:uFillTx/>
              <a:latin typeface="Arial"/>
            </a:endParaRPr>
          </a:p>
        </p:txBody>
      </p:sp>
      <p:sp>
        <p:nvSpPr>
          <p:cNvPr id="94" name="PlaceHolder 2"/>
          <p:cNvSpPr>
            <a:spLocks noGrp="1"/>
          </p:cNvSpPr>
          <p:nvPr>
            <p:ph type="sldNum" idx="27"/>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53263B01-F084-44E8-AED2-41DBB010CD72}"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PlaceHolder 1"/>
          <p:cNvSpPr>
            <a:spLocks noGrp="1"/>
          </p:cNvSpPr>
          <p:nvPr>
            <p:ph type="body"/>
          </p:nvPr>
        </p:nvSpPr>
        <p:spPr>
          <a:xfrm>
            <a:off x="457200" y="3173400"/>
            <a:ext cx="822924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96" name="PlaceHolder 2"/>
          <p:cNvSpPr>
            <a:spLocks noGrp="1"/>
          </p:cNvSpPr>
          <p:nvPr>
            <p:ph type="body"/>
          </p:nvPr>
        </p:nvSpPr>
        <p:spPr>
          <a:xfrm>
            <a:off x="457200" y="1580400"/>
            <a:ext cx="8229240" cy="1600920"/>
          </a:xfrm>
          <a:prstGeom prst="rect">
            <a:avLst/>
          </a:prstGeom>
          <a:noFill/>
          <a:ln w="0">
            <a:noFill/>
          </a:ln>
        </p:spPr>
        <p:txBody>
          <a:bodyPr lIns="19080" rIns="19080" tIns="19080" bIns="19080" anchor="b">
            <a:normAutofit fontScale="85000" lnSpcReduction="19999"/>
          </a:bodyPr>
          <a:p>
            <a:pPr marL="432000" indent="-324000">
              <a:spcBef>
                <a:spcPts val="1417"/>
              </a:spcBef>
              <a:buClr>
                <a:srgbClr val="000000"/>
              </a:buClr>
              <a:buSzPct val="45000"/>
              <a:buFont typeface="Wingdings" charset="2"/>
              <a:buChar char=""/>
            </a:pPr>
            <a:r>
              <a:rPr b="0" lang="zh-CN" sz="8400" strike="noStrike" u="none">
                <a:solidFill>
                  <a:srgbClr val="000000"/>
                </a:solidFill>
                <a:uFillTx/>
                <a:latin typeface="Arial"/>
              </a:rPr>
              <a:t>点击以编辑提纲文本格式</a:t>
            </a:r>
            <a:endParaRPr b="0" lang="en-US" sz="8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8400" strike="noStrike" u="none">
                <a:solidFill>
                  <a:srgbClr val="000000"/>
                </a:solidFill>
                <a:uFillTx/>
                <a:latin typeface="Arial"/>
              </a:rPr>
              <a:t>第二提纲级别</a:t>
            </a:r>
            <a:endParaRPr b="0" lang="en-US" sz="8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8400" strike="noStrike" u="none">
                <a:solidFill>
                  <a:srgbClr val="000000"/>
                </a:solidFill>
                <a:uFillTx/>
                <a:latin typeface="Arial"/>
              </a:rPr>
              <a:t>第三提纲级别</a:t>
            </a:r>
            <a:endParaRPr b="0" lang="en-US" sz="8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8400" strike="noStrike" u="none">
                <a:solidFill>
                  <a:srgbClr val="000000"/>
                </a:solidFill>
                <a:uFillTx/>
                <a:latin typeface="Arial"/>
              </a:rPr>
              <a:t>第四提纲级别</a:t>
            </a:r>
            <a:endParaRPr b="0" lang="en-US" sz="8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第五提纲级别</a:t>
            </a:r>
            <a:endParaRPr b="0" lang="en-US" sz="8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第六提纲级别</a:t>
            </a:r>
            <a:endParaRPr b="0" lang="en-US" sz="8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第七提纲级别</a:t>
            </a:r>
            <a:endParaRPr b="0" lang="en-US" sz="8400" strike="noStrike" u="none">
              <a:solidFill>
                <a:srgbClr val="000000"/>
              </a:solidFill>
              <a:uFillTx/>
              <a:latin typeface="Arial"/>
            </a:endParaRPr>
          </a:p>
        </p:txBody>
      </p:sp>
      <p:sp>
        <p:nvSpPr>
          <p:cNvPr id="97" name="PlaceHolder 3"/>
          <p:cNvSpPr>
            <a:spLocks noGrp="1"/>
          </p:cNvSpPr>
          <p:nvPr>
            <p:ph type="sldNum" idx="28"/>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DA1D255B-FC7C-4234-9C28-06D4BF60AE9C}"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PlaceHolder 1"/>
          <p:cNvSpPr>
            <a:spLocks noGrp="1"/>
          </p:cNvSpPr>
          <p:nvPr>
            <p:ph type="body"/>
          </p:nvPr>
        </p:nvSpPr>
        <p:spPr>
          <a:xfrm>
            <a:off x="457200" y="4162680"/>
            <a:ext cx="8229240" cy="312120"/>
          </a:xfrm>
          <a:prstGeom prst="rect">
            <a:avLst/>
          </a:prstGeom>
          <a:noFill/>
          <a:ln w="0">
            <a:noFill/>
          </a:ln>
        </p:spPr>
        <p:txBody>
          <a:bodyPr lIns="19080" rIns="19080" tIns="19080" bIns="19080" anchor="ctr">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99" name="PlaceHolder 2"/>
          <p:cNvSpPr>
            <a:spLocks noGrp="1"/>
          </p:cNvSpPr>
          <p:nvPr>
            <p:ph type="body"/>
          </p:nvPr>
        </p:nvSpPr>
        <p:spPr>
          <a:xfrm>
            <a:off x="457200" y="1566720"/>
            <a:ext cx="8229240" cy="1656000"/>
          </a:xfrm>
          <a:prstGeom prst="rect">
            <a:avLst/>
          </a:prstGeom>
          <a:noFill/>
          <a:ln w="0">
            <a:noFill/>
          </a:ln>
        </p:spPr>
        <p:txBody>
          <a:bodyPr lIns="19080" rIns="19080" tIns="19080" bIns="19080" anchor="ctr">
            <a:normAutofit fontScale="85000" lnSpcReduction="19999"/>
          </a:bodyPr>
          <a:p>
            <a:pPr marL="432000" indent="-324000">
              <a:spcBef>
                <a:spcPts val="1417"/>
              </a:spcBef>
              <a:buClr>
                <a:srgbClr val="000000"/>
              </a:buClr>
              <a:buSzPct val="45000"/>
              <a:buFont typeface="Wingdings" charset="2"/>
              <a:buChar char=""/>
            </a:pPr>
            <a:r>
              <a:rPr b="0" lang="zh-CN" sz="3200" strike="noStrike" u="none">
                <a:solidFill>
                  <a:srgbClr val="000000"/>
                </a:solidFill>
                <a:uFillTx/>
                <a:latin typeface="Arial"/>
              </a:rPr>
              <a:t>点击以编辑提纲文本格式</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3200" strike="noStrike" u="none">
                <a:solidFill>
                  <a:srgbClr val="000000"/>
                </a:solidFill>
                <a:uFillTx/>
                <a:latin typeface="Arial"/>
              </a:rPr>
              <a:t>第二提纲级别</a:t>
            </a:r>
            <a:endParaRPr b="0" lang="en-US" sz="3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3200" strike="noStrike" u="none">
                <a:solidFill>
                  <a:srgbClr val="000000"/>
                </a:solidFill>
                <a:uFillTx/>
                <a:latin typeface="Arial"/>
              </a:rPr>
              <a:t>第三提纲级别</a:t>
            </a:r>
            <a:endParaRPr b="0" lang="en-US" sz="3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3200" strike="noStrike" u="none">
                <a:solidFill>
                  <a:srgbClr val="000000"/>
                </a:solidFill>
                <a:uFillTx/>
                <a:latin typeface="Arial"/>
              </a:rPr>
              <a:t>第四提纲级别</a:t>
            </a:r>
            <a:endParaRPr b="0" lang="en-US" sz="3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第五提纲级别</a:t>
            </a:r>
            <a:endParaRPr b="0" lang="en-US" sz="3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第六提纲级别</a:t>
            </a:r>
            <a:endParaRPr b="0" lang="en-US" sz="3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第七提纲级别</a:t>
            </a:r>
            <a:endParaRPr b="0" lang="en-US" sz="3200" strike="noStrike" u="none">
              <a:solidFill>
                <a:srgbClr val="000000"/>
              </a:solidFill>
              <a:uFillTx/>
              <a:latin typeface="Arial"/>
            </a:endParaRPr>
          </a:p>
        </p:txBody>
      </p:sp>
      <p:sp>
        <p:nvSpPr>
          <p:cNvPr id="100" name="PlaceHolder 3"/>
          <p:cNvSpPr>
            <a:spLocks noGrp="1"/>
          </p:cNvSpPr>
          <p:nvPr>
            <p:ph type="sldNum" idx="29"/>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AAC66003-CBF3-4540-A1E7-51C09940D60C}"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0" name="PlaceHolder 2"/>
          <p:cNvSpPr>
            <a:spLocks noGrp="1"/>
          </p:cNvSpPr>
          <p:nvPr>
            <p:ph type="body"/>
          </p:nvPr>
        </p:nvSpPr>
        <p:spPr>
          <a:xfrm>
            <a:off x="457200" y="1504800"/>
            <a:ext cx="8229240" cy="31442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2600" strike="noStrike" u="none">
                <a:solidFill>
                  <a:srgbClr val="000000"/>
                </a:solidFill>
                <a:uFillTx/>
                <a:latin typeface="Arial"/>
              </a:rPr>
              <a:t>点击以编辑提纲文本格式</a:t>
            </a:r>
            <a:endParaRPr b="0" lang="en-US" sz="26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600" strike="noStrike" u="none">
                <a:solidFill>
                  <a:srgbClr val="000000"/>
                </a:solidFill>
                <a:uFillTx/>
                <a:latin typeface="Arial"/>
              </a:rPr>
              <a:t>第二提纲级别</a:t>
            </a:r>
            <a:endParaRPr b="0" lang="en-US" sz="26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600" strike="noStrike" u="none">
                <a:solidFill>
                  <a:srgbClr val="000000"/>
                </a:solidFill>
                <a:uFillTx/>
                <a:latin typeface="Arial"/>
              </a:rPr>
              <a:t>第三提纲级别</a:t>
            </a:r>
            <a:endParaRPr b="0" lang="en-US" sz="26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600" strike="noStrike" u="none">
                <a:solidFill>
                  <a:srgbClr val="000000"/>
                </a:solidFill>
                <a:uFillTx/>
                <a:latin typeface="Arial"/>
              </a:rPr>
              <a:t>第四提纲级别</a:t>
            </a:r>
            <a:endParaRPr b="0" lang="en-US" sz="26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第五提纲级别</a:t>
            </a:r>
            <a:endParaRPr b="0" lang="en-US" sz="26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第六提纲级别</a:t>
            </a:r>
            <a:endParaRPr b="0" lang="en-US" sz="26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600" strike="noStrike" u="none">
                <a:solidFill>
                  <a:srgbClr val="000000"/>
                </a:solidFill>
                <a:uFillTx/>
                <a:latin typeface="Arial"/>
              </a:rPr>
              <a:t>第七提纲级别</a:t>
            </a:r>
            <a:endParaRPr b="0" lang="en-US" sz="2600" strike="noStrike" u="none">
              <a:solidFill>
                <a:srgbClr val="000000"/>
              </a:solidFill>
              <a:uFillTx/>
              <a:latin typeface="Arial"/>
            </a:endParaRPr>
          </a:p>
        </p:txBody>
      </p:sp>
      <p:sp>
        <p:nvSpPr>
          <p:cNvPr id="11" name="PlaceHolder 3"/>
          <p:cNvSpPr>
            <a:spLocks noGrp="1"/>
          </p:cNvSpPr>
          <p:nvPr>
            <p:ph type="body"/>
          </p:nvPr>
        </p:nvSpPr>
        <p:spPr>
          <a:xfrm>
            <a:off x="457200" y="895320"/>
            <a:ext cx="822924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2" name="PlaceHolder 4"/>
          <p:cNvSpPr>
            <a:spLocks noGrp="1"/>
          </p:cNvSpPr>
          <p:nvPr>
            <p:ph type="sldNum" idx="3"/>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B7CCE722-3BE8-47AB-B817-F848145CA4C2}"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 name="PlaceHolder 1"/>
          <p:cNvSpPr>
            <a:spLocks noGrp="1"/>
          </p:cNvSpPr>
          <p:nvPr>
            <p:ph type="body"/>
          </p:nvPr>
        </p:nvSpPr>
        <p:spPr>
          <a:xfrm>
            <a:off x="5904360" y="2093040"/>
            <a:ext cx="2761920" cy="3105000"/>
          </a:xfrm>
          <a:prstGeom prst="rect">
            <a:avLst/>
          </a:prstGeom>
          <a:noFill/>
          <a:ln w="0">
            <a:noFill/>
          </a:ln>
        </p:spPr>
        <p:txBody>
          <a:bodyPr lIns="90000" rIns="90000" tIns="45000" bIns="45000" anchor="t">
            <a:normAutofit fontScale="62500" lnSpcReduction="19999"/>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02" name="PlaceHolder 2"/>
          <p:cNvSpPr>
            <a:spLocks noGrp="1"/>
          </p:cNvSpPr>
          <p:nvPr>
            <p:ph type="body"/>
          </p:nvPr>
        </p:nvSpPr>
        <p:spPr>
          <a:xfrm>
            <a:off x="5761440" y="476280"/>
            <a:ext cx="3042720" cy="2027880"/>
          </a:xfrm>
          <a:prstGeom prst="rect">
            <a:avLst/>
          </a:prstGeom>
          <a:noFill/>
          <a:ln w="0">
            <a:noFill/>
          </a:ln>
        </p:spPr>
        <p:txBody>
          <a:bodyPr lIns="90000" rIns="90000" tIns="45000" bIns="45000" anchor="t">
            <a:normAutofit fontScale="47500" lnSpcReduction="19999"/>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03" name="PlaceHolder 3"/>
          <p:cNvSpPr>
            <a:spLocks noGrp="1"/>
          </p:cNvSpPr>
          <p:nvPr>
            <p:ph type="body"/>
          </p:nvPr>
        </p:nvSpPr>
        <p:spPr>
          <a:xfrm>
            <a:off x="-23760" y="476280"/>
            <a:ext cx="6286320" cy="41907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04" name="PlaceHolder 4"/>
          <p:cNvSpPr>
            <a:spLocks noGrp="1"/>
          </p:cNvSpPr>
          <p:nvPr>
            <p:ph type="sldNum" idx="30"/>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5BD2758B-E9D2-48B4-A547-BFC2AD8DC047}"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PlaceHolder 1"/>
          <p:cNvSpPr>
            <a:spLocks noGrp="1"/>
          </p:cNvSpPr>
          <p:nvPr>
            <p:ph type="body"/>
          </p:nvPr>
        </p:nvSpPr>
        <p:spPr>
          <a:xfrm>
            <a:off x="476280" y="-158760"/>
            <a:ext cx="8191080" cy="546048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06" name="PlaceHolder 2"/>
          <p:cNvSpPr>
            <a:spLocks noGrp="1"/>
          </p:cNvSpPr>
          <p:nvPr>
            <p:ph type="sldNum" idx="31"/>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489C0D4A-F851-4D21-8918-3551852679CC}"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 name="PlaceHolder 1"/>
          <p:cNvSpPr>
            <a:spLocks noGrp="1"/>
          </p:cNvSpPr>
          <p:nvPr>
            <p:ph type="sldNum" idx="32"/>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E6A3C758-458D-487C-932E-07A28B740C26}" type="slidenum">
              <a:rPr b="0" lang="en" sz="800" strike="noStrike" u="none">
                <a:solidFill>
                  <a:srgbClr val="5e5e5e"/>
                </a:solidFill>
                <a:uFillTx/>
                <a:latin typeface="Arial"/>
                <a:ea typeface="Arial"/>
              </a:rPr>
              <a:t>1</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60840" y="140400"/>
            <a:ext cx="9018000" cy="689040"/>
          </a:xfrm>
          <a:prstGeom prst="rect">
            <a:avLst/>
          </a:prstGeom>
          <a:noFill/>
          <a:ln w="0">
            <a:noFill/>
          </a:ln>
        </p:spPr>
        <p:txBody>
          <a:bodyPr lIns="91440" rIns="91440" tIns="91440" bIns="91440" anchor="t">
            <a:normAutofit/>
          </a:bodyPr>
          <a:p>
            <a:pPr indent="0">
              <a:buNone/>
            </a:pPr>
            <a:r>
              <a:rPr b="0" lang="zh-CN" sz="2800" strike="noStrike" u="none">
                <a:solidFill>
                  <a:srgbClr val="000000"/>
                </a:solidFill>
                <a:uFillTx/>
                <a:latin typeface="Arial"/>
              </a:rPr>
              <a:t>单击以编辑标题文本格式</a:t>
            </a:r>
            <a:endParaRPr b="0" lang="en-US" sz="2800" strike="noStrike" u="none">
              <a:solidFill>
                <a:srgbClr val="000000"/>
              </a:solidFill>
              <a:uFillTx/>
              <a:latin typeface="Arial"/>
            </a:endParaRPr>
          </a:p>
        </p:txBody>
      </p:sp>
      <p:sp>
        <p:nvSpPr>
          <p:cNvPr id="109" name="PlaceHolder 2"/>
          <p:cNvSpPr>
            <a:spLocks noGrp="1"/>
          </p:cNvSpPr>
          <p:nvPr>
            <p:ph type="body"/>
          </p:nvPr>
        </p:nvSpPr>
        <p:spPr>
          <a:xfrm>
            <a:off x="311760" y="107640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10" name="PlaceHolder 3"/>
          <p:cNvSpPr>
            <a:spLocks noGrp="1"/>
          </p:cNvSpPr>
          <p:nvPr>
            <p:ph type="sldNum" idx="33"/>
          </p:nvPr>
        </p:nvSpPr>
        <p:spPr>
          <a:xfrm>
            <a:off x="8695800" y="4696200"/>
            <a:ext cx="324720" cy="33588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 sz="1000" strike="noStrike" u="none">
                <a:solidFill>
                  <a:srgbClr val="595959"/>
                </a:solidFill>
                <a:uFillTx/>
                <a:latin typeface="Arial"/>
                <a:ea typeface="Arial"/>
              </a:defRPr>
            </a:lvl1pPr>
          </a:lstStyle>
          <a:p>
            <a:pPr indent="0" algn="r">
              <a:lnSpc>
                <a:spcPct val="100000"/>
              </a:lnSpc>
              <a:buNone/>
              <a:tabLst>
                <a:tab algn="l" pos="0"/>
              </a:tabLst>
            </a:pPr>
            <a:fld id="{7E61F2DA-66DD-4E83-8386-86BBE593560C}" type="slidenum">
              <a:rPr b="0" lang="en" sz="1000" strike="noStrike" u="none">
                <a:solidFill>
                  <a:srgbClr val="595959"/>
                </a:solidFill>
                <a:uFillTx/>
                <a:latin typeface="Arial"/>
                <a:ea typeface="Arial"/>
              </a:rPr>
              <a:t>&lt;编号&gt;</a:t>
            </a:fld>
            <a:endParaRPr b="0" lang="en-US" sz="1000" strike="noStrike" u="none">
              <a:solidFill>
                <a:srgbClr val="000000"/>
              </a:solidFill>
              <a:uFillTx/>
              <a:latin typeface="Times New Roman"/>
            </a:endParaRPr>
          </a:p>
        </p:txBody>
      </p:sp>
      <p:sp>
        <p:nvSpPr>
          <p:cNvPr id="111" name="Google Shape;186;p43"/>
          <p:cNvSpPr/>
          <p:nvPr/>
        </p:nvSpPr>
        <p:spPr>
          <a:xfrm>
            <a:off x="-12240" y="834480"/>
            <a:ext cx="9171000" cy="45360"/>
          </a:xfrm>
          <a:prstGeom prst="rect">
            <a:avLst/>
          </a:prstGeom>
          <a:solidFill>
            <a:srgbClr val="4a86e8"/>
          </a:solidFill>
          <a:ln w="0">
            <a:noFill/>
          </a:ln>
        </p:spPr>
        <p:style>
          <a:lnRef idx="0"/>
          <a:fillRef idx="0"/>
          <a:effectRef idx="0"/>
          <a:fontRef idx="minor"/>
        </p:style>
        <p:txBody>
          <a:bodyPr lIns="0" rIns="0" tIns="0" bIns="0" anchor="ctr">
            <a:noAutofit/>
          </a:bodyPr>
          <a:p>
            <a:pPr>
              <a:lnSpc>
                <a:spcPct val="100000"/>
              </a:lnSpc>
              <a:tabLst>
                <a:tab algn="l" pos="0"/>
              </a:tabLst>
            </a:pPr>
            <a:endParaRPr b="0" lang="en-US" sz="1400" strike="noStrike" u="none">
              <a:solidFill>
                <a:srgbClr val="ffffff"/>
              </a:solidFill>
              <a:uFillTx/>
              <a:latin typeface="Arial"/>
            </a:endParaRPr>
          </a:p>
        </p:txBody>
      </p:sp>
    </p:spTree>
  </p:cSld>
  <p:clrMap bg1="lt1" tx1="dk1" bg2="dk2" tx2="lt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131040" y="4760280"/>
            <a:ext cx="2805120" cy="229680"/>
          </a:xfrm>
          <a:prstGeom prst="rect">
            <a:avLst/>
          </a:prstGeom>
          <a:noFill/>
          <a:ln w="0">
            <a:noFill/>
          </a:ln>
        </p:spPr>
        <p:txBody>
          <a:bodyPr lIns="19080" rIns="19080" tIns="19080" bIns="19080" anchor="ctr">
            <a:normAutofit fontScale="92500" lnSpcReduction="9999"/>
          </a:bodyPr>
          <a:p>
            <a:pPr indent="0">
              <a:buNone/>
            </a:pPr>
            <a:r>
              <a:rPr b="0" lang="zh-CN" sz="700" strike="noStrike" u="none">
                <a:solidFill>
                  <a:srgbClr val="000000"/>
                </a:solidFill>
                <a:uFillTx/>
                <a:latin typeface="Arial"/>
              </a:rPr>
              <a:t>单击以编辑标题文本格式</a:t>
            </a:r>
            <a:endParaRPr b="0" lang="en-US" sz="700" strike="noStrike" u="none">
              <a:solidFill>
                <a:srgbClr val="000000"/>
              </a:solidFill>
              <a:uFillTx/>
              <a:latin typeface="Arial"/>
            </a:endParaRPr>
          </a:p>
        </p:txBody>
      </p:sp>
      <p:sp>
        <p:nvSpPr>
          <p:cNvPr id="113" name="PlaceHolder 2"/>
          <p:cNvSpPr>
            <a:spLocks noGrp="1"/>
          </p:cNvSpPr>
          <p:nvPr>
            <p:ph type="title"/>
          </p:nvPr>
        </p:nvSpPr>
        <p:spPr>
          <a:xfrm>
            <a:off x="417600" y="342000"/>
            <a:ext cx="7917840" cy="493560"/>
          </a:xfrm>
          <a:prstGeom prst="rect">
            <a:avLst/>
          </a:prstGeom>
          <a:noFill/>
          <a:ln w="0">
            <a:noFill/>
          </a:ln>
        </p:spPr>
        <p:txBody>
          <a:bodyPr lIns="19080" rIns="19080" tIns="19080" bIns="19080" anchor="t">
            <a:normAutofit/>
          </a:bodyPr>
          <a:p>
            <a:pPr indent="0">
              <a:buNone/>
            </a:pPr>
            <a:r>
              <a:rPr b="0" lang="zh-CN" sz="2000" strike="noStrike" u="none">
                <a:solidFill>
                  <a:srgbClr val="000000"/>
                </a:solidFill>
                <a:uFillTx/>
                <a:latin typeface="Arial"/>
              </a:rPr>
              <a:t>单击以编辑标题文本格式</a:t>
            </a:r>
            <a:endParaRPr b="0" lang="en-US" sz="2000" strike="noStrike" u="none">
              <a:solidFill>
                <a:srgbClr val="000000"/>
              </a:solidFill>
              <a:uFillTx/>
              <a:latin typeface="Arial"/>
            </a:endParaRPr>
          </a:p>
        </p:txBody>
      </p:sp>
      <p:sp>
        <p:nvSpPr>
          <p:cNvPr id="114" name="PlaceHolder 3"/>
          <p:cNvSpPr>
            <a:spLocks noGrp="1"/>
          </p:cNvSpPr>
          <p:nvPr>
            <p:ph type="sldNum" idx="34"/>
          </p:nvPr>
        </p:nvSpPr>
        <p:spPr>
          <a:xfrm>
            <a:off x="8382960" y="4770000"/>
            <a:ext cx="612720" cy="154440"/>
          </a:xfrm>
          <a:prstGeom prst="rect">
            <a:avLst/>
          </a:prstGeom>
          <a:noFill/>
          <a:ln w="0">
            <a:noFill/>
          </a:ln>
        </p:spPr>
        <p:txBody>
          <a:bodyPr lIns="19080" rIns="19080" tIns="19080" bIns="19080" anchor="ctr">
            <a:noAutofit/>
          </a:bodyPr>
          <a:lstStyle>
            <a:lvl1pPr indent="0" algn="ctr">
              <a:lnSpc>
                <a:spcPct val="100000"/>
              </a:lnSpc>
              <a:buNone/>
              <a:tabLst>
                <a:tab algn="l" pos="0"/>
              </a:tabLst>
              <a:defRPr b="0" lang="en" sz="700" strike="noStrike" u="none">
                <a:solidFill>
                  <a:srgbClr val="606366"/>
                </a:solidFill>
                <a:uFillTx/>
                <a:latin typeface="Google Sans"/>
                <a:ea typeface="Google Sans"/>
              </a:defRPr>
            </a:lvl1pPr>
          </a:lstStyle>
          <a:p>
            <a:pPr indent="0" algn="ctr">
              <a:lnSpc>
                <a:spcPct val="100000"/>
              </a:lnSpc>
              <a:buNone/>
              <a:tabLst>
                <a:tab algn="l" pos="0"/>
              </a:tabLst>
            </a:pPr>
            <a:r>
              <a:rPr b="0" lang="en" sz="700" strike="noStrike" u="none">
                <a:solidFill>
                  <a:srgbClr val="606366"/>
                </a:solidFill>
                <a:uFillTx/>
                <a:latin typeface="Google Sans"/>
                <a:ea typeface="Google Sans"/>
              </a:rPr>
              <a:t>P </a:t>
            </a:r>
            <a:fld id="{7DBD026E-271E-4B38-80F5-C000B2A91E68}" type="slidenum">
              <a:rPr b="0" lang="en" sz="700" strike="noStrike" u="none">
                <a:solidFill>
                  <a:srgbClr val="606366"/>
                </a:solidFill>
                <a:uFillTx/>
                <a:latin typeface="Google Sans"/>
                <a:ea typeface="Google Sans"/>
              </a:rPr>
              <a:t>&lt;编号&gt;</a:t>
            </a:fld>
            <a:endParaRPr b="0" lang="en-US" sz="7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452520" y="404640"/>
            <a:ext cx="8238960" cy="53712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16" name="PlaceHolder 2"/>
          <p:cNvSpPr>
            <a:spLocks noGrp="1"/>
          </p:cNvSpPr>
          <p:nvPr>
            <p:ph type="body"/>
          </p:nvPr>
        </p:nvSpPr>
        <p:spPr>
          <a:xfrm>
            <a:off x="452520" y="889920"/>
            <a:ext cx="8238960" cy="349920"/>
          </a:xfrm>
          <a:prstGeom prst="rect">
            <a:avLst/>
          </a:prstGeom>
          <a:noFill/>
          <a:ln w="0">
            <a:noFill/>
          </a:ln>
        </p:spPr>
        <p:txBody>
          <a:bodyPr lIns="17280" rIns="17280" tIns="17280" bIns="17280" anchor="t">
            <a:normAutofit fontScale="25000" lnSpcReduction="19999"/>
          </a:bodyPr>
          <a:p>
            <a:pPr marL="432000" indent="-324000">
              <a:spcBef>
                <a:spcPts val="1417"/>
              </a:spcBef>
              <a:buClr>
                <a:srgbClr val="000000"/>
              </a:buClr>
              <a:buSzPct val="45000"/>
              <a:buFont typeface="Wingdings" charset="2"/>
              <a:buChar char=""/>
            </a:pPr>
            <a:r>
              <a:rPr b="0" lang="zh-CN" sz="2100" strike="noStrike" u="none">
                <a:solidFill>
                  <a:srgbClr val="000000"/>
                </a:solidFill>
                <a:uFillTx/>
                <a:latin typeface="Arial"/>
              </a:rPr>
              <a:t>点击以编辑提纲文本格式</a:t>
            </a:r>
            <a:endParaRPr b="0" lang="en-US" sz="2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100" strike="noStrike" u="none">
                <a:solidFill>
                  <a:srgbClr val="000000"/>
                </a:solidFill>
                <a:uFillTx/>
                <a:latin typeface="Arial"/>
              </a:rPr>
              <a:t>第二提纲级别</a:t>
            </a:r>
            <a:endParaRPr b="0" lang="en-US" sz="2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100" strike="noStrike" u="none">
                <a:solidFill>
                  <a:srgbClr val="000000"/>
                </a:solidFill>
                <a:uFillTx/>
                <a:latin typeface="Arial"/>
              </a:rPr>
              <a:t>第三提纲级别</a:t>
            </a:r>
            <a:endParaRPr b="0" lang="en-US" sz="2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100" strike="noStrike" u="none">
                <a:solidFill>
                  <a:srgbClr val="000000"/>
                </a:solidFill>
                <a:uFillTx/>
                <a:latin typeface="Arial"/>
              </a:rPr>
              <a:t>第四提纲级别</a:t>
            </a:r>
            <a:endParaRPr b="0" lang="en-US" sz="2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第五提纲级别</a:t>
            </a:r>
            <a:endParaRPr b="0" lang="en-US" sz="2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第六提纲级别</a:t>
            </a:r>
            <a:endParaRPr b="0" lang="en-US" sz="2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100" strike="noStrike" u="none">
                <a:solidFill>
                  <a:srgbClr val="000000"/>
                </a:solidFill>
                <a:uFillTx/>
                <a:latin typeface="Arial"/>
              </a:rPr>
              <a:t>第七提纲级别</a:t>
            </a:r>
            <a:endParaRPr b="0" lang="en-US" sz="2100" strike="noStrike" u="none">
              <a:solidFill>
                <a:srgbClr val="000000"/>
              </a:solidFill>
              <a:uFillTx/>
              <a:latin typeface="Arial"/>
            </a:endParaRPr>
          </a:p>
        </p:txBody>
      </p:sp>
      <p:sp>
        <p:nvSpPr>
          <p:cNvPr id="117" name="PlaceHolder 3"/>
          <p:cNvSpPr>
            <a:spLocks noGrp="1"/>
          </p:cNvSpPr>
          <p:nvPr>
            <p:ph type="body"/>
          </p:nvPr>
        </p:nvSpPr>
        <p:spPr>
          <a:xfrm>
            <a:off x="452520" y="1593360"/>
            <a:ext cx="8238960" cy="30956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18" name="PlaceHolder 4"/>
          <p:cNvSpPr>
            <a:spLocks noGrp="1"/>
          </p:cNvSpPr>
          <p:nvPr>
            <p:ph type="sldNum" idx="35"/>
          </p:nvPr>
        </p:nvSpPr>
        <p:spPr>
          <a:xfrm>
            <a:off x="4500720" y="4896720"/>
            <a:ext cx="137880" cy="15444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700" strike="noStrike" u="none">
                <a:solidFill>
                  <a:srgbClr val="000000"/>
                </a:solidFill>
                <a:uFillTx/>
                <a:latin typeface="Helvetica Neue"/>
                <a:ea typeface="Helvetica Neue"/>
              </a:defRPr>
            </a:lvl1pPr>
          </a:lstStyle>
          <a:p>
            <a:pPr indent="0" algn="ctr">
              <a:lnSpc>
                <a:spcPct val="100000"/>
              </a:lnSpc>
              <a:buNone/>
              <a:tabLst>
                <a:tab algn="l" pos="0"/>
              </a:tabLst>
            </a:pPr>
            <a:fld id="{D93C45ED-015F-4B3B-BC07-1854F96344E7}" type="slidenum">
              <a:rPr b="0" lang="en" sz="700" strike="noStrike" u="none">
                <a:solidFill>
                  <a:srgbClr val="000000"/>
                </a:solidFill>
                <a:uFillTx/>
                <a:latin typeface="Helvetica Neue"/>
                <a:ea typeface="Helvetica Neue"/>
              </a:rPr>
              <a:t>&lt;编号&gt;</a:t>
            </a:fld>
            <a:endParaRPr b="0" lang="en-US" sz="7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7" r:id="rId3"/>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22"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23" name="PlaceHolder 3"/>
          <p:cNvSpPr>
            <a:spLocks noGrp="1"/>
          </p:cNvSpPr>
          <p:nvPr>
            <p:ph type="sldNum" idx="36"/>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B7901B0D-79D4-4D95-BDAA-ED94A820159B}"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25"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26" name="PlaceHolder 3"/>
          <p:cNvSpPr>
            <a:spLocks noGrp="1"/>
          </p:cNvSpPr>
          <p:nvPr>
            <p:ph type="sldNum" idx="37"/>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9641F78A-61ED-4ECB-8938-772C6AFB597D}"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28" name="PlaceHolder 2"/>
          <p:cNvSpPr>
            <a:spLocks noGrp="1"/>
          </p:cNvSpPr>
          <p:nvPr>
            <p:ph type="sldNum" idx="38"/>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6EE06579-A7F0-439A-8BAD-55777EB9F441}"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3"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31" name="PlaceHolder 2"/>
          <p:cNvSpPr>
            <a:spLocks noGrp="1"/>
          </p:cNvSpPr>
          <p:nvPr>
            <p:ph type="body"/>
          </p:nvPr>
        </p:nvSpPr>
        <p:spPr>
          <a:xfrm>
            <a:off x="311760" y="1152360"/>
            <a:ext cx="8520120" cy="341604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32" name="PlaceHolder 3"/>
          <p:cNvSpPr>
            <a:spLocks noGrp="1"/>
          </p:cNvSpPr>
          <p:nvPr>
            <p:ph type="sldNum" idx="39"/>
          </p:nvPr>
        </p:nvSpPr>
        <p:spPr>
          <a:xfrm>
            <a:off x="8472600" y="4664160"/>
            <a:ext cx="54828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FA388ED0-B5FA-4A4C-894D-F7BBF827D37A}"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body"/>
          </p:nvPr>
        </p:nvSpPr>
        <p:spPr>
          <a:xfrm>
            <a:off x="457200" y="1219320"/>
            <a:ext cx="8229240" cy="2476080"/>
          </a:xfrm>
          <a:prstGeom prst="rect">
            <a:avLst/>
          </a:prstGeom>
          <a:noFill/>
          <a:ln w="0">
            <a:noFill/>
          </a:ln>
        </p:spPr>
        <p:txBody>
          <a:bodyPr lIns="19080" rIns="19080" tIns="19080" bIns="19080" anchor="ctr">
            <a:normAutofit/>
          </a:bodyPr>
          <a:p>
            <a:pPr marL="432000" indent="-324000">
              <a:spcBef>
                <a:spcPts val="1417"/>
              </a:spcBef>
              <a:buClr>
                <a:srgbClr val="000000"/>
              </a:buClr>
              <a:buSzPct val="45000"/>
              <a:buFont typeface="Wingdings" charset="2"/>
              <a:buChar char=""/>
            </a:pPr>
            <a:r>
              <a:rPr b="0" lang="zh-CN" sz="4800" strike="noStrike" u="none">
                <a:solidFill>
                  <a:srgbClr val="000000"/>
                </a:solidFill>
                <a:uFillTx/>
                <a:latin typeface="Arial"/>
              </a:rPr>
              <a:t>点击以编辑提纲文本格式</a:t>
            </a:r>
            <a:endParaRPr b="0" lang="en-US" sz="4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4800" strike="noStrike" u="none">
                <a:solidFill>
                  <a:srgbClr val="000000"/>
                </a:solidFill>
                <a:uFillTx/>
                <a:latin typeface="Arial"/>
              </a:rPr>
              <a:t>第二提纲级别</a:t>
            </a:r>
            <a:endParaRPr b="0" lang="en-US" sz="4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4800" strike="noStrike" u="none">
                <a:solidFill>
                  <a:srgbClr val="000000"/>
                </a:solidFill>
                <a:uFillTx/>
                <a:latin typeface="Arial"/>
              </a:rPr>
              <a:t>第三提纲级别</a:t>
            </a:r>
            <a:endParaRPr b="0" lang="en-US" sz="4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4800" strike="noStrike" u="none">
                <a:solidFill>
                  <a:srgbClr val="000000"/>
                </a:solidFill>
                <a:uFillTx/>
                <a:latin typeface="Arial"/>
              </a:rPr>
              <a:t>第四提纲级别</a:t>
            </a:r>
            <a:endParaRPr b="0" lang="en-US" sz="4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第五提纲级别</a:t>
            </a:r>
            <a:endParaRPr b="0" lang="en-US" sz="4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第六提纲级别</a:t>
            </a:r>
            <a:endParaRPr b="0" lang="en-US" sz="4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4800" strike="noStrike" u="none">
                <a:solidFill>
                  <a:srgbClr val="000000"/>
                </a:solidFill>
                <a:uFillTx/>
                <a:latin typeface="Arial"/>
              </a:rPr>
              <a:t>第七提纲级别</a:t>
            </a:r>
            <a:endParaRPr b="0" lang="en-US" sz="4800" strike="noStrike" u="none">
              <a:solidFill>
                <a:srgbClr val="000000"/>
              </a:solidFill>
              <a:uFillTx/>
              <a:latin typeface="Arial"/>
            </a:endParaRPr>
          </a:p>
        </p:txBody>
      </p:sp>
      <p:sp>
        <p:nvSpPr>
          <p:cNvPr id="14" name="PlaceHolder 2"/>
          <p:cNvSpPr>
            <a:spLocks noGrp="1"/>
          </p:cNvSpPr>
          <p:nvPr>
            <p:ph type="sldNum" idx="4"/>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F0B8B9F1-71B2-4D42-AEDF-FA68E8A60AF4}"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PlaceHolder 1"/>
          <p:cNvSpPr>
            <a:spLocks noGrp="1"/>
          </p:cNvSpPr>
          <p:nvPr>
            <p:ph type="title"/>
          </p:nvPr>
        </p:nvSpPr>
        <p:spPr>
          <a:xfrm>
            <a:off x="1645200" y="-11880"/>
            <a:ext cx="5852880" cy="1138320"/>
          </a:xfrm>
          <a:prstGeom prst="rect">
            <a:avLst/>
          </a:prstGeom>
          <a:noFill/>
          <a:ln w="0">
            <a:noFill/>
          </a:ln>
        </p:spPr>
        <p:txBody>
          <a:bodyPr lIns="26640" rIns="26640" tIns="26640" bIns="26640" anchor="ctr">
            <a:normAutofit/>
          </a:bodyPr>
          <a:p>
            <a:pPr indent="0">
              <a:buNone/>
            </a:pPr>
            <a:r>
              <a:rPr b="0" lang="zh-CN" sz="2800" strike="noStrike" u="none">
                <a:solidFill>
                  <a:srgbClr val="000000"/>
                </a:solidFill>
                <a:uFillTx/>
                <a:latin typeface="Arial"/>
              </a:rPr>
              <a:t>单击以编辑标题文本格式</a:t>
            </a:r>
            <a:endParaRPr b="0" lang="en-US" sz="2800" strike="noStrike" u="none">
              <a:solidFill>
                <a:srgbClr val="000000"/>
              </a:solidFill>
              <a:uFillTx/>
              <a:latin typeface="Arial"/>
            </a:endParaRPr>
          </a:p>
        </p:txBody>
      </p:sp>
      <p:sp>
        <p:nvSpPr>
          <p:cNvPr id="134" name="PlaceHolder 2"/>
          <p:cNvSpPr>
            <a:spLocks noGrp="1"/>
          </p:cNvSpPr>
          <p:nvPr>
            <p:ph type="body"/>
          </p:nvPr>
        </p:nvSpPr>
        <p:spPr>
          <a:xfrm>
            <a:off x="845280" y="1048680"/>
            <a:ext cx="7501320" cy="3342600"/>
          </a:xfrm>
          <a:prstGeom prst="rect">
            <a:avLst/>
          </a:prstGeom>
          <a:noFill/>
          <a:ln w="0">
            <a:noFill/>
          </a:ln>
        </p:spPr>
        <p:txBody>
          <a:bodyPr lIns="26640" rIns="26640" tIns="26640" bIns="26640" anchor="ctr">
            <a:normAutofit/>
          </a:bodyPr>
          <a:p>
            <a:pPr marL="432000" indent="-324000">
              <a:spcBef>
                <a:spcPts val="1417"/>
              </a:spcBef>
              <a:buClr>
                <a:srgbClr val="000000"/>
              </a:buClr>
              <a:buSzPct val="45000"/>
              <a:buFont typeface="Wingdings" charset="2"/>
              <a:buChar char=""/>
            </a:pPr>
            <a:r>
              <a:rPr b="0" lang="zh-CN" sz="1400" strike="noStrike" u="none">
                <a:solidFill>
                  <a:srgbClr val="000000"/>
                </a:solidFill>
                <a:uFillTx/>
                <a:latin typeface="Arial"/>
              </a:rPr>
              <a:t>点击以编辑提纲文本格式</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400" strike="noStrike" u="none">
                <a:solidFill>
                  <a:srgbClr val="000000"/>
                </a:solidFill>
                <a:uFillTx/>
                <a:latin typeface="Arial"/>
              </a:rPr>
              <a:t>第二提纲级别</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400" strike="noStrike" u="none">
                <a:solidFill>
                  <a:srgbClr val="000000"/>
                </a:solidFill>
                <a:uFillTx/>
                <a:latin typeface="Arial"/>
              </a:rPr>
              <a:t>第三提纲级别</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400" strike="noStrike" u="none">
                <a:solidFill>
                  <a:srgbClr val="000000"/>
                </a:solidFill>
                <a:uFillTx/>
                <a:latin typeface="Arial"/>
              </a:rPr>
              <a:t>第四提纲级别</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第五提纲级别</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第六提纲级别</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400" strike="noStrike" u="none">
                <a:solidFill>
                  <a:srgbClr val="000000"/>
                </a:solidFill>
                <a:uFillTx/>
                <a:latin typeface="Arial"/>
              </a:rPr>
              <a:t>第七提纲级别</a:t>
            </a:r>
            <a:endParaRPr b="0" lang="en-US" sz="1400" strike="noStrike" u="none">
              <a:solidFill>
                <a:srgbClr val="000000"/>
              </a:solidFill>
              <a:uFillTx/>
              <a:latin typeface="Arial"/>
            </a:endParaRPr>
          </a:p>
        </p:txBody>
      </p:sp>
      <p:sp>
        <p:nvSpPr>
          <p:cNvPr id="135" name="PlaceHolder 3"/>
          <p:cNvSpPr>
            <a:spLocks noGrp="1"/>
          </p:cNvSpPr>
          <p:nvPr>
            <p:ph type="sldNum" idx="40"/>
          </p:nvPr>
        </p:nvSpPr>
        <p:spPr>
          <a:xfrm>
            <a:off x="8680680" y="4798440"/>
            <a:ext cx="174600" cy="189360"/>
          </a:xfrm>
          <a:prstGeom prst="rect">
            <a:avLst/>
          </a:prstGeom>
          <a:noFill/>
          <a:ln w="0">
            <a:noFill/>
          </a:ln>
        </p:spPr>
        <p:txBody>
          <a:bodyPr lIns="26640" rIns="26640" tIns="26640" bIns="26640" anchor="t">
            <a:noAutofit/>
          </a:bodyPr>
          <a:lstStyle>
            <a:lvl1pPr indent="0" algn="ctr">
              <a:lnSpc>
                <a:spcPct val="100000"/>
              </a:lnSpc>
              <a:buNone/>
              <a:tabLst>
                <a:tab algn="l" pos="0"/>
              </a:tabLst>
              <a:defRPr b="0" lang="en" sz="800" strike="noStrike" u="none">
                <a:solidFill>
                  <a:srgbClr val="000000"/>
                </a:solidFill>
                <a:uFillTx/>
                <a:latin typeface="Helvetica Neue Light"/>
                <a:ea typeface="Helvetica Neue Light"/>
              </a:defRPr>
            </a:lvl1pPr>
          </a:lstStyle>
          <a:p>
            <a:pPr indent="0" algn="ctr">
              <a:lnSpc>
                <a:spcPct val="100000"/>
              </a:lnSpc>
              <a:buNone/>
              <a:tabLst>
                <a:tab algn="l" pos="0"/>
              </a:tabLst>
            </a:pPr>
            <a:fld id="{51D520D3-34EA-45F6-9DB4-0252E44E9975}" type="slidenum">
              <a:rPr b="0" lang="en" sz="800" strike="noStrike" u="none">
                <a:solidFill>
                  <a:srgbClr val="000000"/>
                </a:solidFill>
                <a:uFillTx/>
                <a:latin typeface="Helvetica Neue Light"/>
                <a:ea typeface="Helvetica Neue Light"/>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PlaceHolder 1"/>
          <p:cNvSpPr>
            <a:spLocks noGrp="1"/>
          </p:cNvSpPr>
          <p:nvPr>
            <p:ph type="body"/>
          </p:nvPr>
        </p:nvSpPr>
        <p:spPr>
          <a:xfrm>
            <a:off x="0" y="-476280"/>
            <a:ext cx="9143640" cy="60955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37" name="PlaceHolder 2"/>
          <p:cNvSpPr>
            <a:spLocks noGrp="1"/>
          </p:cNvSpPr>
          <p:nvPr>
            <p:ph type="title"/>
          </p:nvPr>
        </p:nvSpPr>
        <p:spPr>
          <a:xfrm>
            <a:off x="457200" y="1328760"/>
            <a:ext cx="8229240" cy="1599840"/>
          </a:xfrm>
          <a:prstGeom prst="rect">
            <a:avLst/>
          </a:prstGeom>
          <a:noFill/>
          <a:ln w="0">
            <a:noFill/>
          </a:ln>
        </p:spPr>
        <p:txBody>
          <a:bodyPr lIns="19080" rIns="19080" tIns="19080" bIns="19080" anchor="b">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138" name="PlaceHolder 3"/>
          <p:cNvSpPr>
            <a:spLocks noGrp="1"/>
          </p:cNvSpPr>
          <p:nvPr>
            <p:ph type="body"/>
          </p:nvPr>
        </p:nvSpPr>
        <p:spPr>
          <a:xfrm>
            <a:off x="457200" y="2838600"/>
            <a:ext cx="8229240" cy="8442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2300" strike="noStrike" u="none">
                <a:solidFill>
                  <a:srgbClr val="000000"/>
                </a:solidFill>
                <a:uFillTx/>
                <a:latin typeface="Arial"/>
              </a:rPr>
              <a:t>点击以编辑提纲文本格式</a:t>
            </a:r>
            <a:endParaRPr b="0" lang="en-US" sz="23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300" strike="noStrike" u="none">
                <a:solidFill>
                  <a:srgbClr val="000000"/>
                </a:solidFill>
                <a:uFillTx/>
                <a:latin typeface="Arial"/>
              </a:rPr>
              <a:t>第二提纲级别</a:t>
            </a:r>
            <a:endParaRPr b="0" lang="en-US" sz="23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300" strike="noStrike" u="none">
                <a:solidFill>
                  <a:srgbClr val="000000"/>
                </a:solidFill>
                <a:uFillTx/>
                <a:latin typeface="Arial"/>
              </a:rPr>
              <a:t>第三提纲级别</a:t>
            </a:r>
            <a:endParaRPr b="0" lang="en-US" sz="23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300" strike="noStrike" u="none">
                <a:solidFill>
                  <a:srgbClr val="000000"/>
                </a:solidFill>
                <a:uFillTx/>
                <a:latin typeface="Arial"/>
              </a:rPr>
              <a:t>第四提纲级别</a:t>
            </a:r>
            <a:endParaRPr b="0" lang="en-US" sz="23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第五提纲级别</a:t>
            </a:r>
            <a:endParaRPr b="0" lang="en-US" sz="23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第六提纲级别</a:t>
            </a:r>
            <a:endParaRPr b="0" lang="en-US" sz="23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300" strike="noStrike" u="none">
                <a:solidFill>
                  <a:srgbClr val="000000"/>
                </a:solidFill>
                <a:uFillTx/>
                <a:latin typeface="Arial"/>
              </a:rPr>
              <a:t>第七提纲级别</a:t>
            </a:r>
            <a:endParaRPr b="0" lang="en-US" sz="2300" strike="noStrike" u="none">
              <a:solidFill>
                <a:srgbClr val="000000"/>
              </a:solidFill>
              <a:uFillTx/>
              <a:latin typeface="Arial"/>
            </a:endParaRPr>
          </a:p>
        </p:txBody>
      </p:sp>
      <p:sp>
        <p:nvSpPr>
          <p:cNvPr id="139" name="PlaceHolder 4"/>
          <p:cNvSpPr>
            <a:spLocks noGrp="1"/>
          </p:cNvSpPr>
          <p:nvPr>
            <p:ph type="body"/>
          </p:nvPr>
        </p:nvSpPr>
        <p:spPr>
          <a:xfrm>
            <a:off x="457200" y="4495680"/>
            <a:ext cx="8229240" cy="22680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100" strike="noStrike" u="none">
                <a:solidFill>
                  <a:srgbClr val="000000"/>
                </a:solidFill>
                <a:uFillTx/>
                <a:latin typeface="Arial"/>
              </a:rPr>
              <a:t>点击以编辑提纲文本格式</a:t>
            </a:r>
            <a:endParaRPr b="0" lang="en-US" sz="1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100" strike="noStrike" u="none">
                <a:solidFill>
                  <a:srgbClr val="000000"/>
                </a:solidFill>
                <a:uFillTx/>
                <a:latin typeface="Arial"/>
              </a:rPr>
              <a:t>第二提纲级别</a:t>
            </a:r>
            <a:endParaRPr b="0" lang="en-US" sz="1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100" strike="noStrike" u="none">
                <a:solidFill>
                  <a:srgbClr val="000000"/>
                </a:solidFill>
                <a:uFillTx/>
                <a:latin typeface="Arial"/>
              </a:rPr>
              <a:t>第三提纲级别</a:t>
            </a:r>
            <a:endParaRPr b="0" lang="en-US" sz="1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100" strike="noStrike" u="none">
                <a:solidFill>
                  <a:srgbClr val="000000"/>
                </a:solidFill>
                <a:uFillTx/>
                <a:latin typeface="Arial"/>
              </a:rPr>
              <a:t>第四提纲级别</a:t>
            </a:r>
            <a:endParaRPr b="0" lang="en-US" sz="1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第五提纲级别</a:t>
            </a:r>
            <a:endParaRPr b="0" lang="en-US" sz="1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第六提纲级别</a:t>
            </a:r>
            <a:endParaRPr b="0" lang="en-US" sz="1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100" strike="noStrike" u="none">
                <a:solidFill>
                  <a:srgbClr val="000000"/>
                </a:solidFill>
                <a:uFillTx/>
                <a:latin typeface="Arial"/>
              </a:rPr>
              <a:t>第七提纲级别</a:t>
            </a:r>
            <a:endParaRPr b="0" lang="en-US" sz="1100" strike="noStrike" u="none">
              <a:solidFill>
                <a:srgbClr val="000000"/>
              </a:solidFill>
              <a:uFillTx/>
              <a:latin typeface="Arial"/>
            </a:endParaRPr>
          </a:p>
        </p:txBody>
      </p:sp>
      <p:sp>
        <p:nvSpPr>
          <p:cNvPr id="140" name="PlaceHolder 5"/>
          <p:cNvSpPr>
            <a:spLocks noGrp="1"/>
          </p:cNvSpPr>
          <p:nvPr>
            <p:ph type="sldNum" idx="41"/>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ffffff"/>
                </a:solidFill>
                <a:uFillTx/>
                <a:latin typeface="Arial"/>
                <a:ea typeface="Arial"/>
              </a:defRPr>
            </a:lvl1pPr>
          </a:lstStyle>
          <a:p>
            <a:pPr indent="0" algn="ctr">
              <a:lnSpc>
                <a:spcPct val="100000"/>
              </a:lnSpc>
              <a:buNone/>
              <a:tabLst>
                <a:tab algn="l" pos="0"/>
              </a:tabLst>
            </a:pPr>
            <a:fld id="{25575450-744C-466B-BF98-1B682010BF6A}" type="slidenum">
              <a:rPr b="0" lang="en" sz="800" strike="noStrike" u="none">
                <a:solidFill>
                  <a:srgbClr val="ffffff"/>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9" r:id="rId2"/>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 name="PlaceHolder 1"/>
          <p:cNvSpPr>
            <a:spLocks noGrp="1"/>
          </p:cNvSpPr>
          <p:nvPr>
            <p:ph type="title"/>
          </p:nvPr>
        </p:nvSpPr>
        <p:spPr>
          <a:xfrm>
            <a:off x="455760" y="1719360"/>
            <a:ext cx="3658680" cy="952200"/>
          </a:xfrm>
          <a:prstGeom prst="rect">
            <a:avLst/>
          </a:prstGeom>
          <a:noFill/>
          <a:ln w="0">
            <a:noFill/>
          </a:ln>
        </p:spPr>
        <p:txBody>
          <a:bodyPr lIns="19080" rIns="19080" tIns="19080" bIns="19080" anchor="b">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42" name="PlaceHolder 2"/>
          <p:cNvSpPr>
            <a:spLocks noGrp="1"/>
          </p:cNvSpPr>
          <p:nvPr>
            <p:ph type="body"/>
          </p:nvPr>
        </p:nvSpPr>
        <p:spPr>
          <a:xfrm>
            <a:off x="3481560" y="476280"/>
            <a:ext cx="6281280" cy="41907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43" name="PlaceHolder 3"/>
          <p:cNvSpPr>
            <a:spLocks noGrp="1"/>
          </p:cNvSpPr>
          <p:nvPr>
            <p:ph type="body"/>
          </p:nvPr>
        </p:nvSpPr>
        <p:spPr>
          <a:xfrm>
            <a:off x="457200" y="2631240"/>
            <a:ext cx="3657240" cy="2031120"/>
          </a:xfrm>
          <a:prstGeom prst="rect">
            <a:avLst/>
          </a:prstGeom>
          <a:noFill/>
          <a:ln w="0">
            <a:noFill/>
          </a:ln>
        </p:spPr>
        <p:txBody>
          <a:bodyPr lIns="19080" rIns="19080" tIns="19080" bIns="19080" anchor="t">
            <a:normAutofit fontScale="70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44" name="PlaceHolder 4"/>
          <p:cNvSpPr>
            <a:spLocks noGrp="1"/>
          </p:cNvSpPr>
          <p:nvPr>
            <p:ph type="sldNum" idx="42"/>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1399426E-EF6D-4F22-A825-676DB9D81127}"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1" r:id="rId2"/>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46" name="PlaceHolder 2"/>
          <p:cNvSpPr>
            <a:spLocks noGrp="1"/>
          </p:cNvSpPr>
          <p:nvPr>
            <p:ph type="body"/>
          </p:nvPr>
        </p:nvSpPr>
        <p:spPr>
          <a:xfrm>
            <a:off x="457200" y="1504800"/>
            <a:ext cx="8230320" cy="318096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47" name="PlaceHolder 3"/>
          <p:cNvSpPr>
            <a:spLocks noGrp="1"/>
          </p:cNvSpPr>
          <p:nvPr>
            <p:ph type="body"/>
          </p:nvPr>
        </p:nvSpPr>
        <p:spPr>
          <a:xfrm>
            <a:off x="457200" y="894240"/>
            <a:ext cx="822924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48" name="PlaceHolder 4"/>
          <p:cNvSpPr>
            <a:spLocks noGrp="1"/>
          </p:cNvSpPr>
          <p:nvPr>
            <p:ph type="sldNum" idx="43"/>
          </p:nvPr>
        </p:nvSpPr>
        <p:spPr>
          <a:xfrm>
            <a:off x="449928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DCD70FFE-5D33-4C82-8EF2-11FB3CCEA98E}"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3" r:id="rId2"/>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 name="PlaceHolder 1"/>
          <p:cNvSpPr>
            <a:spLocks noGrp="1"/>
          </p:cNvSpPr>
          <p:nvPr>
            <p:ph type="body"/>
          </p:nvPr>
        </p:nvSpPr>
        <p:spPr>
          <a:xfrm>
            <a:off x="457200" y="1504800"/>
            <a:ext cx="8229240" cy="3182400"/>
          </a:xfrm>
          <a:prstGeom prst="rect">
            <a:avLst/>
          </a:prstGeom>
          <a:noFill/>
          <a:ln w="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50" name="PlaceHolder 2"/>
          <p:cNvSpPr>
            <a:spLocks noGrp="1"/>
          </p:cNvSpPr>
          <p:nvPr>
            <p:ph type="sldNum" idx="44"/>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707C0948-E2B1-4D10-97C8-FBA616539CCB}"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5"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90520"/>
            <a:ext cx="3657240" cy="599760"/>
          </a:xfrm>
          <a:prstGeom prst="rect">
            <a:avLst/>
          </a:prstGeom>
          <a:noFill/>
          <a:ln w="0">
            <a:noFill/>
          </a:ln>
        </p:spPr>
        <p:txBody>
          <a:bodyPr lIns="19080" rIns="19080" tIns="19080" bIns="19080" anchor="t">
            <a:normAutofit/>
          </a:bodyPr>
          <a:p>
            <a:pPr indent="0">
              <a:buNone/>
            </a:pPr>
            <a:r>
              <a:rPr b="0" lang="zh-CN" sz="3200" strike="noStrike" u="none">
                <a:solidFill>
                  <a:srgbClr val="000000"/>
                </a:solidFill>
                <a:uFillTx/>
                <a:latin typeface="Arial"/>
              </a:rPr>
              <a:t>单击以编辑标题文本格式</a:t>
            </a:r>
            <a:endParaRPr b="0" lang="en-US" sz="3200" strike="noStrike" u="none">
              <a:solidFill>
                <a:srgbClr val="000000"/>
              </a:solidFill>
              <a:uFillTx/>
              <a:latin typeface="Arial"/>
            </a:endParaRPr>
          </a:p>
        </p:txBody>
      </p:sp>
      <p:sp>
        <p:nvSpPr>
          <p:cNvPr id="152" name="PlaceHolder 2"/>
          <p:cNvSpPr>
            <a:spLocks noGrp="1"/>
          </p:cNvSpPr>
          <p:nvPr>
            <p:ph type="body"/>
          </p:nvPr>
        </p:nvSpPr>
        <p:spPr>
          <a:xfrm>
            <a:off x="4572360" y="269640"/>
            <a:ext cx="4114440" cy="46231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153" name="PlaceHolder 3"/>
          <p:cNvSpPr>
            <a:spLocks noGrp="1"/>
          </p:cNvSpPr>
          <p:nvPr>
            <p:ph type="body"/>
          </p:nvPr>
        </p:nvSpPr>
        <p:spPr>
          <a:xfrm>
            <a:off x="457200" y="895320"/>
            <a:ext cx="3658680" cy="31212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54" name="PlaceHolder 4"/>
          <p:cNvSpPr>
            <a:spLocks noGrp="1"/>
          </p:cNvSpPr>
          <p:nvPr>
            <p:ph type="body"/>
          </p:nvPr>
        </p:nvSpPr>
        <p:spPr>
          <a:xfrm>
            <a:off x="457200" y="1508760"/>
            <a:ext cx="3658680" cy="3143880"/>
          </a:xfrm>
          <a:prstGeom prst="rect">
            <a:avLst/>
          </a:prstGeom>
          <a:noFill/>
          <a:ln w="0">
            <a:noFill/>
          </a:ln>
        </p:spPr>
        <p:txBody>
          <a:bodyPr lIns="19080" rIns="19080" tIns="19080" bIns="19080" anchor="t">
            <a:normAutofit lnSpcReduction="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55" name="PlaceHolder 5"/>
          <p:cNvSpPr>
            <a:spLocks noGrp="1"/>
          </p:cNvSpPr>
          <p:nvPr>
            <p:ph type="sldNum" idx="45"/>
          </p:nvPr>
        </p:nvSpPr>
        <p:spPr>
          <a:xfrm>
            <a:off x="450144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7833B0A3-15B0-4B73-AF9E-006BA0EEAFDB}"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7" r:id="rId2"/>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1215720"/>
            <a:ext cx="8229240" cy="2476080"/>
          </a:xfrm>
          <a:prstGeom prst="rect">
            <a:avLst/>
          </a:prstGeom>
          <a:noFill/>
          <a:ln w="0">
            <a:noFill/>
          </a:ln>
        </p:spPr>
        <p:txBody>
          <a:bodyPr lIns="19080" rIns="19080" tIns="19080" bIns="19080" anchor="ctr">
            <a:normAutofit/>
          </a:bodyPr>
          <a:p>
            <a:pPr indent="0">
              <a:buNone/>
            </a:pPr>
            <a:r>
              <a:rPr b="0" lang="zh-CN" sz="4800" strike="noStrike" u="none">
                <a:solidFill>
                  <a:srgbClr val="000000"/>
                </a:solidFill>
                <a:uFillTx/>
                <a:latin typeface="Arial"/>
              </a:rPr>
              <a:t>单击以编辑标题文本格式</a:t>
            </a:r>
            <a:endParaRPr b="0" lang="en-US" sz="4800" strike="noStrike" u="none">
              <a:solidFill>
                <a:srgbClr val="000000"/>
              </a:solidFill>
              <a:uFillTx/>
              <a:latin typeface="Arial"/>
            </a:endParaRPr>
          </a:p>
        </p:txBody>
      </p:sp>
      <p:sp>
        <p:nvSpPr>
          <p:cNvPr id="157" name="PlaceHolder 2"/>
          <p:cNvSpPr>
            <a:spLocks noGrp="1"/>
          </p:cNvSpPr>
          <p:nvPr>
            <p:ph type="sldNum" idx="46"/>
          </p:nvPr>
        </p:nvSpPr>
        <p:spPr>
          <a:xfrm>
            <a:off x="4500720" y="476352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348FB335-5B68-4743-8AD7-79EE31E36892}"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39"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zh-CN" sz="3600" strike="noStrike" u="none">
                <a:solidFill>
                  <a:srgbClr val="000000"/>
                </a:solidFill>
                <a:uFillTx/>
                <a:latin typeface="Arial"/>
              </a:rPr>
              <a:t>单击以编辑标题文本格式</a:t>
            </a:r>
            <a:endParaRPr b="0" lang="en-US" sz="3600" strike="noStrike" u="none">
              <a:solidFill>
                <a:srgbClr val="000000"/>
              </a:solidFill>
              <a:uFillTx/>
              <a:latin typeface="Arial"/>
            </a:endParaRPr>
          </a:p>
        </p:txBody>
      </p:sp>
      <p:sp>
        <p:nvSpPr>
          <p:cNvPr id="159" name="PlaceHolder 2"/>
          <p:cNvSpPr>
            <a:spLocks noGrp="1"/>
          </p:cNvSpPr>
          <p:nvPr>
            <p:ph type="sldNum" idx="4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Manrope Medium"/>
                <a:ea typeface="Manrope Medium"/>
              </a:defRPr>
            </a:lvl1pPr>
          </a:lstStyle>
          <a:p>
            <a:pPr indent="0" algn="r">
              <a:lnSpc>
                <a:spcPct val="100000"/>
              </a:lnSpc>
              <a:buNone/>
              <a:tabLst>
                <a:tab algn="l" pos="0"/>
              </a:tabLst>
            </a:pPr>
            <a:fld id="{C862ACAF-8A20-47ED-A108-F748DCAD96FF}" type="slidenum">
              <a:rPr b="0" lang="en" sz="1000" strike="noStrike" u="none">
                <a:solidFill>
                  <a:schemeClr val="dk2"/>
                </a:solidFill>
                <a:uFillTx/>
                <a:latin typeface="Manrope Medium"/>
                <a:ea typeface="Manrope Medium"/>
              </a:rPr>
              <a:t>&lt;编号&gt;</a:t>
            </a:fld>
            <a:endParaRPr b="0" lang="en-US" sz="1000" strike="noStrike" u="none">
              <a:solidFill>
                <a:srgbClr val="000000"/>
              </a:solidFill>
              <a:uFillTx/>
              <a:latin typeface="Times New Roman"/>
            </a:endParaRPr>
          </a:p>
        </p:txBody>
      </p:sp>
      <p:sp>
        <p:nvSpPr>
          <p:cNvPr id="16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400" strike="noStrike" u="none">
                <a:solidFill>
                  <a:srgbClr val="000000"/>
                </a:solidFill>
                <a:uFillTx/>
                <a:latin typeface="Arial"/>
              </a:rPr>
              <a:t>点击以编辑提纲文本格式</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400" strike="noStrike" u="none">
                <a:solidFill>
                  <a:srgbClr val="000000"/>
                </a:solidFill>
                <a:uFillTx/>
                <a:latin typeface="Arial"/>
              </a:rPr>
              <a:t>第二提纲级别</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400" strike="noStrike" u="none">
                <a:solidFill>
                  <a:srgbClr val="000000"/>
                </a:solidFill>
                <a:uFillTx/>
                <a:latin typeface="Arial"/>
              </a:rPr>
              <a:t>第三提纲级别</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400" strike="noStrike" u="none">
                <a:solidFill>
                  <a:srgbClr val="000000"/>
                </a:solidFill>
                <a:uFillTx/>
                <a:latin typeface="Arial"/>
              </a:rPr>
              <a:t>第四提纲级别</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第五提纲级别</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第六提纲级别</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第七提纲级别</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741" r:id="rId2"/>
    <p:sldLayoutId id="2147483742" r:id="rId3"/>
    <p:sldLayoutId id="2147483743" r:id="rId4"/>
    <p:sldLayoutId id="2147483744"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body"/>
          </p:nvPr>
        </p:nvSpPr>
        <p:spPr>
          <a:xfrm>
            <a:off x="457200" y="3173400"/>
            <a:ext cx="8229240" cy="311760"/>
          </a:xfrm>
          <a:prstGeom prst="rect">
            <a:avLst/>
          </a:prstGeom>
          <a:noFill/>
          <a:ln w="0">
            <a:noFill/>
          </a:ln>
        </p:spPr>
        <p:txBody>
          <a:bodyPr lIns="19080" rIns="19080" tIns="19080" bIns="19080" anchor="t">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6" name="PlaceHolder 2"/>
          <p:cNvSpPr>
            <a:spLocks noGrp="1"/>
          </p:cNvSpPr>
          <p:nvPr>
            <p:ph type="body"/>
          </p:nvPr>
        </p:nvSpPr>
        <p:spPr>
          <a:xfrm>
            <a:off x="457200" y="1580400"/>
            <a:ext cx="8229240" cy="1600920"/>
          </a:xfrm>
          <a:prstGeom prst="rect">
            <a:avLst/>
          </a:prstGeom>
          <a:noFill/>
          <a:ln w="0">
            <a:noFill/>
          </a:ln>
        </p:spPr>
        <p:txBody>
          <a:bodyPr lIns="19080" rIns="19080" tIns="19080" bIns="19080" anchor="b">
            <a:normAutofit fontScale="85000" lnSpcReduction="19999"/>
          </a:bodyPr>
          <a:p>
            <a:pPr marL="432000" indent="-324000">
              <a:spcBef>
                <a:spcPts val="1417"/>
              </a:spcBef>
              <a:buClr>
                <a:srgbClr val="000000"/>
              </a:buClr>
              <a:buSzPct val="45000"/>
              <a:buFont typeface="Wingdings" charset="2"/>
              <a:buChar char=""/>
            </a:pPr>
            <a:r>
              <a:rPr b="0" lang="zh-CN" sz="8400" strike="noStrike" u="none">
                <a:solidFill>
                  <a:srgbClr val="000000"/>
                </a:solidFill>
                <a:uFillTx/>
                <a:latin typeface="Arial"/>
              </a:rPr>
              <a:t>点击以编辑提纲文本格式</a:t>
            </a:r>
            <a:endParaRPr b="0" lang="en-US" sz="8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8400" strike="noStrike" u="none">
                <a:solidFill>
                  <a:srgbClr val="000000"/>
                </a:solidFill>
                <a:uFillTx/>
                <a:latin typeface="Arial"/>
              </a:rPr>
              <a:t>第二提纲级别</a:t>
            </a:r>
            <a:endParaRPr b="0" lang="en-US" sz="8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8400" strike="noStrike" u="none">
                <a:solidFill>
                  <a:srgbClr val="000000"/>
                </a:solidFill>
                <a:uFillTx/>
                <a:latin typeface="Arial"/>
              </a:rPr>
              <a:t>第三提纲级别</a:t>
            </a:r>
            <a:endParaRPr b="0" lang="en-US" sz="8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8400" strike="noStrike" u="none">
                <a:solidFill>
                  <a:srgbClr val="000000"/>
                </a:solidFill>
                <a:uFillTx/>
                <a:latin typeface="Arial"/>
              </a:rPr>
              <a:t>第四提纲级别</a:t>
            </a:r>
            <a:endParaRPr b="0" lang="en-US" sz="8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第五提纲级别</a:t>
            </a:r>
            <a:endParaRPr b="0" lang="en-US" sz="8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第六提纲级别</a:t>
            </a:r>
            <a:endParaRPr b="0" lang="en-US" sz="8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8400" strike="noStrike" u="none">
                <a:solidFill>
                  <a:srgbClr val="000000"/>
                </a:solidFill>
                <a:uFillTx/>
                <a:latin typeface="Arial"/>
              </a:rPr>
              <a:t>第七提纲级别</a:t>
            </a:r>
            <a:endParaRPr b="0" lang="en-US" sz="8400" strike="noStrike" u="none">
              <a:solidFill>
                <a:srgbClr val="000000"/>
              </a:solidFill>
              <a:uFillTx/>
              <a:latin typeface="Arial"/>
            </a:endParaRPr>
          </a:p>
        </p:txBody>
      </p:sp>
      <p:sp>
        <p:nvSpPr>
          <p:cNvPr id="17" name="PlaceHolder 3"/>
          <p:cNvSpPr>
            <a:spLocks noGrp="1"/>
          </p:cNvSpPr>
          <p:nvPr>
            <p:ph type="sldNum" idx="5"/>
          </p:nvPr>
        </p:nvSpPr>
        <p:spPr>
          <a:xfrm>
            <a:off x="449928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9A354196-323A-4290-8F01-08F3640AE29C}"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 name="PlaceHolder 1"/>
          <p:cNvSpPr>
            <a:spLocks noGrp="1"/>
          </p:cNvSpPr>
          <p:nvPr>
            <p:ph type="body"/>
          </p:nvPr>
        </p:nvSpPr>
        <p:spPr>
          <a:xfrm>
            <a:off x="457200" y="4162680"/>
            <a:ext cx="8229240" cy="311760"/>
          </a:xfrm>
          <a:prstGeom prst="rect">
            <a:avLst/>
          </a:prstGeom>
          <a:noFill/>
          <a:ln w="0">
            <a:noFill/>
          </a:ln>
        </p:spPr>
        <p:txBody>
          <a:bodyPr lIns="19080" rIns="19080" tIns="19080" bIns="19080" anchor="ctr">
            <a:normAutofit fontScale="25000" lnSpcReduction="19999"/>
          </a:bodyPr>
          <a:p>
            <a:pPr marL="432000" indent="-324000">
              <a:spcBef>
                <a:spcPts val="1417"/>
              </a:spcBef>
              <a:buClr>
                <a:srgbClr val="000000"/>
              </a:buClr>
              <a:buSzPct val="45000"/>
              <a:buFont typeface="Wingdings" charset="2"/>
              <a:buChar char=""/>
            </a:pPr>
            <a:r>
              <a:rPr b="0" lang="zh-CN" sz="1700" strike="noStrike" u="none">
                <a:solidFill>
                  <a:srgbClr val="000000"/>
                </a:solidFill>
                <a:uFillTx/>
                <a:latin typeface="Arial"/>
              </a:rPr>
              <a:t>点击以编辑提纲文本格式</a:t>
            </a:r>
            <a:endParaRPr b="0" lang="en-US" sz="17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700" strike="noStrike" u="none">
                <a:solidFill>
                  <a:srgbClr val="000000"/>
                </a:solidFill>
                <a:uFillTx/>
                <a:latin typeface="Arial"/>
              </a:rPr>
              <a:t>第二提纲级别</a:t>
            </a:r>
            <a:endParaRPr b="0" lang="en-US" sz="17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700" strike="noStrike" u="none">
                <a:solidFill>
                  <a:srgbClr val="000000"/>
                </a:solidFill>
                <a:uFillTx/>
                <a:latin typeface="Arial"/>
              </a:rPr>
              <a:t>第三提纲级别</a:t>
            </a:r>
            <a:endParaRPr b="0" lang="en-US" sz="17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700" strike="noStrike" u="none">
                <a:solidFill>
                  <a:srgbClr val="000000"/>
                </a:solidFill>
                <a:uFillTx/>
                <a:latin typeface="Arial"/>
              </a:rPr>
              <a:t>第四提纲级别</a:t>
            </a:r>
            <a:endParaRPr b="0" lang="en-US" sz="17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第五提纲级别</a:t>
            </a:r>
            <a:endParaRPr b="0" lang="en-US" sz="17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第六提纲级别</a:t>
            </a:r>
            <a:endParaRPr b="0" lang="en-US" sz="17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700" strike="noStrike" u="none">
                <a:solidFill>
                  <a:srgbClr val="000000"/>
                </a:solidFill>
                <a:uFillTx/>
                <a:latin typeface="Arial"/>
              </a:rPr>
              <a:t>第七提纲级别</a:t>
            </a:r>
            <a:endParaRPr b="0" lang="en-US" sz="1700" strike="noStrike" u="none">
              <a:solidFill>
                <a:srgbClr val="000000"/>
              </a:solidFill>
              <a:uFillTx/>
              <a:latin typeface="Arial"/>
            </a:endParaRPr>
          </a:p>
        </p:txBody>
      </p:sp>
      <p:sp>
        <p:nvSpPr>
          <p:cNvPr id="19" name="PlaceHolder 2"/>
          <p:cNvSpPr>
            <a:spLocks noGrp="1"/>
          </p:cNvSpPr>
          <p:nvPr>
            <p:ph type="body"/>
          </p:nvPr>
        </p:nvSpPr>
        <p:spPr>
          <a:xfrm>
            <a:off x="457200" y="1566720"/>
            <a:ext cx="8229240" cy="1655640"/>
          </a:xfrm>
          <a:prstGeom prst="rect">
            <a:avLst/>
          </a:prstGeom>
          <a:noFill/>
          <a:ln w="0">
            <a:noFill/>
          </a:ln>
        </p:spPr>
        <p:txBody>
          <a:bodyPr lIns="19080" rIns="19080" tIns="19080" bIns="19080" anchor="ctr">
            <a:normAutofit fontScale="85000" lnSpcReduction="19999"/>
          </a:bodyPr>
          <a:p>
            <a:pPr marL="432000" indent="-324000">
              <a:spcBef>
                <a:spcPts val="1417"/>
              </a:spcBef>
              <a:buClr>
                <a:srgbClr val="000000"/>
              </a:buClr>
              <a:buSzPct val="45000"/>
              <a:buFont typeface="Wingdings" charset="2"/>
              <a:buChar char=""/>
            </a:pPr>
            <a:r>
              <a:rPr b="0" lang="zh-CN" sz="3200" strike="noStrike" u="none">
                <a:solidFill>
                  <a:srgbClr val="000000"/>
                </a:solidFill>
                <a:uFillTx/>
                <a:latin typeface="Arial"/>
              </a:rPr>
              <a:t>点击以编辑提纲文本格式</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3200" strike="noStrike" u="none">
                <a:solidFill>
                  <a:srgbClr val="000000"/>
                </a:solidFill>
                <a:uFillTx/>
                <a:latin typeface="Arial"/>
              </a:rPr>
              <a:t>第二提纲级别</a:t>
            </a:r>
            <a:endParaRPr b="0" lang="en-US" sz="3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3200" strike="noStrike" u="none">
                <a:solidFill>
                  <a:srgbClr val="000000"/>
                </a:solidFill>
                <a:uFillTx/>
                <a:latin typeface="Arial"/>
              </a:rPr>
              <a:t>第三提纲级别</a:t>
            </a:r>
            <a:endParaRPr b="0" lang="en-US" sz="3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3200" strike="noStrike" u="none">
                <a:solidFill>
                  <a:srgbClr val="000000"/>
                </a:solidFill>
                <a:uFillTx/>
                <a:latin typeface="Arial"/>
              </a:rPr>
              <a:t>第四提纲级别</a:t>
            </a:r>
            <a:endParaRPr b="0" lang="en-US" sz="3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第五提纲级别</a:t>
            </a:r>
            <a:endParaRPr b="0" lang="en-US" sz="3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第六提纲级别</a:t>
            </a:r>
            <a:endParaRPr b="0" lang="en-US" sz="3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3200" strike="noStrike" u="none">
                <a:solidFill>
                  <a:srgbClr val="000000"/>
                </a:solidFill>
                <a:uFillTx/>
                <a:latin typeface="Arial"/>
              </a:rPr>
              <a:t>第七提纲级别</a:t>
            </a:r>
            <a:endParaRPr b="0" lang="en-US" sz="3200" strike="noStrike" u="none">
              <a:solidFill>
                <a:srgbClr val="000000"/>
              </a:solidFill>
              <a:uFillTx/>
              <a:latin typeface="Arial"/>
            </a:endParaRPr>
          </a:p>
        </p:txBody>
      </p:sp>
      <p:sp>
        <p:nvSpPr>
          <p:cNvPr id="20" name="PlaceHolder 3"/>
          <p:cNvSpPr>
            <a:spLocks noGrp="1"/>
          </p:cNvSpPr>
          <p:nvPr>
            <p:ph type="sldNum" idx="6"/>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D006A9E5-06B8-4615-ADAD-427B2647FC79}"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body"/>
          </p:nvPr>
        </p:nvSpPr>
        <p:spPr>
          <a:xfrm>
            <a:off x="5904360" y="2093040"/>
            <a:ext cx="2761560" cy="3104640"/>
          </a:xfrm>
          <a:prstGeom prst="rect">
            <a:avLst/>
          </a:prstGeom>
          <a:noFill/>
          <a:ln w="0">
            <a:noFill/>
          </a:ln>
        </p:spPr>
        <p:txBody>
          <a:bodyPr lIns="90000" rIns="90000" tIns="45000" bIns="45000" anchor="t">
            <a:normAutofit fontScale="62500" lnSpcReduction="19999"/>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22" name="PlaceHolder 2"/>
          <p:cNvSpPr>
            <a:spLocks noGrp="1"/>
          </p:cNvSpPr>
          <p:nvPr>
            <p:ph type="body"/>
          </p:nvPr>
        </p:nvSpPr>
        <p:spPr>
          <a:xfrm>
            <a:off x="5761440" y="476280"/>
            <a:ext cx="3042720" cy="2027880"/>
          </a:xfrm>
          <a:prstGeom prst="rect">
            <a:avLst/>
          </a:prstGeom>
          <a:noFill/>
          <a:ln w="0">
            <a:noFill/>
          </a:ln>
        </p:spPr>
        <p:txBody>
          <a:bodyPr lIns="90000" rIns="90000" tIns="45000" bIns="45000" anchor="t">
            <a:normAutofit fontScale="47500" lnSpcReduction="19999"/>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23" name="PlaceHolder 3"/>
          <p:cNvSpPr>
            <a:spLocks noGrp="1"/>
          </p:cNvSpPr>
          <p:nvPr>
            <p:ph type="body"/>
          </p:nvPr>
        </p:nvSpPr>
        <p:spPr>
          <a:xfrm>
            <a:off x="-23760" y="476280"/>
            <a:ext cx="6286320" cy="41907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24" name="PlaceHolder 4"/>
          <p:cNvSpPr>
            <a:spLocks noGrp="1"/>
          </p:cNvSpPr>
          <p:nvPr>
            <p:ph type="sldNum" idx="7"/>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27F1F9C2-10EE-4FEC-8E90-D8871B58B619}"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 name="PlaceHolder 1"/>
          <p:cNvSpPr>
            <a:spLocks noGrp="1"/>
          </p:cNvSpPr>
          <p:nvPr>
            <p:ph type="body"/>
          </p:nvPr>
        </p:nvSpPr>
        <p:spPr>
          <a:xfrm>
            <a:off x="476280" y="-158760"/>
            <a:ext cx="8191080" cy="546048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
        <p:nvSpPr>
          <p:cNvPr id="26" name="PlaceHolder 2"/>
          <p:cNvSpPr>
            <a:spLocks noGrp="1"/>
          </p:cNvSpPr>
          <p:nvPr>
            <p:ph type="sldNum" idx="8"/>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EB19BEFC-C5C6-4152-B756-71FD1B86E4FC}"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sldNum" idx="9"/>
          </p:nvPr>
        </p:nvSpPr>
        <p:spPr>
          <a:xfrm>
            <a:off x="4500720" y="4762800"/>
            <a:ext cx="145440" cy="1602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F3395634-FD4B-49F3-8D1C-B0F648C5145B}" type="slidenum">
              <a:rPr b="0" lang="en" sz="800" strike="noStrike" u="none">
                <a:solidFill>
                  <a:srgbClr val="5e5e5e"/>
                </a:solidFill>
                <a:uFillTx/>
                <a:latin typeface="Arial"/>
                <a:ea typeface="Arial"/>
              </a:rPr>
              <a:t>1</a:t>
            </a:fld>
            <a:endParaRPr b="0" lang="en-US" sz="800" strike="noStrike" u="none">
              <a:solidFill>
                <a:srgbClr val="000000"/>
              </a:solidFill>
              <a:uFillTx/>
              <a:latin typeface="Times New Roman"/>
            </a:endParaRPr>
          </a:p>
        </p:txBody>
      </p:sp>
      <p:sp>
        <p:nvSpPr>
          <p:cNvPr id="2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zh-CN" sz="1400" strike="noStrike" u="none">
                <a:solidFill>
                  <a:srgbClr val="000000"/>
                </a:solidFill>
                <a:uFillTx/>
                <a:latin typeface="Arial"/>
              </a:rPr>
              <a:t>单击以编辑标题文本格式</a:t>
            </a:r>
            <a:endParaRPr b="0" lang="en-US" sz="1400" strike="noStrike" u="none">
              <a:solidFill>
                <a:srgbClr val="000000"/>
              </a:solidFill>
              <a:uFillTx/>
              <a:latin typeface="Arial"/>
            </a:endParaRPr>
          </a:p>
        </p:txBody>
      </p:sp>
      <p:sp>
        <p:nvSpPr>
          <p:cNvPr id="2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400" strike="noStrike" u="none">
                <a:solidFill>
                  <a:srgbClr val="000000"/>
                </a:solidFill>
                <a:uFillTx/>
                <a:latin typeface="Arial"/>
              </a:rPr>
              <a:t>点击以编辑提纲文本格式</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400" strike="noStrike" u="none">
                <a:solidFill>
                  <a:srgbClr val="000000"/>
                </a:solidFill>
                <a:uFillTx/>
                <a:latin typeface="Arial"/>
              </a:rPr>
              <a:t>第二提纲级别</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400" strike="noStrike" u="none">
                <a:solidFill>
                  <a:srgbClr val="000000"/>
                </a:solidFill>
                <a:uFillTx/>
                <a:latin typeface="Arial"/>
              </a:rPr>
              <a:t>第三提纲级别</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400" strike="noStrike" u="none">
                <a:solidFill>
                  <a:srgbClr val="000000"/>
                </a:solidFill>
                <a:uFillTx/>
                <a:latin typeface="Arial"/>
              </a:rPr>
              <a:t>第四提纲级别</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第五提纲级别</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第六提纲级别</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第七提纲级别</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hyperlink" Target="https://www.xlang.ai"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24.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openai.com/index/universe" TargetMode="External"/><Relationship Id="rId3" Type="http://schemas.openxmlformats.org/officeDocument/2006/relationships/hyperlink" Target="https://os-world.github.io" TargetMode="External"/><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image" Target="../media/image223.png"/><Relationship Id="rId7" Type="http://schemas.openxmlformats.org/officeDocument/2006/relationships/image" Target="../media/image224.png"/><Relationship Id="rId8" Type="http://schemas.openxmlformats.org/officeDocument/2006/relationships/image" Target="../media/image225.png"/><Relationship Id="rId9" Type="http://schemas.openxmlformats.org/officeDocument/2006/relationships/image" Target="../media/image226.png"/><Relationship Id="rId10" Type="http://schemas.openxmlformats.org/officeDocument/2006/relationships/image" Target="../media/image227.png"/><Relationship Id="rId11" Type="http://schemas.openxmlformats.org/officeDocument/2006/relationships/image" Target="../media/image228.png"/><Relationship Id="rId12"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04.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slideLayout" Target="../slideLayouts/slideLayout47.xml"/>
</Relationships>
</file>

<file path=ppt/slides/_rels/slide105.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png"/><Relationship Id="rId3" Type="http://schemas.openxmlformats.org/officeDocument/2006/relationships/slideLayout" Target="../slideLayouts/slideLayout47.xml"/>
</Relationships>
</file>

<file path=ppt/slides/_rels/slide106.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slideLayout" Target="../slideLayouts/slideLayout47.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08.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slideLayout" Target="../slideLayouts/slideLayout47.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1.xml.rels><?xml version="1.0" encoding="UTF-8"?>
<Relationships xmlns="http://schemas.openxmlformats.org/package/2006/relationships"><Relationship Id="rId1" Type="http://schemas.openxmlformats.org/officeDocument/2006/relationships/hyperlink" Target="https://os-world.github.io" TargetMode="External"/><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111.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slideLayout" Target="../slideLayouts/slideLayout47.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20" Type="http://schemas.openxmlformats.org/officeDocument/2006/relationships/hyperlink" Target="https://os-world.github.io" TargetMode="External"/><Relationship Id="rId21" Type="http://schemas.openxmlformats.org/officeDocument/2006/relationships/slideLayout" Target="../slideLayouts/slideLayout20.xml"/><Relationship Id="rId2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20" Type="http://schemas.openxmlformats.org/officeDocument/2006/relationships/image" Target="../media/image44.png"/><Relationship Id="rId21" Type="http://schemas.openxmlformats.org/officeDocument/2006/relationships/image" Target="../media/image45.png"/><Relationship Id="rId22" Type="http://schemas.openxmlformats.org/officeDocument/2006/relationships/image" Target="../media/image46.png"/><Relationship Id="rId23" Type="http://schemas.openxmlformats.org/officeDocument/2006/relationships/image" Target="../media/image47.png"/><Relationship Id="rId24" Type="http://schemas.openxmlformats.org/officeDocument/2006/relationships/image" Target="../media/image48.png"/><Relationship Id="rId25" Type="http://schemas.openxmlformats.org/officeDocument/2006/relationships/image" Target="../media/image49.png"/><Relationship Id="rId26" Type="http://schemas.openxmlformats.org/officeDocument/2006/relationships/image" Target="../media/image50.png"/><Relationship Id="rId27" Type="http://schemas.openxmlformats.org/officeDocument/2006/relationships/image" Target="../media/image51.png"/><Relationship Id="rId28" Type="http://schemas.openxmlformats.org/officeDocument/2006/relationships/hyperlink" Target="https://os-world.github.io" TargetMode="External"/><Relationship Id="rId29" Type="http://schemas.openxmlformats.org/officeDocument/2006/relationships/slideLayout" Target="../slideLayouts/slideLayout20.xml"/><Relationship Id="rId30"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52.png"/><Relationship Id="rId20" Type="http://schemas.openxmlformats.org/officeDocument/2006/relationships/image" Target="../media/image53.png"/><Relationship Id="rId21" Type="http://schemas.openxmlformats.org/officeDocument/2006/relationships/hyperlink" Target="https://os-world.github.io" TargetMode="External"/><Relationship Id="rId22" Type="http://schemas.openxmlformats.org/officeDocument/2006/relationships/slideLayout" Target="../slideLayouts/slideLayout20.xml"/><Relationship Id="rId2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20.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www.anthropic.com/news/3-5-models-and-computer-use" TargetMode="External"/><Relationship Id="rId3" Type="http://schemas.openxmlformats.org/officeDocument/2006/relationships/hyperlink" Target="https://assets.anthropic.com/m/1cd9d098ac3e6467/original/Claude-3-Model-Card-October-Addendum.pdf" TargetMode="External"/><Relationship Id="rId4" Type="http://schemas.openxmlformats.org/officeDocument/2006/relationships/image" Target="../media/image57.png"/><Relationship Id="rId5" Type="http://schemas.openxmlformats.org/officeDocument/2006/relationships/slideLayout" Target="../slideLayouts/slideLayout1.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rdi.berkeley.edu/llm-agents/assets/jimfangr00t.pdf"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59.png"/><Relationship Id="rId8" Type="http://schemas.openxmlformats.org/officeDocument/2006/relationships/slideLayout" Target="../slideLayouts/slideLayout1.xml"/><Relationship Id="rId9"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2.png"/><Relationship Id="rId6" Type="http://schemas.openxmlformats.org/officeDocument/2006/relationships/hyperlink" Target="https://www.xlang.ai" TargetMode="External"/><Relationship Id="rId7" Type="http://schemas.openxmlformats.org/officeDocument/2006/relationships/slideLayout" Target="../slideLayouts/slideLayout20.xml"/><Relationship Id="rId8"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hyperlink" Target="https://www.xlang.ai" TargetMode="Externa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20.png"/><Relationship Id="rId6" Type="http://schemas.openxmlformats.org/officeDocument/2006/relationships/image" Target="../media/image66.png"/><Relationship Id="rId7" Type="http://schemas.openxmlformats.org/officeDocument/2006/relationships/slideLayout" Target="../slideLayouts/slideLayout20.xml"/><Relationship Id="rId8"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hyperlink" Target="https://rdi.berkeley.edu/llm-agents/assets/jimfangr00t.pdf" TargetMode="External"/><Relationship Id="rId3" Type="http://schemas.openxmlformats.org/officeDocument/2006/relationships/slideLayout" Target="../slideLayouts/slideLayout1.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6.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 Id="rId11" Type="http://schemas.openxmlformats.org/officeDocument/2006/relationships/image" Target="../media/image77.png"/><Relationship Id="rId12" Type="http://schemas.openxmlformats.org/officeDocument/2006/relationships/slideLayout" Target="../slideLayouts/slideLayout1.xml"/><Relationship Id="rId1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rdi.berkeley.edu/llm-agents/assets/jimfangr00t.pdf"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59.png"/><Relationship Id="rId8" Type="http://schemas.openxmlformats.org/officeDocument/2006/relationships/slideLayout" Target="../slideLayouts/slideLayout1.xml"/><Relationship Id="rId9"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hyperlink" Target="https://rdi.berkeley.edu/llm-agents/assets/jimfangr00t.pdf" TargetMode="External"/><Relationship Id="rId3" Type="http://schemas.openxmlformats.org/officeDocument/2006/relationships/slideLayout" Target="../slideLayouts/slideLayout1.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hyperlink" Target="https://umi-data.github.io" TargetMode="External"/><Relationship Id="rId3" Type="http://schemas.openxmlformats.org/officeDocument/2006/relationships/slideLayout" Target="../slideLayouts/slideLayout1.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arxiv.org/abs/2310.06770" TargetMode="External"/><Relationship Id="rId3" Type="http://schemas.openxmlformats.org/officeDocument/2006/relationships/hyperlink" Target="https://spider2-sql.github.io" TargetMode="External"/><Relationship Id="rId4" Type="http://schemas.openxmlformats.org/officeDocument/2006/relationships/hyperlink" Target="https://arxiv.org/abs/2410.07095" TargetMode="External"/><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hyperlink" Target="https://robotics-transformer-x.github.io" TargetMode="External"/><Relationship Id="rId3" Type="http://schemas.openxmlformats.org/officeDocument/2006/relationships/hyperlink" Target="https://sites.google.com/view/xembodimentworkshop" TargetMode="External"/><Relationship Id="rId4" Type="http://schemas.openxmlformats.org/officeDocument/2006/relationships/hyperlink" Target="https://sites.google.com/view/xembodimentworkshop" TargetMode="External"/><Relationship Id="rId5" Type="http://schemas.openxmlformats.org/officeDocument/2006/relationships/hyperlink" Target="https://umi-gripper.github.io/" TargetMode="External"/><Relationship Id="rId6" Type="http://schemas.openxmlformats.org/officeDocument/2006/relationships/hyperlink" Target="https://arxiv.org/abs/2406.08858" TargetMode="External"/><Relationship Id="rId7" Type="http://schemas.openxmlformats.org/officeDocument/2006/relationships/hyperlink" Target="https://openvla.github.io" TargetMode="External"/><Relationship Id="rId8" Type="http://schemas.openxmlformats.org/officeDocument/2006/relationships/hyperlink" Target="https://octo-models.github.io/" TargetMode="External"/><Relationship Id="rId9" Type="http://schemas.openxmlformats.org/officeDocument/2006/relationships/image" Target="../media/image85.png"/><Relationship Id="rId10" Type="http://schemas.openxmlformats.org/officeDocument/2006/relationships/image" Target="../media/image86.png"/><Relationship Id="rId11" Type="http://schemas.openxmlformats.org/officeDocument/2006/relationships/slideLayout" Target="../slideLayouts/slideLayout1.xml"/><Relationship Id="rId1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hyperlink" Target="https://arxiv.org/abs/2412.04454" TargetMode="Externa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45.png"/><Relationship Id="rId6" Type="http://schemas.openxmlformats.org/officeDocument/2006/relationships/slideLayout" Target="../slideLayouts/slideLayout1.xml"/><Relationship Id="rId7"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s://junliwang.tech/agentnet-docs/" TargetMode="External"/><Relationship Id="rId2" Type="http://schemas.openxmlformats.org/officeDocument/2006/relationships/image" Target="../media/image17.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slideLayout" Target="../slideLayouts/slideLayout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hyperlink" Target="https://junliwang.tech/agentnet-docs/" TargetMode="External"/><Relationship Id="rId3" Type="http://schemas.openxmlformats.org/officeDocument/2006/relationships/slideLayout" Target="../slideLayouts/slideLayout1.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5.png"/><Relationship Id="rId4" Type="http://schemas.openxmlformats.org/officeDocument/2006/relationships/slideLayout" Target="../slideLayouts/slideLayout1.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1.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hyperlink" Target="https://minedojo.org/" TargetMode="External"/><Relationship Id="rId4" Type="http://schemas.openxmlformats.org/officeDocument/2006/relationships/slideLayout" Target="../slideLayouts/slideLayout1.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41.xml.rels><?xml version="1.0" encoding="UTF-8"?>
<Relationships xmlns="http://schemas.openxmlformats.org/package/2006/relationships"><Relationship Id="rId1" Type="http://schemas.openxmlformats.org/officeDocument/2006/relationships/hyperlink" Target="https://arxiv.org/abs/2412.09605" TargetMode="External"/><Relationship Id="rId2" Type="http://schemas.openxmlformats.org/officeDocument/2006/relationships/hyperlink" Target="https://arxiv.org/abs/2409.15637" TargetMode="External"/><Relationship Id="rId3" Type="http://schemas.openxmlformats.org/officeDocument/2006/relationships/hyperlink" Target="https://arxiv.org/abs/2403.08140" TargetMode="External"/><Relationship Id="rId4" Type="http://schemas.openxmlformats.org/officeDocument/2006/relationships/hyperlink" Target="https://arxiv.org/abs/2410.02907" TargetMode="External"/><Relationship Id="rId5" Type="http://schemas.openxmlformats.org/officeDocument/2006/relationships/hyperlink" Target="https://arxiv.org/abs/2409.07429" TargetMode="External"/><Relationship Id="rId6" Type="http://schemas.openxmlformats.org/officeDocument/2006/relationships/image" Target="../media/image102.png"/><Relationship Id="rId7" Type="http://schemas.openxmlformats.org/officeDocument/2006/relationships/slideLayout" Target="../slideLayouts/slideLayout1.xml"/><Relationship Id="rId8"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arxiv.org/abs/2412.09605" TargetMode="External"/><Relationship Id="rId2" Type="http://schemas.openxmlformats.org/officeDocument/2006/relationships/hyperlink" Target="https://arxiv.org/abs/2409.15637" TargetMode="External"/><Relationship Id="rId3" Type="http://schemas.openxmlformats.org/officeDocument/2006/relationships/hyperlink" Target="https://arxiv.org/abs/2403.08140" TargetMode="External"/><Relationship Id="rId4" Type="http://schemas.openxmlformats.org/officeDocument/2006/relationships/hyperlink" Target="https://arxiv.org/abs/2409.07429" TargetMode="External"/><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slideLayout" Target="../slideLayouts/slideLayout1.xml"/><Relationship Id="rId9"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hyperlink" Target="https://arxiv.org/abs/2412.09605" TargetMode="External"/><Relationship Id="rId2" Type="http://schemas.openxmlformats.org/officeDocument/2006/relationships/hyperlink" Target="https://arxiv.org/abs/2409.15637" TargetMode="External"/><Relationship Id="rId3" Type="http://schemas.openxmlformats.org/officeDocument/2006/relationships/hyperlink" Target="https://arxiv.org/abs/2403.08140" TargetMode="External"/><Relationship Id="rId4" Type="http://schemas.openxmlformats.org/officeDocument/2006/relationships/hyperlink" Target="https://arxiv.org/abs/2410.02907" TargetMode="External"/><Relationship Id="rId5" Type="http://schemas.openxmlformats.org/officeDocument/2006/relationships/hyperlink" Target="https://arxiv.org/abs/2409.07429" TargetMode="External"/><Relationship Id="rId6" Type="http://schemas.openxmlformats.org/officeDocument/2006/relationships/image" Target="../media/image102.png"/><Relationship Id="rId7" Type="http://schemas.openxmlformats.org/officeDocument/2006/relationships/image" Target="../media/image104.png"/><Relationship Id="rId8" Type="http://schemas.openxmlformats.org/officeDocument/2006/relationships/slideLayout" Target="../slideLayouts/slideLayout1.xml"/><Relationship Id="rId9"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arxiv.org/abs/2412.09605" TargetMode="External"/><Relationship Id="rId2" Type="http://schemas.openxmlformats.org/officeDocument/2006/relationships/hyperlink" Target="https://arxiv.org/abs/2409.15637" TargetMode="External"/><Relationship Id="rId3" Type="http://schemas.openxmlformats.org/officeDocument/2006/relationships/hyperlink" Target="https://arxiv.org/abs/2403.08140" TargetMode="External"/><Relationship Id="rId4" Type="http://schemas.openxmlformats.org/officeDocument/2006/relationships/hyperlink" Target="https://arxiv.org/abs/2409.07429" TargetMode="External"/><Relationship Id="rId5" Type="http://schemas.openxmlformats.org/officeDocument/2006/relationships/image" Target="../media/image106.png"/><Relationship Id="rId6" Type="http://schemas.openxmlformats.org/officeDocument/2006/relationships/slideLayout" Target="../slideLayouts/slideLayout1.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1.xml"/><Relationship Id="rId5" Type="http://schemas.openxmlformats.org/officeDocument/2006/relationships/comments" Target="../comments/comment45.xml"/><Relationship Id="rId6"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47.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07.png"/><Relationship Id="rId3" Type="http://schemas.openxmlformats.org/officeDocument/2006/relationships/hyperlink" Target="https://arxiv.org/abs/2206.11795" TargetMode="External"/><Relationship Id="rId4" Type="http://schemas.openxmlformats.org/officeDocument/2006/relationships/hyperlink" Target="https://arxiv.org/abs/2402.15391" TargetMode="External"/><Relationship Id="rId5" Type="http://schemas.openxmlformats.org/officeDocument/2006/relationships/hyperlink" Target="https://arxiv.org/abs/2410.11758" TargetMode="External"/><Relationship Id="rId6" Type="http://schemas.openxmlformats.org/officeDocument/2006/relationships/hyperlink" Target="https://arxiv.org/abs/2307.15818" TargetMode="External"/><Relationship Id="rId7" Type="http://schemas.openxmlformats.org/officeDocument/2006/relationships/image" Target="../media/image110.png"/><Relationship Id="rId8" Type="http://schemas.openxmlformats.org/officeDocument/2006/relationships/image" Target="../media/image108.png"/><Relationship Id="rId9" Type="http://schemas.openxmlformats.org/officeDocument/2006/relationships/slideLayout" Target="../slideLayouts/slideLayout1.xml"/><Relationship Id="rId10"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7.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hyperlink" Target="https://arxiv.org/abs/2206.11795" TargetMode="External"/><Relationship Id="rId6" Type="http://schemas.openxmlformats.org/officeDocument/2006/relationships/hyperlink" Target="https://arxiv.org/abs/2402.15391" TargetMode="External"/><Relationship Id="rId7" Type="http://schemas.openxmlformats.org/officeDocument/2006/relationships/hyperlink" Target="https://arxiv.org/abs/2410.11758" TargetMode="External"/><Relationship Id="rId8" Type="http://schemas.openxmlformats.org/officeDocument/2006/relationships/hyperlink" Target="https://arxiv.org/abs/2307.15818" TargetMode="External"/><Relationship Id="rId9" Type="http://schemas.openxmlformats.org/officeDocument/2006/relationships/image" Target="../media/image109.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slideLayout" Target="../slideLayouts/slideLayout1.xml"/><Relationship Id="rId1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proceedings.mlr.press/v70/shi17a.html" TargetMode="External"/><Relationship Id="rId3" Type="http://schemas.openxmlformats.org/officeDocument/2006/relationships/hyperlink" Target="https://osu-nlp-group.github.io/Mind2Web/" TargetMode="External"/><Relationship Id="rId4" Type="http://schemas.openxmlformats.org/officeDocument/2006/relationships/hyperlink" Target="https://arxiv.org/abs/2307.13854" TargetMode="External"/><Relationship Id="rId5" Type="http://schemas.openxmlformats.org/officeDocument/2006/relationships/hyperlink" Target="https://github.com/ServiceNow/BrowserGym" TargetMode="External"/><Relationship Id="rId6" Type="http://schemas.openxmlformats.org/officeDocument/2006/relationships/slideLayout" Target="../slideLayouts/slideLayout1.xml"/><Relationship Id="rId7"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5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59.png"/><Relationship Id="rId7" Type="http://schemas.openxmlformats.org/officeDocument/2006/relationships/slideLayout" Target="../slideLayouts/slideLayout1.xml"/><Relationship Id="rId8" Type="http://schemas.openxmlformats.org/officeDocument/2006/relationships/comments" Target="../comments/comment51.xml"/><Relationship Id="rId9"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115.pn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hyperlink" Target="https://openai.com/index/universe" TargetMode="External"/><Relationship Id="rId2" Type="http://schemas.openxmlformats.org/officeDocument/2006/relationships/hyperlink" Target="https://os-world.github.io" TargetMode="External"/><Relationship Id="rId3" Type="http://schemas.openxmlformats.org/officeDocument/2006/relationships/image" Target="../media/image116.png"/><Relationship Id="rId4" Type="http://schemas.openxmlformats.org/officeDocument/2006/relationships/image" Target="../media/image48.png"/><Relationship Id="rId5" Type="http://schemas.openxmlformats.org/officeDocument/2006/relationships/image" Target="../media/image117.png"/><Relationship Id="rId6" Type="http://schemas.openxmlformats.org/officeDocument/2006/relationships/image" Target="../media/image48.png"/><Relationship Id="rId7" Type="http://schemas.openxmlformats.org/officeDocument/2006/relationships/slideLayout" Target="../slideLayouts/slideLayout1.xml"/><Relationship Id="rId8"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8.png"/><Relationship Id="rId3" Type="http://schemas.openxmlformats.org/officeDocument/2006/relationships/image" Target="../media/image58.png"/><Relationship Id="rId4" Type="http://schemas.openxmlformats.org/officeDocument/2006/relationships/image" Target="../media/image17.png"/><Relationship Id="rId5" Type="http://schemas.openxmlformats.org/officeDocument/2006/relationships/slideLayout" Target="../slideLayouts/slideLayout1.xml"/><Relationship Id="rId6"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1.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hyperlink" Target="https://aguvis-project.github.io/" TargetMode="External"/><Relationship Id="rId5" Type="http://schemas.openxmlformats.org/officeDocument/2006/relationships/hyperlink" Target="https://aguvis-project.github.io/" TargetMode="External"/><Relationship Id="rId6" Type="http://schemas.openxmlformats.org/officeDocument/2006/relationships/slideLayout" Target="../slideLayouts/slideLayout1.xml"/><Relationship Id="rId7"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arxiv.org/abs/2406.03679" TargetMode="External"/><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https://aguvis-project.github.io/" TargetMode="External"/><Relationship Id="rId2" Type="http://schemas.openxmlformats.org/officeDocument/2006/relationships/image" Target="../media/image127.png"/><Relationship Id="rId3" Type="http://schemas.openxmlformats.org/officeDocument/2006/relationships/slideLayout" Target="../slideLayouts/slideLayout1.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hyperlink" Target="https://aguvis-project.github.io/" TargetMode="External"/><Relationship Id="rId2" Type="http://schemas.openxmlformats.org/officeDocument/2006/relationships/image" Target="../media/image128.png"/><Relationship Id="rId3" Type="http://schemas.openxmlformats.org/officeDocument/2006/relationships/slideLayout" Target="../slideLayouts/slideLayout1.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62.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hyperlink" Target="https://azure.microsoft.com/en-us/resources/cloud-computing-dictionary/what-is-a-virtual-machine" TargetMode="External"/><Relationship Id="rId3" Type="http://schemas.openxmlformats.org/officeDocument/2006/relationships/hyperlink" Target="https://www.site24x7.com/vmware-snapshot-monitoring.html" TargetMode="External"/><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slideLayout" Target="../slideLayouts/slideLayout1.xml"/><Relationship Id="rId10"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59.png"/><Relationship Id="rId7" Type="http://schemas.openxmlformats.org/officeDocument/2006/relationships/slideLayout" Target="../slideLayouts/slideLayout1.xml"/><Relationship Id="rId8"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hyperlink" Target="https://arxiv.org/abs/2403.04132" TargetMode="External"/><Relationship Id="rId3" Type="http://schemas.openxmlformats.org/officeDocument/2006/relationships/slideLayout" Target="../slideLayouts/slideLayout1.xml"/><Relationship Id="rId4"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hyperlink" Target="https://arena.xlang.ai" TargetMode="External"/><Relationship Id="rId3" Type="http://schemas.openxmlformats.org/officeDocument/2006/relationships/image" Target="../media/image137.png"/><Relationship Id="rId4"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3.png"/><Relationship Id="rId9" Type="http://schemas.openxmlformats.org/officeDocument/2006/relationships/hyperlink" Target="https://arena.xlang.ai" TargetMode="External"/><Relationship Id="rId10" Type="http://schemas.openxmlformats.org/officeDocument/2006/relationships/image" Target="../media/image144.png"/><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png"/><Relationship Id="rId17" Type="http://schemas.openxmlformats.org/officeDocument/2006/relationships/image" Target="../media/image151.png"/><Relationship Id="rId18" Type="http://schemas.openxmlformats.org/officeDocument/2006/relationships/image" Target="../media/image152.png"/><Relationship Id="rId19" Type="http://schemas.openxmlformats.org/officeDocument/2006/relationships/image" Target="../media/image153.png"/><Relationship Id="rId20" Type="http://schemas.openxmlformats.org/officeDocument/2006/relationships/image" Target="../media/image154.png"/><Relationship Id="rId21" Type="http://schemas.openxmlformats.org/officeDocument/2006/relationships/image" Target="../media/image155.png"/><Relationship Id="rId22" Type="http://schemas.openxmlformats.org/officeDocument/2006/relationships/image" Target="../media/image156.png"/><Relationship Id="rId23" Type="http://schemas.openxmlformats.org/officeDocument/2006/relationships/image" Target="../media/image157.png"/><Relationship Id="rId24" Type="http://schemas.openxmlformats.org/officeDocument/2006/relationships/image" Target="../media/image158.png"/><Relationship Id="rId25" Type="http://schemas.openxmlformats.org/officeDocument/2006/relationships/image" Target="../media/image159.png"/><Relationship Id="rId26" Type="http://schemas.openxmlformats.org/officeDocument/2006/relationships/image" Target="../media/image160.png"/><Relationship Id="rId27" Type="http://schemas.openxmlformats.org/officeDocument/2006/relationships/image" Target="../media/image161.png"/><Relationship Id="rId28" Type="http://schemas.openxmlformats.org/officeDocument/2006/relationships/image" Target="../media/image149.png"/><Relationship Id="rId29" Type="http://schemas.openxmlformats.org/officeDocument/2006/relationships/image" Target="../media/image162.png"/><Relationship Id="rId30" Type="http://schemas.openxmlformats.org/officeDocument/2006/relationships/image" Target="../media/image163.png"/><Relationship Id="rId31" Type="http://schemas.openxmlformats.org/officeDocument/2006/relationships/image" Target="../media/image164.png"/><Relationship Id="rId32" Type="http://schemas.openxmlformats.org/officeDocument/2006/relationships/slideLayout" Target="../slideLayouts/slideLayout1.xml"/><Relationship Id="rId3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2" Type="http://schemas.openxmlformats.org/officeDocument/2006/relationships/image" Target="../media/image155.png"/><Relationship Id="rId13" Type="http://schemas.openxmlformats.org/officeDocument/2006/relationships/image" Target="../media/image156.png"/><Relationship Id="rId14" Type="http://schemas.openxmlformats.org/officeDocument/2006/relationships/image" Target="../media/image157.png"/><Relationship Id="rId15" Type="http://schemas.openxmlformats.org/officeDocument/2006/relationships/image" Target="../media/image158.png"/><Relationship Id="rId16" Type="http://schemas.openxmlformats.org/officeDocument/2006/relationships/image" Target="../media/image159.png"/><Relationship Id="rId17" Type="http://schemas.openxmlformats.org/officeDocument/2006/relationships/image" Target="../media/image160.png"/><Relationship Id="rId18" Type="http://schemas.openxmlformats.org/officeDocument/2006/relationships/image" Target="../media/image161.png"/><Relationship Id="rId19" Type="http://schemas.openxmlformats.org/officeDocument/2006/relationships/image" Target="../media/image149.png"/><Relationship Id="rId20" Type="http://schemas.openxmlformats.org/officeDocument/2006/relationships/image" Target="../media/image162.png"/><Relationship Id="rId21" Type="http://schemas.openxmlformats.org/officeDocument/2006/relationships/image" Target="../media/image163.png"/><Relationship Id="rId22" Type="http://schemas.openxmlformats.org/officeDocument/2006/relationships/image" Target="../media/image164.png"/><Relationship Id="rId23" Type="http://schemas.openxmlformats.org/officeDocument/2006/relationships/hyperlink" Target="https://arena.xlang.ai" TargetMode="External"/><Relationship Id="rId2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dl.acm.org/doi/pdf/10.1145/291080.291087" TargetMode="External"/><Relationship Id="rId3" Type="http://schemas.openxmlformats.org/officeDocument/2006/relationships/hyperlink" Target="https://faculty.cc.gatech.edu/~riedl/pubs/iui02.pdf" TargetMode="External"/><Relationship Id="rId4" Type="http://schemas.openxmlformats.org/officeDocument/2006/relationships/hyperlink" Target="https://openai.com/index/universe" TargetMode="External"/><Relationship Id="rId5" Type="http://schemas.openxmlformats.org/officeDocument/2006/relationships/hyperlink" Target="https://proceedings.mlr.press/v70/shi17a" TargetMode="Externa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slideLayout" Target="../slideLayouts/slideLayout1.xml"/><Relationship Id="rId10"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60.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hyperlink" Target="https://arena.xlang.ai" TargetMode="External"/><Relationship Id="rId7" Type="http://schemas.openxmlformats.org/officeDocument/2006/relationships/image" Target="../media/image60.png"/><Relationship Id="rId8" Type="http://schemas.openxmlformats.org/officeDocument/2006/relationships/slideLayout" Target="../slideLayouts/slideLayout1.xml"/><Relationship Id="rId9" Type="http://schemas.openxmlformats.org/officeDocument/2006/relationships/comments" Target="../comments/comment70.xml"/><Relationship Id="rId10"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hyperlink" Target="https://arena.xlang.ai/leaderboard" TargetMode="External"/><Relationship Id="rId3" Type="http://schemas.openxmlformats.org/officeDocument/2006/relationships/image" Target="../media/image167.png"/><Relationship Id="rId4" Type="http://schemas.openxmlformats.org/officeDocument/2006/relationships/slideLayout" Target="../slideLayouts/slideLayout1.xml"/><Relationship Id="rId5"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image" Target="../media/image168.png"/><Relationship Id="rId3"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hyperlink" Target="https://arena.xlang.ai" TargetMode="External"/><Relationship Id="rId3"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image" Target="../media/image173.png"/><Relationship Id="rId3" Type="http://schemas.openxmlformats.org/officeDocument/2006/relationships/slideLayout" Target="../slideLayouts/slideLayout1.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slideLayout" Target="../slideLayouts/slideLayout1.xml"/><Relationship Id="rId5"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slideLayout" Target="../slideLayouts/slideLayout1.xml"/><Relationship Id="rId4"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hyperlink" Target="https://blog.lmarena.ai/blog/2024/hard-prompts/" TargetMode="External"/><Relationship Id="rId2" Type="http://schemas.openxmlformats.org/officeDocument/2006/relationships/image" Target="../media/image179.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Relationship Id="rId6"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hyperlink" Target="https://arena.xlang.ai" TargetMode="External"/><Relationship Id="rId2" Type="http://schemas.openxmlformats.org/officeDocument/2006/relationships/image" Target="../media/image180.png"/><Relationship Id="rId3"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hyperlink" Target="https://arxiv.org/abs/2410.13691" TargetMode="External"/><Relationship Id="rId3"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hyperlink" Target="https://arxiv.org/abs/2411.02391" TargetMode="External"/><Relationship Id="rId3" Type="http://schemas.openxmlformats.org/officeDocument/2006/relationships/hyperlink" Target="https://x.com/WilliamBarrHeld/status/1853887243922153910" TargetMode="External"/><Relationship Id="rId4" Type="http://schemas.openxmlformats.org/officeDocument/2006/relationships/image" Target="../media/image183.png"/><Relationship Id="rId5" Type="http://schemas.openxmlformats.org/officeDocument/2006/relationships/image" Target="../media/image183.png"/><Relationship Id="rId6" Type="http://schemas.openxmlformats.org/officeDocument/2006/relationships/image" Target="../media/image183.png"/><Relationship Id="rId7" Type="http://schemas.openxmlformats.org/officeDocument/2006/relationships/slideLayout" Target="../slideLayouts/slideLayout1.xml"/><Relationship Id="rId8"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1.jpeg"/><Relationship Id="rId9" Type="http://schemas.openxmlformats.org/officeDocument/2006/relationships/image" Target="../media/image192.jpeg"/><Relationship Id="rId10" Type="http://schemas.openxmlformats.org/officeDocument/2006/relationships/image" Target="../media/image193.jpeg"/><Relationship Id="rId11" Type="http://schemas.openxmlformats.org/officeDocument/2006/relationships/slideLayout" Target="../slideLayouts/slideLayout9.xml"/><Relationship Id="rId1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slideLayout" Target="../slideLayouts/slideLayout9.xml"/><Relationship Id="rId5"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slideLayout" Target="../slideLayouts/slideLayout24.xml"/><Relationship Id="rId7"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hyperlink" Target="https://www.xlang.ai" TargetMode="External"/><Relationship Id="rId6" Type="http://schemas.openxmlformats.org/officeDocument/2006/relationships/slideLayout" Target="../slideLayouts/slideLayout9.xml"/><Relationship Id="rId7"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image" Target="../media/image203.png"/><Relationship Id="rId3" Type="http://schemas.openxmlformats.org/officeDocument/2006/relationships/slideLayout" Target="../slideLayouts/slideLayout1.xml"/><Relationship Id="rId4"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hyperlink" Target="https://openai.com/index/universe" TargetMode="External"/><Relationship Id="rId7" Type="http://schemas.openxmlformats.org/officeDocument/2006/relationships/slideLayout" Target="../slideLayouts/slideLayout1.xml"/><Relationship Id="rId8"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slideLayout" Target="../slideLayouts/slideLayout1.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0" y="1466640"/>
            <a:ext cx="9143640" cy="1599840"/>
          </a:xfrm>
          <a:prstGeom prst="rect">
            <a:avLst/>
          </a:prstGeom>
          <a:noFill/>
          <a:ln w="0">
            <a:noFill/>
          </a:ln>
        </p:spPr>
        <p:txBody>
          <a:bodyPr lIns="19080" rIns="19080" tIns="19080" bIns="19080" anchor="ctr">
            <a:normAutofit fontScale="85000" lnSpcReduction="19999"/>
          </a:bodyPr>
          <a:p>
            <a:pPr indent="0" algn="ctr">
              <a:lnSpc>
                <a:spcPct val="100000"/>
              </a:lnSpc>
              <a:buNone/>
              <a:tabLst>
                <a:tab algn="l" pos="0"/>
              </a:tabLst>
            </a:pPr>
            <a:r>
              <a:rPr b="0" lang="en" sz="4800" strike="noStrike" u="none">
                <a:solidFill>
                  <a:schemeClr val="dk1"/>
                </a:solidFill>
                <a:uFillTx/>
                <a:latin typeface="Gill Sans"/>
                <a:ea typeface="Gill Sans"/>
              </a:rPr>
              <a:t>From Vision-Language Models to Computer Use Agents: Data, Methods, and Evaluation</a:t>
            </a:r>
            <a:endParaRPr b="0" lang="en-US" sz="4800" strike="noStrike" u="none">
              <a:solidFill>
                <a:srgbClr val="000000"/>
              </a:solidFill>
              <a:uFillTx/>
              <a:latin typeface="Arial"/>
            </a:endParaRPr>
          </a:p>
        </p:txBody>
      </p:sp>
      <p:sp>
        <p:nvSpPr>
          <p:cNvPr id="173" name="Google Shape;212;p49"/>
          <p:cNvSpPr/>
          <p:nvPr/>
        </p:nvSpPr>
        <p:spPr>
          <a:xfrm>
            <a:off x="2796480" y="3038040"/>
            <a:ext cx="3551040" cy="10051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2200" strike="noStrike" u="none">
                <a:solidFill>
                  <a:srgbClr val="000000"/>
                </a:solidFill>
                <a:uFillTx/>
                <a:latin typeface="Gill Sans"/>
                <a:ea typeface="Gill Sans"/>
              </a:rPr>
              <a:t>Tao Yu</a:t>
            </a:r>
            <a:endParaRPr b="0" lang="en-US" sz="2200" strike="noStrike" u="none">
              <a:solidFill>
                <a:srgbClr val="000000"/>
              </a:solidFill>
              <a:uFillTx/>
              <a:latin typeface="Arial"/>
            </a:endParaRPr>
          </a:p>
          <a:p>
            <a:pPr algn="ctr">
              <a:lnSpc>
                <a:spcPct val="100000"/>
              </a:lnSpc>
              <a:tabLst>
                <a:tab algn="l" pos="0"/>
              </a:tabLst>
            </a:pPr>
            <a:r>
              <a:rPr b="0" lang="en" sz="1600" strike="noStrike" u="none">
                <a:solidFill>
                  <a:srgbClr val="000000"/>
                </a:solidFill>
                <a:uFillTx/>
                <a:latin typeface="Gill Sans"/>
                <a:ea typeface="Gill Sans"/>
              </a:rPr>
              <a:t>The University of Hong Kong</a:t>
            </a:r>
            <a:endParaRPr b="0" lang="en-US" sz="1600" strike="noStrike" u="none">
              <a:solidFill>
                <a:srgbClr val="000000"/>
              </a:solidFill>
              <a:uFillTx/>
              <a:latin typeface="Arial"/>
            </a:endParaRPr>
          </a:p>
          <a:p>
            <a:pPr algn="ctr">
              <a:lnSpc>
                <a:spcPct val="100000"/>
              </a:lnSpc>
              <a:tabLst>
                <a:tab algn="l" pos="0"/>
              </a:tabLst>
            </a:pPr>
            <a:r>
              <a:rPr b="0" lang="en" sz="1600" strike="noStrike" u="none">
                <a:solidFill>
                  <a:srgbClr val="000000"/>
                </a:solidFill>
                <a:uFillTx/>
                <a:latin typeface="Gill Sans"/>
                <a:ea typeface="Gill Sans"/>
              </a:rPr>
              <a:t>01/09/2025</a:t>
            </a:r>
            <a:endParaRPr b="0" lang="en-US" sz="1600" strike="noStrike" u="none">
              <a:solidFill>
                <a:srgbClr val="000000"/>
              </a:solidFill>
              <a:uFillTx/>
              <a:latin typeface="Arial"/>
            </a:endParaRPr>
          </a:p>
        </p:txBody>
      </p:sp>
      <p:pic>
        <p:nvPicPr>
          <p:cNvPr id="174" name="Google Shape;213;p49" descr=""/>
          <p:cNvPicPr/>
          <p:nvPr/>
        </p:nvPicPr>
        <p:blipFill>
          <a:blip r:embed="rId1"/>
          <a:stretch/>
        </p:blipFill>
        <p:spPr>
          <a:xfrm>
            <a:off x="3571920" y="4267800"/>
            <a:ext cx="1999800" cy="394920"/>
          </a:xfrm>
          <a:prstGeom prst="rect">
            <a:avLst/>
          </a:prstGeom>
          <a:noFill/>
          <a:ln w="0">
            <a:noFill/>
          </a:ln>
          <a:effectLst>
            <a:outerShdw algn="bl" blurRad="57240" dir="5400000" dist="19080" rotWithShape="0">
              <a:srgbClr val="000000">
                <a:alpha val="50000"/>
              </a:srgbClr>
            </a:outerShdw>
          </a:effectLst>
        </p:spPr>
      </p:pic>
      <p:sp>
        <p:nvSpPr>
          <p:cNvPr id="175" name="Google Shape;214;p49"/>
          <p:cNvSpPr/>
          <p:nvPr/>
        </p:nvSpPr>
        <p:spPr>
          <a:xfrm>
            <a:off x="3821760" y="4582800"/>
            <a:ext cx="15001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sng">
                <a:solidFill>
                  <a:schemeClr val="hlink"/>
                </a:solidFill>
                <a:uFillTx/>
                <a:latin typeface="Gill Sans"/>
                <a:ea typeface="Gill Sans"/>
                <a:hlinkClick r:id="rId2"/>
              </a:rPr>
              <a:t>https://xlang.ai</a:t>
            </a:r>
            <a:r>
              <a:rPr b="0" lang="en" sz="1200" strike="noStrike" u="none">
                <a:solidFill>
                  <a:srgbClr val="000000"/>
                </a:solidFill>
                <a:uFillTx/>
                <a:latin typeface="Gill Sans"/>
                <a:ea typeface="Gill Sans"/>
              </a:rPr>
              <a:t> </a:t>
            </a:r>
            <a:endParaRPr b="0" lang="en-US" sz="1200" strike="noStrike" u="none">
              <a:solidFill>
                <a:srgbClr val="000000"/>
              </a:solidFill>
              <a:uFillTx/>
              <a:latin typeface="Arial"/>
            </a:endParaRPr>
          </a:p>
        </p:txBody>
      </p:sp>
      <p:pic>
        <p:nvPicPr>
          <p:cNvPr id="176" name="Google Shape;215;p49" descr=""/>
          <p:cNvPicPr/>
          <p:nvPr/>
        </p:nvPicPr>
        <p:blipFill>
          <a:blip r:embed="rId3"/>
          <a:stretch/>
        </p:blipFill>
        <p:spPr>
          <a:xfrm>
            <a:off x="2910600" y="200520"/>
            <a:ext cx="3322080" cy="531720"/>
          </a:xfrm>
          <a:prstGeom prst="rect">
            <a:avLst/>
          </a:prstGeom>
          <a:noFill/>
          <a:ln w="0">
            <a:noFill/>
          </a:ln>
          <a:effectLst>
            <a:outerShdw algn="bl" blurRad="57240" dir="5400000" dist="19080" rotWithShape="0">
              <a:srgbClr val="000000">
                <a:alpha val="50000"/>
              </a:srgbClr>
            </a:outerShdw>
          </a:effectLst>
        </p:spPr>
      </p:pic>
      <p:pic>
        <p:nvPicPr>
          <p:cNvPr id="177" name="Google Shape;216;p49" descr=""/>
          <p:cNvPicPr/>
          <p:nvPr/>
        </p:nvPicPr>
        <p:blipFill>
          <a:blip r:embed="rId4"/>
          <a:srcRect l="0" t="15064" r="0" b="14456"/>
          <a:stretch/>
        </p:blipFill>
        <p:spPr>
          <a:xfrm>
            <a:off x="727200" y="149040"/>
            <a:ext cx="900360" cy="634320"/>
          </a:xfrm>
          <a:prstGeom prst="rect">
            <a:avLst/>
          </a:prstGeom>
          <a:noFill/>
          <a:ln w="0">
            <a:noFill/>
          </a:ln>
        </p:spPr>
      </p:pic>
      <p:pic>
        <p:nvPicPr>
          <p:cNvPr id="178" name="Google Shape;217;p49" descr=""/>
          <p:cNvPicPr/>
          <p:nvPr/>
        </p:nvPicPr>
        <p:blipFill>
          <a:blip r:embed="rId5"/>
          <a:stretch/>
        </p:blipFill>
        <p:spPr>
          <a:xfrm>
            <a:off x="7477560" y="221760"/>
            <a:ext cx="1113120" cy="488880"/>
          </a:xfrm>
          <a:prstGeom prst="rect">
            <a:avLst/>
          </a:prstGeom>
          <a:noFill/>
          <a:ln w="0">
            <a:noFill/>
          </a:ln>
        </p:spPr>
      </p:pic>
      <p:sp>
        <p:nvSpPr>
          <p:cNvPr id="179" name="PlaceHolder 2"/>
          <p:cNvSpPr>
            <a:spLocks noGrp="1"/>
          </p:cNvSpPr>
          <p:nvPr>
            <p:ph type="sldNum" idx="5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A313C9C7-B048-4739-8E38-464DDFAC3FEB}"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Google Shape;311;p5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Computer use agents</a:t>
            </a:r>
            <a:endParaRPr b="0" lang="en-US" sz="3000" strike="noStrike" u="none">
              <a:solidFill>
                <a:srgbClr val="000000"/>
              </a:solidFill>
              <a:uFillTx/>
              <a:latin typeface="Arial"/>
            </a:endParaRPr>
          </a:p>
        </p:txBody>
      </p:sp>
      <p:pic>
        <p:nvPicPr>
          <p:cNvPr id="237" name="Google Shape;312;p58" descr=""/>
          <p:cNvPicPr/>
          <p:nvPr/>
        </p:nvPicPr>
        <p:blipFill>
          <a:blip r:embed="rId1"/>
          <a:stretch/>
        </p:blipFill>
        <p:spPr>
          <a:xfrm>
            <a:off x="1609920" y="2314800"/>
            <a:ext cx="5888160" cy="2481120"/>
          </a:xfrm>
          <a:prstGeom prst="rect">
            <a:avLst/>
          </a:prstGeom>
          <a:noFill/>
          <a:ln w="0">
            <a:noFill/>
          </a:ln>
        </p:spPr>
      </p:pic>
      <p:sp>
        <p:nvSpPr>
          <p:cNvPr id="238" name="Google Shape;313;p58"/>
          <p:cNvSpPr/>
          <p:nvPr/>
        </p:nvSpPr>
        <p:spPr>
          <a:xfrm>
            <a:off x="660240" y="940680"/>
            <a:ext cx="7823160" cy="9442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Computer use for universal digital tasks: </a:t>
            </a:r>
            <a:r>
              <a:rPr b="1" lang="en" sz="1800" strike="noStrike" u="none">
                <a:solidFill>
                  <a:schemeClr val="dk1"/>
                </a:solidFill>
                <a:uFillTx/>
                <a:latin typeface="Gill Sans"/>
                <a:ea typeface="Gill Sans"/>
              </a:rPr>
              <a:t>OSWorld</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a unified, scalable, real computer environment for evaluating open-ended computer tasks that involve arbitrary apps and interfaces across operating systems</a:t>
            </a:r>
            <a:endParaRPr b="0" lang="en-US" sz="1600" strike="noStrike" u="none">
              <a:solidFill>
                <a:srgbClr val="000000"/>
              </a:solidFill>
              <a:uFillTx/>
              <a:latin typeface="Arial"/>
            </a:endParaRPr>
          </a:p>
        </p:txBody>
      </p:sp>
      <p:sp>
        <p:nvSpPr>
          <p:cNvPr id="239" name="Google Shape;314;p58"/>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dk2"/>
                </a:solidFill>
                <a:uFillTx/>
                <a:latin typeface="Gill Sans"/>
                <a:ea typeface="Gill Sans"/>
                <a:hlinkClick r:id="rId2"/>
              </a:rPr>
              <a:t>OpenAI Universe, (OpenAI, 2016)</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accent1"/>
                </a:solidFill>
                <a:uFillTx/>
                <a:latin typeface="Gill Sans"/>
                <a:ea typeface="Gill Sans"/>
                <a:hlinkClick r:id="rId3"/>
              </a:rPr>
              <a:t>OSWorld: Benchmarking Multimodal Agents for Open-Ended Tasks in Real Computer Environments, (Xie et al., 2024)</a:t>
            </a:r>
            <a:endParaRPr b="0" lang="en-US" sz="600" strike="noStrike" u="none">
              <a:solidFill>
                <a:srgbClr val="000000"/>
              </a:solidFill>
              <a:uFillTx/>
              <a:latin typeface="Arial"/>
            </a:endParaRPr>
          </a:p>
        </p:txBody>
      </p:sp>
      <p:sp>
        <p:nvSpPr>
          <p:cNvPr id="240" name="PlaceHolder 1"/>
          <p:cNvSpPr>
            <a:spLocks noGrp="1"/>
          </p:cNvSpPr>
          <p:nvPr>
            <p:ph type="sldNum" idx="6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107E4C6E-09EF-4B75-9349-671E03776553}"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Google Shape;1671;p14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237" name="Google Shape;1672;p148"/>
          <p:cNvSpPr/>
          <p:nvPr/>
        </p:nvSpPr>
        <p:spPr>
          <a:xfrm>
            <a:off x="799560" y="898200"/>
            <a:ext cx="7091280" cy="127980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Grounding helps but not determines online evaluation performance</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Training data recipe: 10% grounding data, 90% trajectory data</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Qwen2.5 outperforms AgentNet on grounding benchmarks, but AgentNet-7B achieves nearly 2× OSWorld SR</a:t>
            </a:r>
            <a:endParaRPr b="0" lang="en-US" sz="1800" strike="noStrike" u="none">
              <a:solidFill>
                <a:srgbClr val="000000"/>
              </a:solidFill>
              <a:uFillTx/>
              <a:latin typeface="Arial"/>
            </a:endParaRPr>
          </a:p>
        </p:txBody>
      </p:sp>
      <p:pic>
        <p:nvPicPr>
          <p:cNvPr id="1238" name="Google Shape;1673;p148" descr=""/>
          <p:cNvPicPr/>
          <p:nvPr/>
        </p:nvPicPr>
        <p:blipFill>
          <a:blip r:embed="rId1"/>
          <a:stretch/>
        </p:blipFill>
        <p:spPr>
          <a:xfrm>
            <a:off x="2366640" y="2757240"/>
            <a:ext cx="3557520" cy="2328480"/>
          </a:xfrm>
          <a:prstGeom prst="rect">
            <a:avLst/>
          </a:prstGeom>
          <a:noFill/>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9" name="Google Shape;1678;p149" descr=""/>
          <p:cNvPicPr/>
          <p:nvPr/>
        </p:nvPicPr>
        <p:blipFill>
          <a:blip r:embed="rId1"/>
          <a:stretch/>
        </p:blipFill>
        <p:spPr>
          <a:xfrm>
            <a:off x="3848760" y="1999800"/>
            <a:ext cx="1096920" cy="614880"/>
          </a:xfrm>
          <a:prstGeom prst="rect">
            <a:avLst/>
          </a:prstGeom>
          <a:noFill/>
          <a:ln w="0">
            <a:noFill/>
          </a:ln>
        </p:spPr>
      </p:pic>
      <p:pic>
        <p:nvPicPr>
          <p:cNvPr id="1240" name="Google Shape;1679;p149" descr=""/>
          <p:cNvPicPr/>
          <p:nvPr/>
        </p:nvPicPr>
        <p:blipFill>
          <a:blip r:embed="rId2"/>
          <a:stretch/>
        </p:blipFill>
        <p:spPr>
          <a:xfrm>
            <a:off x="3848760" y="2734560"/>
            <a:ext cx="1096920" cy="614880"/>
          </a:xfrm>
          <a:prstGeom prst="rect">
            <a:avLst/>
          </a:prstGeom>
          <a:noFill/>
          <a:ln w="0">
            <a:noFill/>
          </a:ln>
        </p:spPr>
      </p:pic>
      <p:pic>
        <p:nvPicPr>
          <p:cNvPr id="1241" name="Google Shape;1680;p149" descr=""/>
          <p:cNvPicPr/>
          <p:nvPr/>
        </p:nvPicPr>
        <p:blipFill>
          <a:blip r:embed="rId3"/>
          <a:stretch/>
        </p:blipFill>
        <p:spPr>
          <a:xfrm>
            <a:off x="3848760" y="3756960"/>
            <a:ext cx="1096920" cy="614880"/>
          </a:xfrm>
          <a:prstGeom prst="rect">
            <a:avLst/>
          </a:prstGeom>
          <a:noFill/>
          <a:ln w="0">
            <a:noFill/>
          </a:ln>
        </p:spPr>
      </p:pic>
      <p:pic>
        <p:nvPicPr>
          <p:cNvPr id="1242" name="Google Shape;1681;p149" descr=""/>
          <p:cNvPicPr/>
          <p:nvPr/>
        </p:nvPicPr>
        <p:blipFill>
          <a:blip r:embed="rId4"/>
          <a:stretch/>
        </p:blipFill>
        <p:spPr>
          <a:xfrm>
            <a:off x="5210640" y="1999800"/>
            <a:ext cx="1096920" cy="614880"/>
          </a:xfrm>
          <a:prstGeom prst="rect">
            <a:avLst/>
          </a:prstGeom>
          <a:noFill/>
          <a:ln w="0">
            <a:noFill/>
          </a:ln>
        </p:spPr>
      </p:pic>
      <p:pic>
        <p:nvPicPr>
          <p:cNvPr id="1243" name="Google Shape;1682;p149" descr=""/>
          <p:cNvPicPr/>
          <p:nvPr/>
        </p:nvPicPr>
        <p:blipFill>
          <a:blip r:embed="rId5"/>
          <a:stretch/>
        </p:blipFill>
        <p:spPr>
          <a:xfrm>
            <a:off x="5210640" y="3756960"/>
            <a:ext cx="1096920" cy="614880"/>
          </a:xfrm>
          <a:prstGeom prst="rect">
            <a:avLst/>
          </a:prstGeom>
          <a:noFill/>
          <a:ln w="0">
            <a:noFill/>
          </a:ln>
        </p:spPr>
      </p:pic>
      <p:pic>
        <p:nvPicPr>
          <p:cNvPr id="1244" name="Google Shape;1683;p149" descr=""/>
          <p:cNvPicPr/>
          <p:nvPr/>
        </p:nvPicPr>
        <p:blipFill>
          <a:blip r:embed="rId6"/>
          <a:stretch/>
        </p:blipFill>
        <p:spPr>
          <a:xfrm>
            <a:off x="5210640" y="2734560"/>
            <a:ext cx="1096920" cy="614880"/>
          </a:xfrm>
          <a:prstGeom prst="rect">
            <a:avLst/>
          </a:prstGeom>
          <a:noFill/>
          <a:ln w="0">
            <a:noFill/>
          </a:ln>
        </p:spPr>
      </p:pic>
      <p:sp>
        <p:nvSpPr>
          <p:cNvPr id="1245" name="Google Shape;1684;p149"/>
          <p:cNvSpPr/>
          <p:nvPr/>
        </p:nvSpPr>
        <p:spPr>
          <a:xfrm>
            <a:off x="4078440" y="1742760"/>
            <a:ext cx="96552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Ubuntu</a:t>
            </a:r>
            <a:endParaRPr b="0" lang="en-US" sz="900" strike="noStrike" u="none">
              <a:solidFill>
                <a:srgbClr val="000000"/>
              </a:solidFill>
              <a:uFillTx/>
              <a:latin typeface="Arial"/>
            </a:endParaRPr>
          </a:p>
        </p:txBody>
      </p:sp>
      <p:sp>
        <p:nvSpPr>
          <p:cNvPr id="1246" name="Google Shape;1685;p149"/>
          <p:cNvSpPr/>
          <p:nvPr/>
        </p:nvSpPr>
        <p:spPr>
          <a:xfrm>
            <a:off x="5420160" y="1742760"/>
            <a:ext cx="96552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Windows</a:t>
            </a:r>
            <a:endParaRPr b="0" lang="en-US" sz="900" strike="noStrike" u="none">
              <a:solidFill>
                <a:srgbClr val="000000"/>
              </a:solidFill>
              <a:uFillTx/>
              <a:latin typeface="Arial"/>
            </a:endParaRPr>
          </a:p>
        </p:txBody>
      </p:sp>
      <p:sp>
        <p:nvSpPr>
          <p:cNvPr id="1247" name="Google Shape;1686;p149"/>
          <p:cNvSpPr/>
          <p:nvPr/>
        </p:nvSpPr>
        <p:spPr>
          <a:xfrm>
            <a:off x="4379040" y="1437120"/>
            <a:ext cx="1564920" cy="409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CUA Environments</a:t>
            </a:r>
            <a:endParaRPr b="0" lang="en-US" sz="1200" strike="noStrike" u="none">
              <a:solidFill>
                <a:srgbClr val="000000"/>
              </a:solidFill>
              <a:uFillTx/>
              <a:latin typeface="Arial"/>
            </a:endParaRPr>
          </a:p>
        </p:txBody>
      </p:sp>
      <p:sp>
        <p:nvSpPr>
          <p:cNvPr id="1248" name="Google Shape;1687;p149"/>
          <p:cNvSpPr/>
          <p:nvPr/>
        </p:nvSpPr>
        <p:spPr>
          <a:xfrm>
            <a:off x="646200" y="2894040"/>
            <a:ext cx="108972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500" strike="noStrike" u="none">
                <a:solidFill>
                  <a:schemeClr val="dk1"/>
                </a:solidFill>
                <a:uFillTx/>
                <a:latin typeface="Gill Sans"/>
                <a:ea typeface="Gill Sans"/>
              </a:rPr>
              <a:t>CUA Gym</a:t>
            </a:r>
            <a:endParaRPr b="0" lang="en-US" sz="1500" strike="noStrike" u="none">
              <a:solidFill>
                <a:srgbClr val="000000"/>
              </a:solidFill>
              <a:uFillTx/>
              <a:latin typeface="Arial"/>
            </a:endParaRPr>
          </a:p>
        </p:txBody>
      </p:sp>
      <p:sp>
        <p:nvSpPr>
          <p:cNvPr id="1249" name="Google Shape;1688;p149"/>
          <p:cNvSpPr/>
          <p:nvPr/>
        </p:nvSpPr>
        <p:spPr>
          <a:xfrm>
            <a:off x="1793520" y="1999440"/>
            <a:ext cx="846000" cy="4417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trike="noStrike" u="none">
                <a:solidFill>
                  <a:schemeClr val="dk1"/>
                </a:solidFill>
                <a:uFillTx/>
                <a:latin typeface="Gill Sans"/>
                <a:ea typeface="Gill Sans"/>
              </a:rPr>
              <a:t>Initialize</a:t>
            </a:r>
            <a:endParaRPr b="0" lang="en-US" sz="1000" strike="noStrike" u="none">
              <a:solidFill>
                <a:srgbClr val="000000"/>
              </a:solidFill>
              <a:uFillTx/>
              <a:latin typeface="Arial"/>
            </a:endParaRPr>
          </a:p>
          <a:p>
            <a:pPr>
              <a:lnSpc>
                <a:spcPct val="100000"/>
              </a:lnSpc>
              <a:tabLst>
                <a:tab algn="l" pos="0"/>
              </a:tabLst>
            </a:pPr>
            <a:endParaRPr b="0" lang="en-US" sz="1000" strike="noStrike" u="none">
              <a:solidFill>
                <a:srgbClr val="000000"/>
              </a:solidFill>
              <a:uFillTx/>
              <a:latin typeface="Arial"/>
            </a:endParaRPr>
          </a:p>
        </p:txBody>
      </p:sp>
      <p:sp>
        <p:nvSpPr>
          <p:cNvPr id="1250" name="Google Shape;1689;p149"/>
          <p:cNvSpPr/>
          <p:nvPr/>
        </p:nvSpPr>
        <p:spPr>
          <a:xfrm>
            <a:off x="1793520" y="2376000"/>
            <a:ext cx="84600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900" strike="noStrike" u="none">
                <a:solidFill>
                  <a:schemeClr val="dk1"/>
                </a:solidFill>
                <a:uFillTx/>
                <a:latin typeface="Gill Sans"/>
                <a:ea typeface="Gill Sans"/>
              </a:rPr>
              <a:t>Allocate</a:t>
            </a:r>
            <a:endParaRPr b="0" lang="en-US" sz="900" strike="noStrike" u="none">
              <a:solidFill>
                <a:srgbClr val="000000"/>
              </a:solidFill>
              <a:uFillTx/>
              <a:latin typeface="Arial"/>
            </a:endParaRPr>
          </a:p>
        </p:txBody>
      </p:sp>
      <p:sp>
        <p:nvSpPr>
          <p:cNvPr id="1251" name="Google Shape;1690;p149"/>
          <p:cNvSpPr/>
          <p:nvPr/>
        </p:nvSpPr>
        <p:spPr>
          <a:xfrm>
            <a:off x="1807920" y="4015440"/>
            <a:ext cx="62892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trike="noStrike" u="none">
                <a:solidFill>
                  <a:schemeClr val="dk1"/>
                </a:solidFill>
                <a:uFillTx/>
                <a:latin typeface="Gill Sans"/>
                <a:ea typeface="Gill Sans"/>
              </a:rPr>
              <a:t>Reset</a:t>
            </a:r>
            <a:endParaRPr b="0" lang="en-US" sz="1000" strike="noStrike" u="none">
              <a:solidFill>
                <a:srgbClr val="000000"/>
              </a:solidFill>
              <a:uFillTx/>
              <a:latin typeface="Arial"/>
            </a:endParaRPr>
          </a:p>
        </p:txBody>
      </p:sp>
      <p:sp>
        <p:nvSpPr>
          <p:cNvPr id="1252" name="Google Shape;1691;p149"/>
          <p:cNvSpPr/>
          <p:nvPr/>
        </p:nvSpPr>
        <p:spPr>
          <a:xfrm>
            <a:off x="6643800" y="830520"/>
            <a:ext cx="1853640" cy="3736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a:t>
            </a:r>
            <a:r>
              <a:rPr b="0" lang="en" sz="1200" strike="noStrike" u="none">
                <a:solidFill>
                  <a:schemeClr val="dk1"/>
                </a:solidFill>
                <a:uFillTx/>
                <a:latin typeface="Gill Sans"/>
                <a:ea typeface="Gill Sans"/>
              </a:rPr>
              <a:t>Computer Use Agent</a:t>
            </a:r>
            <a:endParaRPr b="0" lang="en-US" sz="1200" strike="noStrike" u="none">
              <a:solidFill>
                <a:srgbClr val="000000"/>
              </a:solidFill>
              <a:uFillTx/>
              <a:latin typeface="Arial"/>
            </a:endParaRPr>
          </a:p>
        </p:txBody>
      </p:sp>
      <p:pic>
        <p:nvPicPr>
          <p:cNvPr id="1253" name="Google Shape;1692;p149" descr=""/>
          <p:cNvPicPr/>
          <p:nvPr/>
        </p:nvPicPr>
        <p:blipFill>
          <a:blip r:embed="rId7"/>
          <a:stretch/>
        </p:blipFill>
        <p:spPr>
          <a:xfrm>
            <a:off x="4242240" y="1504080"/>
            <a:ext cx="208440" cy="207720"/>
          </a:xfrm>
          <a:prstGeom prst="rect">
            <a:avLst/>
          </a:prstGeom>
          <a:noFill/>
          <a:ln w="0">
            <a:noFill/>
          </a:ln>
        </p:spPr>
      </p:pic>
      <p:sp>
        <p:nvSpPr>
          <p:cNvPr id="1254" name="Google Shape;1693;p149"/>
          <p:cNvSpPr/>
          <p:nvPr/>
        </p:nvSpPr>
        <p:spPr>
          <a:xfrm>
            <a:off x="6859440" y="2102760"/>
            <a:ext cx="1564920" cy="4093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OSWorld Endpoints</a:t>
            </a:r>
            <a:endParaRPr b="0" lang="en-US" sz="1200" strike="noStrike" u="none">
              <a:solidFill>
                <a:srgbClr val="000000"/>
              </a:solidFill>
              <a:uFillTx/>
              <a:latin typeface="Arial"/>
            </a:endParaRPr>
          </a:p>
        </p:txBody>
      </p:sp>
      <p:sp>
        <p:nvSpPr>
          <p:cNvPr id="1255" name="Google Shape;1694;p149"/>
          <p:cNvSpPr/>
          <p:nvPr/>
        </p:nvSpPr>
        <p:spPr>
          <a:xfrm>
            <a:off x="6764760" y="2394000"/>
            <a:ext cx="1402920" cy="129564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200" strike="noStrike" u="none">
                <a:solidFill>
                  <a:schemeClr val="dk1"/>
                </a:solidFill>
                <a:uFillTx/>
                <a:latin typeface="Gill Sans"/>
                <a:ea typeface="Gill Sans"/>
              </a:rPr>
              <a:t>screenshot()</a:t>
            </a:r>
            <a:endParaRPr b="0" lang="en-US" sz="1200" strike="noStrike" u="none">
              <a:solidFill>
                <a:srgbClr val="000000"/>
              </a:solidFill>
              <a:uFillTx/>
              <a:latin typeface="Arial"/>
            </a:endParaRPr>
          </a:p>
          <a:p>
            <a:pPr algn="ctr">
              <a:lnSpc>
                <a:spcPct val="100000"/>
              </a:lnSpc>
              <a:tabLst>
                <a:tab algn="l" pos="0"/>
              </a:tabLst>
            </a:pPr>
            <a:r>
              <a:rPr b="0" lang="en" sz="1200" strike="noStrike" u="none">
                <a:solidFill>
                  <a:schemeClr val="dk1"/>
                </a:solidFill>
                <a:uFillTx/>
                <a:latin typeface="Gill Sans"/>
                <a:ea typeface="Gill Sans"/>
              </a:rPr>
              <a:t>click()</a:t>
            </a:r>
            <a:endParaRPr b="0" lang="en-US" sz="1200" strike="noStrike" u="none">
              <a:solidFill>
                <a:srgbClr val="000000"/>
              </a:solidFill>
              <a:uFillTx/>
              <a:latin typeface="Arial"/>
            </a:endParaRPr>
          </a:p>
          <a:p>
            <a:pPr algn="ctr">
              <a:lnSpc>
                <a:spcPct val="100000"/>
              </a:lnSpc>
              <a:tabLst>
                <a:tab algn="l" pos="0"/>
              </a:tabLst>
            </a:pPr>
            <a:r>
              <a:rPr b="0" lang="en" sz="1200" strike="noStrike" u="none">
                <a:solidFill>
                  <a:schemeClr val="dk1"/>
                </a:solidFill>
                <a:uFillTx/>
                <a:latin typeface="Gill Sans"/>
                <a:ea typeface="Gill Sans"/>
              </a:rPr>
              <a:t>type()</a:t>
            </a:r>
            <a:endParaRPr b="0" lang="en-US" sz="1200" strike="noStrike" u="none">
              <a:solidFill>
                <a:srgbClr val="000000"/>
              </a:solidFill>
              <a:uFillTx/>
              <a:latin typeface="Arial"/>
            </a:endParaRPr>
          </a:p>
          <a:p>
            <a:pPr algn="ctr">
              <a:lnSpc>
                <a:spcPct val="100000"/>
              </a:lnSpc>
              <a:tabLst>
                <a:tab algn="l" pos="0"/>
              </a:tabLst>
            </a:pPr>
            <a:r>
              <a:rPr b="0" lang="en" sz="1200" strike="noStrike" u="none">
                <a:solidFill>
                  <a:schemeClr val="dk1"/>
                </a:solidFill>
                <a:uFillTx/>
                <a:latin typeface="Gill Sans"/>
                <a:ea typeface="Gill Sans"/>
              </a:rPr>
              <a:t>hotkeys()</a:t>
            </a:r>
            <a:endParaRPr b="0" lang="en-US" sz="1200" strike="noStrike" u="none">
              <a:solidFill>
                <a:srgbClr val="000000"/>
              </a:solidFill>
              <a:uFillTx/>
              <a:latin typeface="Arial"/>
            </a:endParaRPr>
          </a:p>
        </p:txBody>
      </p:sp>
      <p:pic>
        <p:nvPicPr>
          <p:cNvPr id="1256" name="Google Shape;1695;p149" descr=""/>
          <p:cNvPicPr/>
          <p:nvPr/>
        </p:nvPicPr>
        <p:blipFill>
          <a:blip r:embed="rId8"/>
          <a:stretch/>
        </p:blipFill>
        <p:spPr>
          <a:xfrm>
            <a:off x="6704280" y="2170440"/>
            <a:ext cx="243000" cy="241920"/>
          </a:xfrm>
          <a:prstGeom prst="rect">
            <a:avLst/>
          </a:prstGeom>
          <a:noFill/>
          <a:ln w="0">
            <a:noFill/>
          </a:ln>
        </p:spPr>
      </p:pic>
      <p:cxnSp>
        <p:nvCxnSpPr>
          <p:cNvPr id="1257" name="Google Shape;1696;p149"/>
          <p:cNvCxnSpPr/>
          <p:nvPr/>
        </p:nvCxnSpPr>
        <p:spPr>
          <a:xfrm>
            <a:off x="7413840" y="1262520"/>
            <a:ext cx="360" cy="696240"/>
          </a:xfrm>
          <a:prstGeom prst="straightConnector1">
            <a:avLst/>
          </a:prstGeom>
          <a:ln w="9525">
            <a:solidFill>
              <a:srgbClr val="000000"/>
            </a:solidFill>
            <a:round/>
            <a:tailEnd len="med" type="triangle" w="med"/>
          </a:ln>
        </p:spPr>
      </p:cxnSp>
      <p:cxnSp>
        <p:nvCxnSpPr>
          <p:cNvPr id="1258" name="Google Shape;1697;p149"/>
          <p:cNvCxnSpPr/>
          <p:nvPr/>
        </p:nvCxnSpPr>
        <p:spPr>
          <a:xfrm flipV="1">
            <a:off x="7570440" y="1262520"/>
            <a:ext cx="360" cy="696240"/>
          </a:xfrm>
          <a:prstGeom prst="straightConnector1">
            <a:avLst/>
          </a:prstGeom>
          <a:ln w="9525">
            <a:solidFill>
              <a:srgbClr val="000000"/>
            </a:solidFill>
            <a:round/>
            <a:tailEnd len="med" type="triangle" w="med"/>
          </a:ln>
        </p:spPr>
      </p:cxnSp>
      <p:sp>
        <p:nvSpPr>
          <p:cNvPr id="1259" name="Google Shape;1698;p149"/>
          <p:cNvSpPr/>
          <p:nvPr/>
        </p:nvSpPr>
        <p:spPr>
          <a:xfrm>
            <a:off x="7570800" y="1481760"/>
            <a:ext cx="78120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observation</a:t>
            </a:r>
            <a:endParaRPr b="0" lang="en-US" sz="700" strike="noStrike" u="none">
              <a:solidFill>
                <a:srgbClr val="000000"/>
              </a:solidFill>
              <a:uFillTx/>
              <a:latin typeface="Arial"/>
            </a:endParaRPr>
          </a:p>
        </p:txBody>
      </p:sp>
      <p:sp>
        <p:nvSpPr>
          <p:cNvPr id="1260" name="Google Shape;1699;p149"/>
          <p:cNvSpPr/>
          <p:nvPr/>
        </p:nvSpPr>
        <p:spPr>
          <a:xfrm>
            <a:off x="6947640" y="1463040"/>
            <a:ext cx="58032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action</a:t>
            </a:r>
            <a:endParaRPr b="0" lang="en-US" sz="700" strike="noStrike" u="none">
              <a:solidFill>
                <a:srgbClr val="000000"/>
              </a:solidFill>
              <a:uFillTx/>
              <a:latin typeface="Arial"/>
            </a:endParaRPr>
          </a:p>
        </p:txBody>
      </p:sp>
      <p:cxnSp>
        <p:nvCxnSpPr>
          <p:cNvPr id="1261" name="Google Shape;1700;p149"/>
          <p:cNvCxnSpPr/>
          <p:nvPr/>
        </p:nvCxnSpPr>
        <p:spPr>
          <a:xfrm>
            <a:off x="6441120" y="2893680"/>
            <a:ext cx="506520" cy="360"/>
          </a:xfrm>
          <a:prstGeom prst="straightConnector1">
            <a:avLst/>
          </a:prstGeom>
          <a:ln w="9525">
            <a:solidFill>
              <a:srgbClr val="000000"/>
            </a:solidFill>
            <a:round/>
          </a:ln>
        </p:spPr>
      </p:cxnSp>
      <p:sp>
        <p:nvSpPr>
          <p:cNvPr id="1262" name="Google Shape;1701;p149"/>
          <p:cNvSpPr/>
          <p:nvPr/>
        </p:nvSpPr>
        <p:spPr>
          <a:xfrm rot="5400000">
            <a:off x="7394400" y="3058200"/>
            <a:ext cx="207720" cy="502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800" strike="noStrike" u="none">
                <a:solidFill>
                  <a:schemeClr val="dk1"/>
                </a:solidFill>
                <a:uFillTx/>
                <a:latin typeface="Arial"/>
                <a:ea typeface="Arial"/>
              </a:rPr>
              <a:t>…</a:t>
            </a:r>
            <a:endParaRPr b="0" lang="en-US" sz="1800" strike="noStrike" u="none">
              <a:solidFill>
                <a:srgbClr val="000000"/>
              </a:solidFill>
              <a:uFillTx/>
              <a:latin typeface="Arial"/>
            </a:endParaRPr>
          </a:p>
        </p:txBody>
      </p:sp>
      <p:sp>
        <p:nvSpPr>
          <p:cNvPr id="1263" name="Google Shape;1702;p149"/>
          <p:cNvSpPr/>
          <p:nvPr/>
        </p:nvSpPr>
        <p:spPr>
          <a:xfrm rot="5400000">
            <a:off x="5736960" y="3202560"/>
            <a:ext cx="207720" cy="502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800" strike="noStrike" u="none">
                <a:solidFill>
                  <a:schemeClr val="dk1"/>
                </a:solidFill>
                <a:uFillTx/>
                <a:latin typeface="Arial"/>
                <a:ea typeface="Arial"/>
              </a:rPr>
              <a:t>…</a:t>
            </a:r>
            <a:endParaRPr b="0" lang="en-US" sz="1800" strike="noStrike" u="none">
              <a:solidFill>
                <a:srgbClr val="000000"/>
              </a:solidFill>
              <a:uFillTx/>
              <a:latin typeface="Arial"/>
            </a:endParaRPr>
          </a:p>
        </p:txBody>
      </p:sp>
      <p:sp>
        <p:nvSpPr>
          <p:cNvPr id="1264" name="Google Shape;1703;p149"/>
          <p:cNvSpPr/>
          <p:nvPr/>
        </p:nvSpPr>
        <p:spPr>
          <a:xfrm rot="5400000">
            <a:off x="4389840" y="3202560"/>
            <a:ext cx="207720" cy="5022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800" strike="noStrike" u="none">
                <a:solidFill>
                  <a:schemeClr val="dk1"/>
                </a:solidFill>
                <a:uFillTx/>
                <a:latin typeface="Arial"/>
                <a:ea typeface="Arial"/>
              </a:rPr>
              <a:t>…</a:t>
            </a:r>
            <a:endParaRPr b="0" lang="en-US" sz="1800" strike="noStrike" u="none">
              <a:solidFill>
                <a:srgbClr val="000000"/>
              </a:solidFill>
              <a:uFillTx/>
              <a:latin typeface="Arial"/>
            </a:endParaRPr>
          </a:p>
        </p:txBody>
      </p:sp>
      <p:sp>
        <p:nvSpPr>
          <p:cNvPr id="1265" name="Google Shape;1704;p149"/>
          <p:cNvSpPr/>
          <p:nvPr/>
        </p:nvSpPr>
        <p:spPr>
          <a:xfrm>
            <a:off x="4242240" y="525600"/>
            <a:ext cx="178056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500" strike="noStrike" u="none">
                <a:solidFill>
                  <a:schemeClr val="dk1"/>
                </a:solidFill>
                <a:uFillTx/>
                <a:latin typeface="Gill Sans"/>
                <a:ea typeface="Gill Sans"/>
              </a:rPr>
              <a:t>Training Framework</a:t>
            </a:r>
            <a:endParaRPr b="0" lang="en-US" sz="1500" strike="noStrike" u="none">
              <a:solidFill>
                <a:srgbClr val="000000"/>
              </a:solidFill>
              <a:uFillTx/>
              <a:latin typeface="Arial"/>
            </a:endParaRPr>
          </a:p>
        </p:txBody>
      </p:sp>
      <p:sp>
        <p:nvSpPr>
          <p:cNvPr id="1266" name="Google Shape;1705;p149"/>
          <p:cNvSpPr/>
          <p:nvPr/>
        </p:nvSpPr>
        <p:spPr>
          <a:xfrm>
            <a:off x="3712320" y="4329000"/>
            <a:ext cx="2991600" cy="286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Scale and Support up to 5000+ parallelized envs </a:t>
            </a:r>
            <a:endParaRPr b="0" lang="en-US" sz="900" strike="noStrike" u="none">
              <a:solidFill>
                <a:srgbClr val="000000"/>
              </a:solidFill>
              <a:uFillTx/>
              <a:latin typeface="Arial"/>
            </a:endParaRPr>
          </a:p>
        </p:txBody>
      </p:sp>
      <p:cxnSp>
        <p:nvCxnSpPr>
          <p:cNvPr id="1267" name="Google Shape;1706;p149"/>
          <p:cNvCxnSpPr/>
          <p:nvPr/>
        </p:nvCxnSpPr>
        <p:spPr>
          <a:xfrm flipH="1">
            <a:off x="2986920" y="710640"/>
            <a:ext cx="1049760" cy="861480"/>
          </a:xfrm>
          <a:prstGeom prst="straightConnector1">
            <a:avLst/>
          </a:prstGeom>
          <a:ln w="9525">
            <a:solidFill>
              <a:srgbClr val="000000"/>
            </a:solidFill>
            <a:round/>
            <a:tailEnd len="med" type="triangle" w="med"/>
          </a:ln>
        </p:spPr>
      </p:cxnSp>
      <p:sp>
        <p:nvSpPr>
          <p:cNvPr id="1268" name="Google Shape;1707;p149"/>
          <p:cNvSpPr/>
          <p:nvPr/>
        </p:nvSpPr>
        <p:spPr>
          <a:xfrm>
            <a:off x="1793520" y="1742760"/>
            <a:ext cx="108972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Provider 💼 </a:t>
            </a:r>
            <a:endParaRPr b="0" lang="en-US" sz="1200" strike="noStrike" u="none">
              <a:solidFill>
                <a:srgbClr val="000000"/>
              </a:solidFill>
              <a:uFillTx/>
              <a:latin typeface="Arial"/>
            </a:endParaRPr>
          </a:p>
        </p:txBody>
      </p:sp>
      <p:sp>
        <p:nvSpPr>
          <p:cNvPr id="1269" name="Google Shape;1708;p149"/>
          <p:cNvSpPr/>
          <p:nvPr/>
        </p:nvSpPr>
        <p:spPr>
          <a:xfrm>
            <a:off x="1807920" y="3246120"/>
            <a:ext cx="112356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chemeClr val="dk1"/>
                </a:solidFill>
                <a:uFillTx/>
                <a:latin typeface="Gill Sans"/>
                <a:ea typeface="Gill Sans"/>
              </a:rPr>
              <a:t>Maintainer 👷</a:t>
            </a:r>
            <a:endParaRPr b="0" lang="en-US" sz="1200" strike="noStrike" u="none">
              <a:solidFill>
                <a:srgbClr val="000000"/>
              </a:solidFill>
              <a:uFillTx/>
              <a:latin typeface="Arial"/>
            </a:endParaRPr>
          </a:p>
        </p:txBody>
      </p:sp>
      <p:sp>
        <p:nvSpPr>
          <p:cNvPr id="1270" name="Google Shape;1709;p149"/>
          <p:cNvSpPr/>
          <p:nvPr/>
        </p:nvSpPr>
        <p:spPr>
          <a:xfrm>
            <a:off x="1807920" y="3512520"/>
            <a:ext cx="84600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000" strike="noStrike" u="none">
                <a:solidFill>
                  <a:schemeClr val="dk1"/>
                </a:solidFill>
                <a:uFillTx/>
                <a:latin typeface="Gill Sans"/>
                <a:ea typeface="Gill Sans"/>
              </a:rPr>
              <a:t>Monitor</a:t>
            </a:r>
            <a:endParaRPr b="0" lang="en-US" sz="1000" strike="noStrike" u="none">
              <a:solidFill>
                <a:srgbClr val="000000"/>
              </a:solidFill>
              <a:uFillTx/>
              <a:latin typeface="Arial"/>
            </a:endParaRPr>
          </a:p>
        </p:txBody>
      </p:sp>
      <p:sp>
        <p:nvSpPr>
          <p:cNvPr id="1271" name="Google Shape;1710;p149"/>
          <p:cNvSpPr/>
          <p:nvPr/>
        </p:nvSpPr>
        <p:spPr>
          <a:xfrm rot="19150800">
            <a:off x="3121200" y="873720"/>
            <a:ext cx="780120" cy="2872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CUA Tasks</a:t>
            </a:r>
            <a:endParaRPr b="0" lang="en-US" sz="700" strike="noStrike" u="none">
              <a:solidFill>
                <a:srgbClr val="000000"/>
              </a:solidFill>
              <a:uFillTx/>
              <a:latin typeface="Arial"/>
            </a:endParaRPr>
          </a:p>
        </p:txBody>
      </p:sp>
      <p:cxnSp>
        <p:nvCxnSpPr>
          <p:cNvPr id="1272" name="Google Shape;1711;p149"/>
          <p:cNvCxnSpPr/>
          <p:nvPr/>
        </p:nvCxnSpPr>
        <p:spPr>
          <a:xfrm flipV="1">
            <a:off x="3074400" y="813240"/>
            <a:ext cx="1049760" cy="861120"/>
          </a:xfrm>
          <a:prstGeom prst="straightConnector1">
            <a:avLst/>
          </a:prstGeom>
          <a:ln w="9525">
            <a:solidFill>
              <a:srgbClr val="000000"/>
            </a:solidFill>
            <a:round/>
            <a:tailEnd len="med" type="triangle" w="med"/>
          </a:ln>
        </p:spPr>
      </p:cxnSp>
      <p:sp>
        <p:nvSpPr>
          <p:cNvPr id="1273" name="Google Shape;1712;p149"/>
          <p:cNvSpPr/>
          <p:nvPr/>
        </p:nvSpPr>
        <p:spPr>
          <a:xfrm rot="19150800">
            <a:off x="3161880" y="1063440"/>
            <a:ext cx="1179360" cy="2995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Virtual Machines</a:t>
            </a:r>
            <a:endParaRPr b="0" lang="en-US" sz="700" strike="noStrike" u="none">
              <a:solidFill>
                <a:srgbClr val="000000"/>
              </a:solidFill>
              <a:uFillTx/>
              <a:latin typeface="Arial"/>
            </a:endParaRPr>
          </a:p>
        </p:txBody>
      </p:sp>
      <p:cxnSp>
        <p:nvCxnSpPr>
          <p:cNvPr id="1274" name="Google Shape;1713;p149"/>
          <p:cNvCxnSpPr/>
          <p:nvPr/>
        </p:nvCxnSpPr>
        <p:spPr>
          <a:xfrm>
            <a:off x="6086160" y="860040"/>
            <a:ext cx="458640" cy="183240"/>
          </a:xfrm>
          <a:prstGeom prst="straightConnector1">
            <a:avLst/>
          </a:prstGeom>
          <a:ln w="9525">
            <a:solidFill>
              <a:srgbClr val="000000"/>
            </a:solidFill>
            <a:round/>
            <a:tailEnd len="med" type="triangle" w="med"/>
          </a:ln>
        </p:spPr>
      </p:cxnSp>
      <p:sp>
        <p:nvSpPr>
          <p:cNvPr id="1275" name="Google Shape;1714;p149"/>
          <p:cNvSpPr/>
          <p:nvPr/>
        </p:nvSpPr>
        <p:spPr>
          <a:xfrm rot="1314000">
            <a:off x="5986440" y="889920"/>
            <a:ext cx="657720" cy="2815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Update</a:t>
            </a:r>
            <a:endParaRPr b="0" lang="en-US" sz="700" strike="noStrike" u="none">
              <a:solidFill>
                <a:srgbClr val="000000"/>
              </a:solidFill>
              <a:uFillTx/>
              <a:latin typeface="Arial"/>
            </a:endParaRPr>
          </a:p>
        </p:txBody>
      </p:sp>
      <p:pic>
        <p:nvPicPr>
          <p:cNvPr id="1276" name="Google Shape;1715;p149" descr=""/>
          <p:cNvPicPr/>
          <p:nvPr/>
        </p:nvPicPr>
        <p:blipFill>
          <a:blip r:embed="rId9"/>
          <a:stretch/>
        </p:blipFill>
        <p:spPr>
          <a:xfrm>
            <a:off x="921240" y="2615040"/>
            <a:ext cx="455760" cy="454320"/>
          </a:xfrm>
          <a:prstGeom prst="rect">
            <a:avLst/>
          </a:prstGeom>
          <a:noFill/>
          <a:ln w="0">
            <a:noFill/>
          </a:ln>
        </p:spPr>
      </p:pic>
      <p:sp>
        <p:nvSpPr>
          <p:cNvPr id="1277" name="Google Shape;1716;p149"/>
          <p:cNvSpPr/>
          <p:nvPr/>
        </p:nvSpPr>
        <p:spPr>
          <a:xfrm>
            <a:off x="1879560" y="2184840"/>
            <a:ext cx="136440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Ready to use in 30s</a:t>
            </a:r>
            <a:endParaRPr b="0" lang="en-US" sz="900" strike="noStrike" u="none">
              <a:solidFill>
                <a:srgbClr val="000000"/>
              </a:solidFill>
              <a:uFillTx/>
              <a:latin typeface="Arial"/>
            </a:endParaRPr>
          </a:p>
        </p:txBody>
      </p:sp>
      <p:sp>
        <p:nvSpPr>
          <p:cNvPr id="1278" name="Google Shape;1717;p149"/>
          <p:cNvSpPr/>
          <p:nvPr/>
        </p:nvSpPr>
        <p:spPr>
          <a:xfrm>
            <a:off x="1879560" y="2551680"/>
            <a:ext cx="136440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Support multiple training sessions</a:t>
            </a:r>
            <a:endParaRPr b="0" lang="en-US" sz="900" strike="noStrike" u="none">
              <a:solidFill>
                <a:srgbClr val="000000"/>
              </a:solidFill>
              <a:uFillTx/>
              <a:latin typeface="Arial"/>
            </a:endParaRPr>
          </a:p>
        </p:txBody>
      </p:sp>
      <p:sp>
        <p:nvSpPr>
          <p:cNvPr id="1279" name="Google Shape;1718;p149"/>
          <p:cNvSpPr/>
          <p:nvPr/>
        </p:nvSpPr>
        <p:spPr>
          <a:xfrm>
            <a:off x="1922040" y="3691440"/>
            <a:ext cx="145332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Logging the status of VMs and total runtimes </a:t>
            </a:r>
            <a:endParaRPr b="0" lang="en-US" sz="900" strike="noStrike" u="none">
              <a:solidFill>
                <a:srgbClr val="000000"/>
              </a:solidFill>
              <a:uFillTx/>
              <a:latin typeface="Arial"/>
            </a:endParaRPr>
          </a:p>
        </p:txBody>
      </p:sp>
      <p:sp>
        <p:nvSpPr>
          <p:cNvPr id="1280" name="Google Shape;1719;p149"/>
          <p:cNvSpPr/>
          <p:nvPr/>
        </p:nvSpPr>
        <p:spPr>
          <a:xfrm>
            <a:off x="1922040" y="4183920"/>
            <a:ext cx="1453320" cy="2574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Release the VM after the end of tasks</a:t>
            </a:r>
            <a:endParaRPr b="0" lang="en-US" sz="900" strike="noStrike" u="none">
              <a:solidFill>
                <a:srgbClr val="000000"/>
              </a:solidFill>
              <a:uFillTx/>
              <a:latin typeface="Arial"/>
            </a:endParaRPr>
          </a:p>
        </p:txBody>
      </p:sp>
      <p:cxnSp>
        <p:nvCxnSpPr>
          <p:cNvPr id="1281" name="Google Shape;1720;p149"/>
          <p:cNvCxnSpPr/>
          <p:nvPr/>
        </p:nvCxnSpPr>
        <p:spPr>
          <a:xfrm>
            <a:off x="3267360" y="2442600"/>
            <a:ext cx="506520" cy="360"/>
          </a:xfrm>
          <a:prstGeom prst="straightConnector1">
            <a:avLst/>
          </a:prstGeom>
          <a:ln w="9525">
            <a:solidFill>
              <a:srgbClr val="000000"/>
            </a:solidFill>
            <a:round/>
          </a:ln>
        </p:spPr>
      </p:cxnSp>
      <p:sp>
        <p:nvSpPr>
          <p:cNvPr id="1282" name="Google Shape;1721;p149"/>
          <p:cNvSpPr/>
          <p:nvPr/>
        </p:nvSpPr>
        <p:spPr>
          <a:xfrm rot="1800">
            <a:off x="3295080" y="2225520"/>
            <a:ext cx="502200" cy="28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Create</a:t>
            </a:r>
            <a:endParaRPr b="0" lang="en-US" sz="700" strike="noStrike" u="none">
              <a:solidFill>
                <a:srgbClr val="000000"/>
              </a:solidFill>
              <a:uFillTx/>
              <a:latin typeface="Arial"/>
            </a:endParaRPr>
          </a:p>
        </p:txBody>
      </p:sp>
      <p:cxnSp>
        <p:nvCxnSpPr>
          <p:cNvPr id="1283" name="Google Shape;1722;p149"/>
          <p:cNvCxnSpPr/>
          <p:nvPr/>
        </p:nvCxnSpPr>
        <p:spPr>
          <a:xfrm>
            <a:off x="3258360" y="4170960"/>
            <a:ext cx="506520" cy="360"/>
          </a:xfrm>
          <a:prstGeom prst="straightConnector1">
            <a:avLst/>
          </a:prstGeom>
          <a:ln w="9525">
            <a:solidFill>
              <a:srgbClr val="000000"/>
            </a:solidFill>
            <a:round/>
          </a:ln>
        </p:spPr>
      </p:cxnSp>
      <p:sp>
        <p:nvSpPr>
          <p:cNvPr id="1284" name="Google Shape;1723;p149"/>
          <p:cNvSpPr/>
          <p:nvPr/>
        </p:nvSpPr>
        <p:spPr>
          <a:xfrm rot="1800">
            <a:off x="3295080" y="3949200"/>
            <a:ext cx="502200" cy="28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700" strike="noStrike" u="none">
                <a:solidFill>
                  <a:schemeClr val="dk1"/>
                </a:solidFill>
                <a:uFillTx/>
                <a:latin typeface="Gill Sans"/>
                <a:ea typeface="Gill Sans"/>
              </a:rPr>
              <a:t>Record</a:t>
            </a:r>
            <a:endParaRPr b="0" lang="en-US" sz="700" strike="noStrike" u="none">
              <a:solidFill>
                <a:srgbClr val="000000"/>
              </a:solidFill>
              <a:uFillTx/>
              <a:latin typeface="Arial"/>
            </a:endParaRPr>
          </a:p>
        </p:txBody>
      </p:sp>
      <p:sp>
        <p:nvSpPr>
          <p:cNvPr id="1285" name="Google Shape;1724;p149"/>
          <p:cNvSpPr/>
          <p:nvPr/>
        </p:nvSpPr>
        <p:spPr>
          <a:xfrm>
            <a:off x="4379040" y="4526640"/>
            <a:ext cx="1310760" cy="3319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900" strike="noStrike" u="none">
                <a:solidFill>
                  <a:schemeClr val="dk1"/>
                </a:solidFill>
                <a:uFillTx/>
                <a:latin typeface="Gill Sans"/>
                <a:ea typeface="Gill Sans"/>
              </a:rPr>
              <a:t>VMs are hosted on</a:t>
            </a:r>
            <a:endParaRPr b="0" lang="en-US" sz="900" strike="noStrike" u="none">
              <a:solidFill>
                <a:srgbClr val="000000"/>
              </a:solidFill>
              <a:uFillTx/>
              <a:latin typeface="Arial"/>
            </a:endParaRPr>
          </a:p>
        </p:txBody>
      </p:sp>
      <p:pic>
        <p:nvPicPr>
          <p:cNvPr id="1286" name="Google Shape;1725;p149" descr=""/>
          <p:cNvPicPr/>
          <p:nvPr/>
        </p:nvPicPr>
        <p:blipFill>
          <a:blip r:embed="rId10"/>
          <a:stretch/>
        </p:blipFill>
        <p:spPr>
          <a:xfrm>
            <a:off x="5479200" y="4571280"/>
            <a:ext cx="258120" cy="242280"/>
          </a:xfrm>
          <a:prstGeom prst="rect">
            <a:avLst/>
          </a:prstGeom>
          <a:noFill/>
          <a:ln w="0">
            <a:noFill/>
          </a:ln>
        </p:spPr>
      </p:pic>
      <p:pic>
        <p:nvPicPr>
          <p:cNvPr id="1287" name="Google Shape;1726;p149" descr=""/>
          <p:cNvPicPr/>
          <p:nvPr/>
        </p:nvPicPr>
        <p:blipFill>
          <a:blip r:embed="rId11"/>
          <a:stretch/>
        </p:blipFill>
        <p:spPr>
          <a:xfrm>
            <a:off x="2264760" y="2923200"/>
            <a:ext cx="374760" cy="373680"/>
          </a:xfrm>
          <a:prstGeom prst="rect">
            <a:avLst/>
          </a:prstGeom>
          <a:noFill/>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3600" strike="noStrike" u="none">
                <a:solidFill>
                  <a:schemeClr val="dk1"/>
                </a:solidFill>
                <a:uFillTx/>
                <a:latin typeface="Gill Sans"/>
                <a:ea typeface="Gill Sans"/>
              </a:rPr>
              <a:t>Meta Chain-of-Thought</a:t>
            </a:r>
            <a:endParaRPr b="0" lang="en-US" sz="3600" strike="noStrike" u="none">
              <a:solidFill>
                <a:srgbClr val="000000"/>
              </a:solidFill>
              <a:uFillTx/>
              <a:latin typeface="Arial"/>
            </a:endParaRPr>
          </a:p>
        </p:txBody>
      </p:sp>
      <p:sp>
        <p:nvSpPr>
          <p:cNvPr id="1289" name="PlaceHolder 2"/>
          <p:cNvSpPr>
            <a:spLocks noGrp="1"/>
          </p:cNvSpPr>
          <p:nvPr>
            <p:ph type="sldNum" idx="13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Manrope Medium"/>
                <a:ea typeface="Manrope Medium"/>
              </a:defRPr>
            </a:lvl1pPr>
          </a:lstStyle>
          <a:p>
            <a:pPr indent="0" algn="r">
              <a:lnSpc>
                <a:spcPct val="100000"/>
              </a:lnSpc>
              <a:buNone/>
              <a:tabLst>
                <a:tab algn="l" pos="0"/>
              </a:tabLst>
            </a:pPr>
            <a:fld id="{154A61DD-B7D1-442C-8F44-2E5CAFE88040}" type="slidenum">
              <a:rPr b="0" lang="en" sz="1000" strike="noStrike" u="none">
                <a:solidFill>
                  <a:schemeClr val="dk2"/>
                </a:solidFill>
                <a:uFillTx/>
                <a:latin typeface="Manrope Medium"/>
                <a:ea typeface="Manrope Medium"/>
              </a:rPr>
              <a:t>&lt;编号&gt;</a:t>
            </a:fld>
            <a:endParaRPr b="0" lang="en-US" sz="10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3000" strike="noStrike" u="none">
                <a:solidFill>
                  <a:schemeClr val="dk1"/>
                </a:solidFill>
                <a:uFillTx/>
                <a:latin typeface="Gill Sans"/>
                <a:ea typeface="Gill Sans"/>
              </a:rPr>
              <a:t>Motivation and Outline</a:t>
            </a:r>
            <a:endParaRPr b="0" lang="en-US" sz="3000" strike="noStrike" u="none">
              <a:solidFill>
                <a:srgbClr val="000000"/>
              </a:solidFill>
              <a:uFillTx/>
              <a:latin typeface="Arial"/>
            </a:endParaRPr>
          </a:p>
        </p:txBody>
      </p:sp>
      <p:sp>
        <p:nvSpPr>
          <p:cNvPr id="1291" name="Google Shape;112;p 2"/>
          <p:cNvSpPr/>
          <p:nvPr/>
        </p:nvSpPr>
        <p:spPr>
          <a:xfrm>
            <a:off x="263160" y="89820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Gill Sans"/>
                <a:ea typeface="Gill Sans"/>
              </a:rPr>
              <a:t>conditional generative process 𝑝(y𝑡+1|y𝑡) could have arbitrarily high computational </a:t>
            </a:r>
            <a:r>
              <a:rPr b="1" lang="en" sz="1800" strike="noStrike" u="none">
                <a:solidFill>
                  <a:schemeClr val="dk2"/>
                </a:solidFill>
                <a:uFillTx/>
                <a:latin typeface="Gill Sans"/>
                <a:ea typeface="Gill Sans"/>
              </a:rPr>
              <a:t>complexity</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a:t>
            </a:r>
            <a:r>
              <a:rPr b="0" lang="en" sz="1800" strike="noStrike" u="none">
                <a:solidFill>
                  <a:schemeClr val="dk2"/>
                </a:solidFill>
                <a:uFillTx/>
                <a:latin typeface="Gill Sans"/>
                <a:ea typeface="Gill Sans"/>
              </a:rPr>
              <a:t>think step by step” (CoT) could work, but limited.</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marL="457200" indent="-343080">
              <a:lnSpc>
                <a:spcPct val="100000"/>
              </a:lnSpc>
              <a:buClr>
                <a:srgbClr val="595959"/>
              </a:buClr>
              <a:buFont typeface="Gill Sans"/>
              <a:buChar char="●"/>
              <a:tabLst>
                <a:tab algn="l" pos="0"/>
              </a:tabLst>
            </a:pPr>
            <a:r>
              <a:rPr b="0" lang="en" sz="1800" strike="noStrike" u="none">
                <a:solidFill>
                  <a:schemeClr val="dk2"/>
                </a:solidFill>
                <a:uFillTx/>
                <a:latin typeface="Gill Sans"/>
                <a:ea typeface="Gill Sans"/>
              </a:rPr>
              <a:t>Propose Meta-CoT: explicitly model the latent “thinking” process</a:t>
            </a:r>
            <a:endParaRPr b="0" lang="en-US" sz="1800" strike="noStrike" u="none">
              <a:solidFill>
                <a:srgbClr val="000000"/>
              </a:solidFill>
              <a:uFillTx/>
              <a:latin typeface="Arial"/>
            </a:endParaRPr>
          </a:p>
          <a:p>
            <a:pPr marL="457200" indent="-343080">
              <a:lnSpc>
                <a:spcPct val="100000"/>
              </a:lnSpc>
              <a:buClr>
                <a:srgbClr val="595959"/>
              </a:buClr>
              <a:buFont typeface="Gill Sans"/>
              <a:buChar char="●"/>
              <a:tabLst>
                <a:tab algn="l" pos="0"/>
              </a:tabLst>
            </a:pPr>
            <a:r>
              <a:rPr b="0" lang="en" sz="1800" strike="noStrike" u="none">
                <a:solidFill>
                  <a:schemeClr val="dk2"/>
                </a:solidFill>
                <a:uFillTx/>
                <a:latin typeface="Gill Sans"/>
                <a:ea typeface="Gill Sans"/>
              </a:rPr>
              <a:t>frame Meta-CoT as a form of System 2 reasoning</a:t>
            </a:r>
            <a:endParaRPr b="0" lang="en-US" sz="1800" strike="noStrike" u="none">
              <a:solidFill>
                <a:srgbClr val="000000"/>
              </a:solidFill>
              <a:uFillTx/>
              <a:latin typeface="Arial"/>
            </a:endParaRPr>
          </a:p>
          <a:p>
            <a:pPr marL="457200" indent="-343080">
              <a:lnSpc>
                <a:spcPct val="100000"/>
              </a:lnSpc>
              <a:buClr>
                <a:srgbClr val="595959"/>
              </a:buClr>
              <a:buFont typeface="Gill Sans"/>
              <a:buChar char="●"/>
              <a:tabLst>
                <a:tab algn="l" pos="0"/>
              </a:tabLst>
            </a:pPr>
            <a:r>
              <a:rPr b="0" lang="en" sz="1800" strike="noStrike" u="none">
                <a:solidFill>
                  <a:schemeClr val="dk2"/>
                </a:solidFill>
                <a:uFillTx/>
                <a:latin typeface="Gill Sans"/>
                <a:ea typeface="Gill Sans"/>
              </a:rPr>
              <a:t>outline a pipeline for achieving Meta-CoT in a single end-to-end system</a:t>
            </a:r>
            <a:endParaRPr b="0" lang="en-US" sz="1800" strike="noStrike" u="none">
              <a:solidFill>
                <a:srgbClr val="000000"/>
              </a:solidFill>
              <a:uFillTx/>
              <a:latin typeface="Arial"/>
            </a:endParaRPr>
          </a:p>
        </p:txBody>
      </p:sp>
      <p:sp>
        <p:nvSpPr>
          <p:cNvPr id="1292" name="Google Shape;113;p 2"/>
          <p:cNvSpPr/>
          <p:nvPr/>
        </p:nvSpPr>
        <p:spPr>
          <a:xfrm>
            <a:off x="0" y="4919040"/>
            <a:ext cx="4340160" cy="409680"/>
          </a:xfrm>
          <a:prstGeom prst="rect">
            <a:avLst/>
          </a:prstGeom>
          <a:noFill/>
          <a:ln w="0">
            <a:noFill/>
          </a:ln>
        </p:spPr>
        <p:style>
          <a:lnRef idx="0"/>
          <a:fillRef idx="0"/>
          <a:effectRef idx="0"/>
          <a:fontRef idx="minor"/>
        </p:style>
        <p:txBody>
          <a:bodyPr tIns="91440" bIns="91440" anchor="ctr">
            <a:noAutofit/>
          </a:bodyPr>
          <a:p>
            <a:pPr>
              <a:lnSpc>
                <a:spcPct val="91000"/>
              </a:lnSpc>
              <a:spcBef>
                <a:spcPts val="601"/>
              </a:spcBef>
              <a:tabLst>
                <a:tab algn="l" pos="0"/>
              </a:tabLst>
            </a:pPr>
            <a:r>
              <a:rPr b="0" lang="en" sz="700" strike="noStrike" u="sng">
                <a:solidFill>
                  <a:srgbClr val="5e5e5e"/>
                </a:solidFill>
                <a:uFillTx/>
                <a:latin typeface="Gill Sans"/>
                <a:ea typeface="Gill Sans"/>
              </a:rPr>
              <a:t>Chain-of-Thought Prompting Elicits Reasoning in Large Language Models</a:t>
            </a:r>
            <a:endParaRPr b="0" lang="en-US" sz="700" strike="noStrike" u="none">
              <a:solidFill>
                <a:srgbClr val="000000"/>
              </a:solidFill>
              <a:uFillTx/>
              <a:latin typeface="Arial"/>
            </a:endParaRPr>
          </a:p>
          <a:p>
            <a:pPr>
              <a:lnSpc>
                <a:spcPct val="91000"/>
              </a:lnSpc>
              <a:spcBef>
                <a:spcPts val="901"/>
              </a:spcBef>
              <a:tabLst>
                <a:tab algn="l" pos="0"/>
              </a:tabLst>
            </a:pPr>
            <a:r>
              <a:rPr b="0" lang="en" sz="700" strike="noStrike" u="sng">
                <a:solidFill>
                  <a:srgbClr val="5e5e5e"/>
                </a:solidFill>
                <a:uFillTx/>
                <a:latin typeface="Gill Sans"/>
                <a:ea typeface="Gill Sans"/>
              </a:rPr>
              <a:t>Towards System 2 Reasoning in LLMs: Learning How to Think With Meta Chain-of-Thought</a:t>
            </a:r>
            <a:endParaRPr b="0" lang="en-US" sz="700" strike="noStrike" u="none">
              <a:solidFill>
                <a:srgbClr val="000000"/>
              </a:solidFill>
              <a:uFillTx/>
              <a:latin typeface="Arial"/>
            </a:endParaRPr>
          </a:p>
          <a:p>
            <a:pPr>
              <a:lnSpc>
                <a:spcPct val="91000"/>
              </a:lnSpc>
              <a:spcBef>
                <a:spcPts val="901"/>
              </a:spcBef>
              <a:tabLst>
                <a:tab algn="l" pos="0"/>
              </a:tabLst>
            </a:pPr>
            <a:endParaRPr b="0" lang="en-US" sz="700" strike="noStrike" u="none">
              <a:solidFill>
                <a:srgbClr val="000000"/>
              </a:solidFill>
              <a:uFillTx/>
              <a:latin typeface="Arial"/>
            </a:endParaRPr>
          </a:p>
          <a:p>
            <a:pPr>
              <a:lnSpc>
                <a:spcPct val="100000"/>
              </a:lnSpc>
              <a:spcBef>
                <a:spcPts val="901"/>
              </a:spcBef>
              <a:tabLst>
                <a:tab algn="l" pos="0"/>
              </a:tabLst>
            </a:pPr>
            <a:endParaRPr b="0" lang="en-US" sz="1400" strike="noStrike" u="none">
              <a:solidFill>
                <a:srgbClr val="000000"/>
              </a:solidFill>
              <a:uFillTx/>
              <a:latin typeface="Arial"/>
            </a:endParaRPr>
          </a:p>
        </p:txBody>
      </p:sp>
      <p:sp>
        <p:nvSpPr>
          <p:cNvPr id="1293" name="PlaceHolder 2"/>
          <p:cNvSpPr>
            <a:spLocks noGrp="1"/>
          </p:cNvSpPr>
          <p:nvPr>
            <p:ph type="sldNum" idx="13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900" strike="noStrike" u="none">
                <a:solidFill>
                  <a:schemeClr val="dk2"/>
                </a:solidFill>
                <a:uFillTx/>
                <a:latin typeface="Gill Sans"/>
                <a:ea typeface="Gill Sans"/>
              </a:defRPr>
            </a:lvl1pPr>
          </a:lstStyle>
          <a:p>
            <a:pPr indent="0" algn="r">
              <a:lnSpc>
                <a:spcPct val="100000"/>
              </a:lnSpc>
              <a:buNone/>
              <a:tabLst>
                <a:tab algn="l" pos="0"/>
              </a:tabLst>
            </a:pPr>
            <a:fld id="{84A35624-CB45-49C8-A503-D8F29A35DEBF}" type="slidenum">
              <a:rPr b="0" lang="en" sz="900" strike="noStrike" u="none">
                <a:solidFill>
                  <a:schemeClr val="dk2"/>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3000" strike="noStrike" u="none">
                <a:solidFill>
                  <a:schemeClr val="dk1"/>
                </a:solidFill>
                <a:uFillTx/>
                <a:latin typeface="Gill Sans"/>
                <a:ea typeface="Gill Sans"/>
              </a:rPr>
              <a:t>Deriving The Meta-CoT Process</a:t>
            </a:r>
            <a:endParaRPr b="0" lang="en-US" sz="3000" strike="noStrike" u="none">
              <a:solidFill>
                <a:srgbClr val="000000"/>
              </a:solidFill>
              <a:uFillTx/>
              <a:latin typeface="Arial"/>
            </a:endParaRPr>
          </a:p>
        </p:txBody>
      </p:sp>
      <p:sp>
        <p:nvSpPr>
          <p:cNvPr id="1295" name="Google Shape;120;p 2"/>
          <p:cNvSpPr/>
          <p:nvPr/>
        </p:nvSpPr>
        <p:spPr>
          <a:xfrm>
            <a:off x="263160" y="89820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Manrope Medium"/>
              <a:buChar char="●"/>
            </a:pPr>
            <a:r>
              <a:rPr b="0" lang="en" sz="1800" strike="noStrike" u="none">
                <a:solidFill>
                  <a:schemeClr val="dk2"/>
                </a:solidFill>
                <a:uFillTx/>
                <a:latin typeface="Gill Sans"/>
                <a:ea typeface="Gill Sans"/>
              </a:rPr>
              <a:t>A theory: Reasoning data in pre-training corpuses does not represent </a:t>
            </a:r>
            <a:r>
              <a:rPr b="1" lang="en" sz="1800" strike="noStrike" u="none">
                <a:solidFill>
                  <a:schemeClr val="dk2"/>
                </a:solidFill>
                <a:uFillTx/>
                <a:latin typeface="Gill Sans"/>
                <a:ea typeface="Gill Sans"/>
              </a:rPr>
              <a:t>the true data generation process</a:t>
            </a:r>
            <a:r>
              <a:rPr b="0" lang="en" sz="1800" strike="noStrike" u="none">
                <a:solidFill>
                  <a:schemeClr val="dk2"/>
                </a:solidFill>
                <a:uFillTx/>
                <a:latin typeface="Gill Sans"/>
                <a:ea typeface="Gill Sans"/>
              </a:rPr>
              <a:t>.</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pPr>
            <a:r>
              <a:rPr b="0" lang="en" sz="1800" strike="noStrike" u="none">
                <a:solidFill>
                  <a:schemeClr val="dk2"/>
                </a:solidFill>
                <a:uFillTx/>
                <a:latin typeface="Gill Sans"/>
                <a:ea typeface="Gill Sans"/>
              </a:rPr>
              <a:t>For complex reasoning problems,</a:t>
            </a:r>
            <a:r>
              <a:rPr b="1" lang="en" sz="1800" strike="noStrike" u="none">
                <a:solidFill>
                  <a:schemeClr val="dk2"/>
                </a:solidFill>
                <a:uFillTx/>
                <a:latin typeface="Gill Sans"/>
                <a:ea typeface="Gill Sans"/>
              </a:rPr>
              <a:t> true data generation process is not auto-regressive:</a:t>
            </a: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p:txBody>
      </p:sp>
      <p:pic>
        <p:nvPicPr>
          <p:cNvPr id="1296" name="Google Shape;121;p 2" descr=""/>
          <p:cNvPicPr/>
          <p:nvPr/>
        </p:nvPicPr>
        <p:blipFill>
          <a:blip r:embed="rId1"/>
          <a:stretch/>
        </p:blipFill>
        <p:spPr>
          <a:xfrm>
            <a:off x="1449720" y="2184120"/>
            <a:ext cx="6097320" cy="648360"/>
          </a:xfrm>
          <a:prstGeom prst="rect">
            <a:avLst/>
          </a:prstGeom>
          <a:noFill/>
          <a:ln w="0">
            <a:noFill/>
          </a:ln>
        </p:spPr>
      </p:pic>
      <p:sp>
        <p:nvSpPr>
          <p:cNvPr id="1297" name="PlaceHolder 2"/>
          <p:cNvSpPr>
            <a:spLocks noGrp="1"/>
          </p:cNvSpPr>
          <p:nvPr>
            <p:ph type="sldNum" idx="13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900" strike="noStrike" u="none">
                <a:solidFill>
                  <a:schemeClr val="dk2"/>
                </a:solidFill>
                <a:uFillTx/>
                <a:latin typeface="Gill Sans"/>
                <a:ea typeface="Gill Sans"/>
              </a:defRPr>
            </a:lvl1pPr>
          </a:lstStyle>
          <a:p>
            <a:pPr indent="0" algn="r">
              <a:lnSpc>
                <a:spcPct val="100000"/>
              </a:lnSpc>
              <a:buNone/>
              <a:tabLst>
                <a:tab algn="l" pos="0"/>
              </a:tabLst>
            </a:pPr>
            <a:fld id="{98E7ED64-E7AC-4720-9721-6ED6859685BE}" type="slidenum">
              <a:rPr b="0" lang="en" sz="900" strike="noStrike" u="none">
                <a:solidFill>
                  <a:schemeClr val="dk2"/>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3000" strike="noStrike" u="none">
                <a:solidFill>
                  <a:schemeClr val="dk1"/>
                </a:solidFill>
                <a:uFillTx/>
                <a:latin typeface="Gill Sans"/>
                <a:ea typeface="Gill Sans"/>
              </a:rPr>
              <a:t>Deriving The Meta-CoT Process</a:t>
            </a:r>
            <a:endParaRPr b="0" lang="en-US" sz="3000" strike="noStrike" u="none">
              <a:solidFill>
                <a:srgbClr val="000000"/>
              </a:solidFill>
              <a:uFillTx/>
              <a:latin typeface="Arial"/>
            </a:endParaRPr>
          </a:p>
        </p:txBody>
      </p:sp>
      <p:sp>
        <p:nvSpPr>
          <p:cNvPr id="1299" name="Google Shape;128;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classical CoT:</a:t>
            </a: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457200" indent="-343080">
              <a:lnSpc>
                <a:spcPct val="100000"/>
              </a:lnSpc>
              <a:buClr>
                <a:srgbClr val="595959"/>
              </a:buClr>
              <a:buFont typeface="Gill Sans"/>
              <a:buChar char="●"/>
              <a:tabLst>
                <a:tab algn="l" pos="0"/>
              </a:tabLst>
            </a:pPr>
            <a:r>
              <a:rPr b="0" lang="en" sz="1800" strike="noStrike" u="none">
                <a:solidFill>
                  <a:schemeClr val="dk2"/>
                </a:solidFill>
                <a:uFillTx/>
                <a:latin typeface="Gill Sans"/>
                <a:ea typeface="Gill Sans"/>
              </a:rPr>
              <a:t>for complex problems:</a:t>
            </a:r>
            <a:endParaRPr b="0" lang="en-US" sz="1800" strike="noStrike" u="none">
              <a:solidFill>
                <a:srgbClr val="000000"/>
              </a:solidFill>
              <a:uFillTx/>
              <a:latin typeface="Arial"/>
            </a:endParaRPr>
          </a:p>
          <a:p>
            <a:pPr marL="457200">
              <a:lnSpc>
                <a:spcPct val="100000"/>
              </a:lnSpc>
              <a:tabLst>
                <a:tab algn="l" pos="0"/>
              </a:tabLst>
            </a:pP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p:txBody>
      </p:sp>
      <p:pic>
        <p:nvPicPr>
          <p:cNvPr id="1300" name="Google Shape;129;p 2" descr=""/>
          <p:cNvPicPr/>
          <p:nvPr/>
        </p:nvPicPr>
        <p:blipFill>
          <a:blip r:embed="rId1"/>
          <a:stretch/>
        </p:blipFill>
        <p:spPr>
          <a:xfrm>
            <a:off x="1623960" y="1449000"/>
            <a:ext cx="4752720" cy="866520"/>
          </a:xfrm>
          <a:prstGeom prst="rect">
            <a:avLst/>
          </a:prstGeom>
          <a:noFill/>
          <a:ln w="0">
            <a:noFill/>
          </a:ln>
        </p:spPr>
      </p:pic>
      <p:pic>
        <p:nvPicPr>
          <p:cNvPr id="1301" name="Google Shape;130;p 2" descr=""/>
          <p:cNvPicPr/>
          <p:nvPr/>
        </p:nvPicPr>
        <p:blipFill>
          <a:blip r:embed="rId2"/>
          <a:stretch/>
        </p:blipFill>
        <p:spPr>
          <a:xfrm>
            <a:off x="1002240" y="3125160"/>
            <a:ext cx="6486120" cy="942480"/>
          </a:xfrm>
          <a:prstGeom prst="rect">
            <a:avLst/>
          </a:prstGeom>
          <a:noFill/>
          <a:ln w="0">
            <a:noFill/>
          </a:ln>
        </p:spPr>
      </p:pic>
      <p:sp>
        <p:nvSpPr>
          <p:cNvPr id="1302" name="PlaceHolder 2"/>
          <p:cNvSpPr>
            <a:spLocks noGrp="1"/>
          </p:cNvSpPr>
          <p:nvPr>
            <p:ph type="sldNum" idx="13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900" strike="noStrike" u="none">
                <a:solidFill>
                  <a:schemeClr val="dk2"/>
                </a:solidFill>
                <a:uFillTx/>
                <a:latin typeface="Gill Sans"/>
                <a:ea typeface="Gill Sans"/>
              </a:defRPr>
            </a:lvl1pPr>
          </a:lstStyle>
          <a:p>
            <a:pPr indent="0" algn="r">
              <a:lnSpc>
                <a:spcPct val="100000"/>
              </a:lnSpc>
              <a:buNone/>
              <a:tabLst>
                <a:tab algn="l" pos="0"/>
              </a:tabLst>
            </a:pPr>
            <a:fld id="{C8D82146-D7F9-4691-B6CD-F7102228339C}" type="slidenum">
              <a:rPr b="0" lang="en" sz="900" strike="noStrike" u="none">
                <a:solidFill>
                  <a:schemeClr val="dk2"/>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3000" strike="noStrike" u="none">
                <a:solidFill>
                  <a:schemeClr val="dk1"/>
                </a:solidFill>
                <a:uFillTx/>
                <a:latin typeface="Gill Sans"/>
                <a:ea typeface="Gill Sans"/>
              </a:rPr>
              <a:t>Why Does (Classical) CoT Fail?</a:t>
            </a:r>
            <a:endParaRPr b="0" lang="en-US" sz="3000" strike="noStrike" u="none">
              <a:solidFill>
                <a:srgbClr val="000000"/>
              </a:solidFill>
              <a:uFillTx/>
              <a:latin typeface="Arial"/>
            </a:endParaRPr>
          </a:p>
        </p:txBody>
      </p:sp>
      <p:sp>
        <p:nvSpPr>
          <p:cNvPr id="1304" name="Google Shape;137;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𝑝</a:t>
            </a:r>
            <a:r>
              <a:rPr b="0" lang="en" sz="1800" strike="noStrike" u="none">
                <a:solidFill>
                  <a:schemeClr val="dk2"/>
                </a:solidFill>
                <a:uFillTx/>
                <a:latin typeface="Gill Sans"/>
                <a:ea typeface="Gill Sans"/>
              </a:rPr>
              <a:t>data(a, s1, . . . , s𝑛|q) (without the intermediate Meta-CoT) on hard reasoning questions can have arbitrarily high complexity.</a:t>
            </a:r>
            <a:endParaRPr b="0" lang="en-US" sz="1800" strike="noStrike" u="none">
              <a:solidFill>
                <a:srgbClr val="000000"/>
              </a:solidFill>
              <a:uFillTx/>
              <a:latin typeface="Arial"/>
            </a:endParaRPr>
          </a:p>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o1 ‘s performance: </a:t>
            </a:r>
            <a:endParaRPr b="0" lang="en-US" sz="1800" strike="noStrike" u="none">
              <a:solidFill>
                <a:srgbClr val="000000"/>
              </a:solidFill>
              <a:uFillTx/>
              <a:latin typeface="Arial"/>
            </a:endParaRPr>
          </a:p>
          <a:p>
            <a:pPr lvl="1" marL="1371600" indent="-343080">
              <a:lnSpc>
                <a:spcPct val="100000"/>
              </a:lnSpc>
              <a:buClr>
                <a:srgbClr val="595959"/>
              </a:buClr>
              <a:buFont typeface="Gill Sans"/>
              <a:buChar char="○"/>
            </a:pPr>
            <a:r>
              <a:rPr b="0" lang="en" sz="1800" strike="noStrike" u="none">
                <a:solidFill>
                  <a:schemeClr val="dk2"/>
                </a:solidFill>
                <a:uFillTx/>
                <a:latin typeface="Gill Sans"/>
                <a:ea typeface="Gill Sans"/>
              </a:rPr>
              <a:t>Easy problems</a:t>
            </a:r>
            <a:endParaRPr b="0" lang="en-US" sz="1800" strike="noStrike" u="none">
              <a:solidFill>
                <a:srgbClr val="000000"/>
              </a:solidFill>
              <a:uFillTx/>
              <a:latin typeface="Arial"/>
            </a:endParaRPr>
          </a:p>
          <a:p>
            <a:pPr lvl="1" marL="1371600" indent="-343080">
              <a:lnSpc>
                <a:spcPct val="100000"/>
              </a:lnSpc>
              <a:buClr>
                <a:srgbClr val="595959"/>
              </a:buClr>
              <a:buFont typeface="Gill Sans"/>
              <a:buChar char="○"/>
            </a:pPr>
            <a:r>
              <a:rPr b="0" lang="en" sz="1800" strike="noStrike" u="none">
                <a:solidFill>
                  <a:schemeClr val="dk2"/>
                </a:solidFill>
                <a:uFillTx/>
                <a:latin typeface="Gill Sans"/>
                <a:ea typeface="Gill Sans"/>
              </a:rPr>
              <a:t>Difficult problems</a:t>
            </a:r>
            <a:endParaRPr b="0" lang="en-US" sz="1800" strike="noStrike" u="none">
              <a:solidFill>
                <a:srgbClr val="000000"/>
              </a:solidFill>
              <a:uFillTx/>
              <a:latin typeface="Arial"/>
            </a:endParaRPr>
          </a:p>
          <a:p>
            <a:pPr marL="1371600">
              <a:lnSpc>
                <a:spcPct val="100000"/>
              </a:lnSpc>
              <a:tabLst>
                <a:tab algn="l" pos="0"/>
              </a:tabLst>
            </a:pPr>
            <a:endParaRPr b="0" lang="en-US" sz="1800" strike="noStrike" u="none">
              <a:solidFill>
                <a:srgbClr val="000000"/>
              </a:solidFill>
              <a:uFillTx/>
              <a:latin typeface="Arial"/>
            </a:endParaRPr>
          </a:p>
        </p:txBody>
      </p:sp>
      <p:pic>
        <p:nvPicPr>
          <p:cNvPr id="1305" name="Google Shape;138;p 2" descr=""/>
          <p:cNvPicPr/>
          <p:nvPr/>
        </p:nvPicPr>
        <p:blipFill>
          <a:blip r:embed="rId1"/>
          <a:stretch/>
        </p:blipFill>
        <p:spPr>
          <a:xfrm>
            <a:off x="5325120" y="1754640"/>
            <a:ext cx="2863440" cy="2907720"/>
          </a:xfrm>
          <a:prstGeom prst="rect">
            <a:avLst/>
          </a:prstGeom>
          <a:noFill/>
          <a:ln w="0">
            <a:noFill/>
          </a:ln>
        </p:spPr>
      </p:pic>
      <p:sp>
        <p:nvSpPr>
          <p:cNvPr id="1306" name="PlaceHolder 2"/>
          <p:cNvSpPr>
            <a:spLocks noGrp="1"/>
          </p:cNvSpPr>
          <p:nvPr>
            <p:ph type="sldNum" idx="14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900" strike="noStrike" u="none">
                <a:solidFill>
                  <a:schemeClr val="dk2"/>
                </a:solidFill>
                <a:uFillTx/>
                <a:latin typeface="Gill Sans"/>
                <a:ea typeface="Gill Sans"/>
              </a:defRPr>
            </a:lvl1pPr>
          </a:lstStyle>
          <a:p>
            <a:pPr indent="0" algn="r">
              <a:lnSpc>
                <a:spcPct val="100000"/>
              </a:lnSpc>
              <a:buNone/>
              <a:tabLst>
                <a:tab algn="l" pos="0"/>
              </a:tabLst>
            </a:pPr>
            <a:fld id="{46FC0622-F691-47F9-AE4A-B6CC29AAF05F}" type="slidenum">
              <a:rPr b="0" lang="en" sz="900" strike="noStrike" u="none">
                <a:solidFill>
                  <a:schemeClr val="dk2"/>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3000" strike="noStrike" u="none">
                <a:solidFill>
                  <a:schemeClr val="dk1"/>
                </a:solidFill>
                <a:uFillTx/>
                <a:latin typeface="Gill Sans"/>
                <a:ea typeface="Gill Sans"/>
              </a:rPr>
              <a:t>Search</a:t>
            </a:r>
            <a:endParaRPr b="0" lang="en-US" sz="3000" strike="noStrike" u="none">
              <a:solidFill>
                <a:srgbClr val="000000"/>
              </a:solidFill>
              <a:uFillTx/>
              <a:latin typeface="Arial"/>
            </a:endParaRPr>
          </a:p>
        </p:txBody>
      </p:sp>
      <p:sp>
        <p:nvSpPr>
          <p:cNvPr id="1308" name="Google Shape;145;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gaps between the complexity of generation and verification</a:t>
            </a:r>
            <a:endParaRPr b="0" lang="en-US" sz="1800" strike="noStrike" u="none">
              <a:solidFill>
                <a:srgbClr val="000000"/>
              </a:solidFill>
              <a:uFillTx/>
              <a:latin typeface="Arial"/>
            </a:endParaRPr>
          </a:p>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Extended search process</a:t>
            </a:r>
            <a:endParaRPr b="0" lang="en-US" sz="1800" strike="noStrike" u="none">
              <a:solidFill>
                <a:srgbClr val="000000"/>
              </a:solidFill>
              <a:uFillTx/>
              <a:latin typeface="Arial"/>
            </a:endParaRPr>
          </a:p>
        </p:txBody>
      </p:sp>
      <p:sp>
        <p:nvSpPr>
          <p:cNvPr id="1309" name="PlaceHolder 2"/>
          <p:cNvSpPr>
            <a:spLocks noGrp="1"/>
          </p:cNvSpPr>
          <p:nvPr>
            <p:ph type="sldNum" idx="14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900" strike="noStrike" u="none">
                <a:solidFill>
                  <a:schemeClr val="dk2"/>
                </a:solidFill>
                <a:uFillTx/>
                <a:latin typeface="Gill Sans"/>
                <a:ea typeface="Gill Sans"/>
              </a:defRPr>
            </a:lvl1pPr>
          </a:lstStyle>
          <a:p>
            <a:pPr indent="0" algn="r">
              <a:lnSpc>
                <a:spcPct val="100000"/>
              </a:lnSpc>
              <a:buNone/>
              <a:tabLst>
                <a:tab algn="l" pos="0"/>
              </a:tabLst>
            </a:pPr>
            <a:fld id="{DDC852F4-4168-48EB-BB21-5A65EDFF6C33}" type="slidenum">
              <a:rPr b="0" lang="en" sz="900" strike="noStrike" u="none">
                <a:solidFill>
                  <a:schemeClr val="dk2"/>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3000" strike="noStrike" u="none">
                <a:solidFill>
                  <a:schemeClr val="dk1"/>
                </a:solidFill>
                <a:uFillTx/>
                <a:latin typeface="Gill Sans"/>
                <a:ea typeface="Gill Sans"/>
              </a:rPr>
              <a:t>Inference-Time Compute: Search</a:t>
            </a:r>
            <a:endParaRPr b="0" lang="en-US" sz="3000" strike="noStrike" u="none">
              <a:solidFill>
                <a:srgbClr val="000000"/>
              </a:solidFill>
              <a:uFillTx/>
              <a:latin typeface="Arial"/>
            </a:endParaRPr>
          </a:p>
        </p:txBody>
      </p:sp>
      <p:sp>
        <p:nvSpPr>
          <p:cNvPr id="1311" name="Google Shape;152;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chemeClr val="dk2"/>
                </a:solidFill>
                <a:uFillTx/>
                <a:latin typeface="Gill Sans"/>
                <a:ea typeface="Gill Sans"/>
              </a:rPr>
              <a:t>Question: can the improvement really be effectively achieved?</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pic>
        <p:nvPicPr>
          <p:cNvPr id="1312" name="Google Shape;153;p 2" descr=""/>
          <p:cNvPicPr/>
          <p:nvPr/>
        </p:nvPicPr>
        <p:blipFill>
          <a:blip r:embed="rId1"/>
          <a:stretch/>
        </p:blipFill>
        <p:spPr>
          <a:xfrm>
            <a:off x="391320" y="835200"/>
            <a:ext cx="7752960" cy="2838240"/>
          </a:xfrm>
          <a:prstGeom prst="rect">
            <a:avLst/>
          </a:prstGeom>
          <a:noFill/>
          <a:ln w="0">
            <a:noFill/>
          </a:ln>
        </p:spPr>
      </p:pic>
      <p:sp>
        <p:nvSpPr>
          <p:cNvPr id="1313" name="PlaceHolder 2"/>
          <p:cNvSpPr>
            <a:spLocks noGrp="1"/>
          </p:cNvSpPr>
          <p:nvPr>
            <p:ph type="sldNum" idx="14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900" strike="noStrike" u="none">
                <a:solidFill>
                  <a:schemeClr val="dk2"/>
                </a:solidFill>
                <a:uFillTx/>
                <a:latin typeface="Gill Sans"/>
                <a:ea typeface="Gill Sans"/>
              </a:defRPr>
            </a:lvl1pPr>
          </a:lstStyle>
          <a:p>
            <a:pPr indent="0" algn="r">
              <a:lnSpc>
                <a:spcPct val="100000"/>
              </a:lnSpc>
              <a:buNone/>
              <a:tabLst>
                <a:tab algn="l" pos="0"/>
              </a:tabLst>
            </a:pPr>
            <a:fld id="{816406A3-1270-4CF5-8D13-14D0273F4F0A}" type="slidenum">
              <a:rPr b="0" lang="en" sz="900" strike="noStrike" u="none">
                <a:solidFill>
                  <a:schemeClr val="dk2"/>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3000" strike="noStrike" u="none">
                <a:solidFill>
                  <a:schemeClr val="dk1"/>
                </a:solidFill>
                <a:uFillTx/>
                <a:latin typeface="Gill Sans"/>
                <a:ea typeface="Gill Sans"/>
              </a:rPr>
              <a:t>Inference-Time Compute: Verification</a:t>
            </a:r>
            <a:endParaRPr b="0" lang="en-US" sz="3000" strike="noStrike" u="none">
              <a:solidFill>
                <a:srgbClr val="000000"/>
              </a:solidFill>
              <a:uFillTx/>
              <a:latin typeface="Arial"/>
            </a:endParaRPr>
          </a:p>
        </p:txBody>
      </p:sp>
      <p:sp>
        <p:nvSpPr>
          <p:cNvPr id="1315" name="Google Shape;160;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training explicit verifier models</a:t>
            </a:r>
            <a:endParaRPr b="0" lang="en-US" sz="1800" strike="noStrike" u="none">
              <a:solidFill>
                <a:srgbClr val="000000"/>
              </a:solidFill>
              <a:uFillTx/>
              <a:latin typeface="Arial"/>
            </a:endParaRPr>
          </a:p>
          <a:p>
            <a:pPr lvl="1" marL="1371600" indent="-343080">
              <a:lnSpc>
                <a:spcPct val="100000"/>
              </a:lnSpc>
              <a:buClr>
                <a:srgbClr val="595959"/>
              </a:buClr>
              <a:buFont typeface="Gill Sans"/>
              <a:buChar char="○"/>
            </a:pPr>
            <a:r>
              <a:rPr b="0" lang="en" sz="1800" strike="noStrike" u="none">
                <a:solidFill>
                  <a:schemeClr val="dk2"/>
                </a:solidFill>
                <a:uFillTx/>
                <a:latin typeface="Gill Sans"/>
                <a:ea typeface="Gill Sans"/>
              </a:rPr>
              <a:t>a significant improvement in performance with N</a:t>
            </a:r>
            <a:endParaRPr b="0" lang="en-US" sz="1800" strike="noStrike" u="none">
              <a:solidFill>
                <a:srgbClr val="000000"/>
              </a:solidFill>
              <a:uFillTx/>
              <a:latin typeface="Arial"/>
            </a:endParaRPr>
          </a:p>
          <a:p>
            <a:pPr lvl="1" marL="1371600" indent="-343080">
              <a:lnSpc>
                <a:spcPct val="100000"/>
              </a:lnSpc>
              <a:buClr>
                <a:srgbClr val="595959"/>
              </a:buClr>
              <a:buFont typeface="Gill Sans"/>
              <a:buChar char="○"/>
            </a:pPr>
            <a:r>
              <a:rPr b="0" lang="en" sz="1800" strike="noStrike" u="none">
                <a:solidFill>
                  <a:schemeClr val="dk2"/>
                </a:solidFill>
                <a:uFillTx/>
                <a:latin typeface="Gill Sans"/>
                <a:ea typeface="Gill Sans"/>
              </a:rPr>
              <a:t>trained verifier models outperforms naive scaling strategies</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marL="457200" indent="-343080">
              <a:lnSpc>
                <a:spcPct val="100000"/>
              </a:lnSpc>
              <a:buClr>
                <a:srgbClr val="595959"/>
              </a:buClr>
              <a:buFont typeface="Gill Sans"/>
              <a:buChar char="●"/>
              <a:tabLst>
                <a:tab algn="l" pos="0"/>
              </a:tabLst>
            </a:pPr>
            <a:r>
              <a:rPr b="0" lang="en" sz="1800" strike="noStrike" u="none">
                <a:solidFill>
                  <a:schemeClr val="dk2"/>
                </a:solidFill>
                <a:uFillTx/>
                <a:latin typeface="Gill Sans"/>
                <a:ea typeface="Gill Sans"/>
              </a:rPr>
              <a:t>questions</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chemeClr val="dk2"/>
                </a:solidFill>
                <a:uFillTx/>
                <a:latin typeface="Manrope Medium"/>
                <a:ea typeface="Manrope Medium"/>
              </a:rPr>
              <a:t> </a:t>
            </a:r>
            <a:endParaRPr b="0" lang="en-US" sz="1800" strike="noStrike" u="none">
              <a:solidFill>
                <a:srgbClr val="000000"/>
              </a:solidFill>
              <a:uFillTx/>
              <a:latin typeface="Arial"/>
            </a:endParaRPr>
          </a:p>
        </p:txBody>
      </p:sp>
      <p:sp>
        <p:nvSpPr>
          <p:cNvPr id="1316" name="PlaceHolder 2"/>
          <p:cNvSpPr>
            <a:spLocks noGrp="1"/>
          </p:cNvSpPr>
          <p:nvPr>
            <p:ph type="sldNum" idx="14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900" strike="noStrike" u="none">
                <a:solidFill>
                  <a:schemeClr val="dk2"/>
                </a:solidFill>
                <a:uFillTx/>
                <a:latin typeface="Gill Sans"/>
                <a:ea typeface="Gill Sans"/>
              </a:defRPr>
            </a:lvl1pPr>
          </a:lstStyle>
          <a:p>
            <a:pPr indent="0" algn="r">
              <a:lnSpc>
                <a:spcPct val="100000"/>
              </a:lnSpc>
              <a:buNone/>
              <a:tabLst>
                <a:tab algn="l" pos="0"/>
              </a:tabLst>
            </a:pPr>
            <a:fld id="{69F119CB-1D25-4597-A4EB-8C2411A03B0F}" type="slidenum">
              <a:rPr b="0" lang="en" sz="900" strike="noStrike" u="none">
                <a:solidFill>
                  <a:schemeClr val="dk2"/>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Google Shape;320;p59"/>
          <p:cNvSpPr/>
          <p:nvPr/>
        </p:nvSpPr>
        <p:spPr>
          <a:xfrm>
            <a:off x="686520" y="934920"/>
            <a:ext cx="8115120" cy="1188000"/>
          </a:xfrm>
          <a:prstGeom prst="rect">
            <a:avLst/>
          </a:prstGeom>
          <a:noFill/>
          <a:ln w="0">
            <a:noFill/>
          </a:ln>
        </p:spPr>
        <p:style>
          <a:lnRef idx="0"/>
          <a:fillRef idx="0"/>
          <a:effectRef idx="0"/>
          <a:fontRef idx="minor"/>
        </p:style>
        <p:txBody>
          <a:bodyPr tIns="91440" bIns="91440" anchor="t">
            <a:spAutoFit/>
          </a:bodyPr>
          <a:p>
            <a:pPr marL="457200" indent="-343080">
              <a:lnSpc>
                <a:spcPct val="100000"/>
              </a:lnSpc>
              <a:spcBef>
                <a:spcPts val="499"/>
              </a:spcBef>
              <a:buClr>
                <a:srgbClr val="000000"/>
              </a:buClr>
              <a:buFont typeface="Gill Sans"/>
              <a:buChar char="●"/>
            </a:pPr>
            <a:r>
              <a:rPr b="0" lang="en" sz="1800" strike="noStrike" u="none">
                <a:solidFill>
                  <a:srgbClr val="000000"/>
                </a:solidFill>
                <a:uFillTx/>
                <a:latin typeface="Gill Sans"/>
                <a:ea typeface="Gill Sans"/>
              </a:rPr>
              <a:t>OSWorld agent task setup and evaluation framework</a:t>
            </a:r>
            <a:endParaRPr b="0" lang="en-US" sz="18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Realistic agent environment</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Automatic initial task state setup</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chemeClr val="dk1"/>
                </a:solidFill>
                <a:uFillTx/>
                <a:latin typeface="Gill Sans"/>
                <a:ea typeface="Gill Sans"/>
              </a:rPr>
              <a:t>Automatic task evaluation: execution-based scripts to compare final states</a:t>
            </a:r>
            <a:endParaRPr b="0" lang="en-US" sz="1600" strike="noStrike" u="none">
              <a:solidFill>
                <a:srgbClr val="000000"/>
              </a:solidFill>
              <a:uFillTx/>
              <a:latin typeface="Arial"/>
            </a:endParaRPr>
          </a:p>
        </p:txBody>
      </p:sp>
      <p:sp>
        <p:nvSpPr>
          <p:cNvPr id="242" name="Google Shape;321;p5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Computer use agent task in OSWorld</a:t>
            </a:r>
            <a:endParaRPr b="0" lang="en-US" sz="3000" strike="noStrike" u="none">
              <a:solidFill>
                <a:srgbClr val="000000"/>
              </a:solidFill>
              <a:uFillTx/>
              <a:latin typeface="Arial"/>
            </a:endParaRPr>
          </a:p>
        </p:txBody>
      </p:sp>
      <p:sp>
        <p:nvSpPr>
          <p:cNvPr id="243" name="Google Shape;322;p59"/>
          <p:cNvSpPr/>
          <p:nvPr/>
        </p:nvSpPr>
        <p:spPr>
          <a:xfrm>
            <a:off x="0" y="4914360"/>
            <a:ext cx="4377960" cy="2289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OSWorld: Benchmarking Multimodal Agents for Open-Ended Tasks in Real Computer Environments, (Xie et al., 2024)</a:t>
            </a:r>
            <a:endParaRPr b="0" lang="en-US" sz="600" strike="noStrike" u="none">
              <a:solidFill>
                <a:srgbClr val="000000"/>
              </a:solidFill>
              <a:uFillTx/>
              <a:latin typeface="Arial"/>
            </a:endParaRPr>
          </a:p>
        </p:txBody>
      </p:sp>
      <p:pic>
        <p:nvPicPr>
          <p:cNvPr id="244" name="Google Shape;323;p59" descr=""/>
          <p:cNvPicPr/>
          <p:nvPr/>
        </p:nvPicPr>
        <p:blipFill>
          <a:blip r:embed="rId2"/>
          <a:srcRect l="0" t="1885" r="0" b="6"/>
          <a:stretch/>
        </p:blipFill>
        <p:spPr>
          <a:xfrm>
            <a:off x="1463760" y="2135520"/>
            <a:ext cx="6216120" cy="2649960"/>
          </a:xfrm>
          <a:prstGeom prst="rect">
            <a:avLst/>
          </a:prstGeom>
          <a:noFill/>
          <a:ln w="0">
            <a:noFill/>
          </a:ln>
          <a:effectLst>
            <a:outerShdw algn="bl" blurRad="57240" dir="5400000" dist="19080" rotWithShape="0">
              <a:srgbClr val="000000">
                <a:alpha val="50000"/>
              </a:srgbClr>
            </a:outerShdw>
          </a:effectLst>
        </p:spPr>
      </p:pic>
      <p:sp>
        <p:nvSpPr>
          <p:cNvPr id="245" name="PlaceHolder 1"/>
          <p:cNvSpPr>
            <a:spLocks noGrp="1"/>
          </p:cNvSpPr>
          <p:nvPr>
            <p:ph type="sldNum" idx="6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949B850-0520-4D13-BE6D-0F503805DC83}"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2500" strike="noStrike" u="none">
                <a:solidFill>
                  <a:schemeClr val="dk1"/>
                </a:solidFill>
                <a:uFillTx/>
                <a:latin typeface="Gill Sans"/>
                <a:ea typeface="Gill Sans"/>
              </a:rPr>
              <a:t>F</a:t>
            </a:r>
            <a:r>
              <a:rPr b="0" lang="en" sz="3000" strike="noStrike" u="none">
                <a:solidFill>
                  <a:schemeClr val="dk1"/>
                </a:solidFill>
                <a:uFillTx/>
                <a:latin typeface="Gill Sans"/>
                <a:ea typeface="Gill Sans"/>
              </a:rPr>
              <a:t>rom Best-of-N To General Search</a:t>
            </a:r>
            <a:endParaRPr b="0" lang="en-US" sz="3000" strike="noStrike" u="none">
              <a:solidFill>
                <a:srgbClr val="000000"/>
              </a:solidFill>
              <a:uFillTx/>
              <a:latin typeface="Arial"/>
            </a:endParaRPr>
          </a:p>
        </p:txBody>
      </p:sp>
      <p:sp>
        <p:nvSpPr>
          <p:cNvPr id="1318" name="Google Shape;167;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Best-of-N requires exploring full solution paths</a:t>
            </a:r>
            <a:endParaRPr b="0" lang="en-US" sz="1800" strike="noStrike" u="none">
              <a:solidFill>
                <a:srgbClr val="000000"/>
              </a:solidFill>
              <a:uFillTx/>
              <a:latin typeface="Arial"/>
            </a:endParaRPr>
          </a:p>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With PRM, we can implement any tree search procedure.</a:t>
            </a: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457200" indent="-343080">
              <a:lnSpc>
                <a:spcPct val="100000"/>
              </a:lnSpc>
              <a:buClr>
                <a:srgbClr val="595959"/>
              </a:buClr>
              <a:buFont typeface="Gill Sans"/>
              <a:buChar char="●"/>
              <a:tabLst>
                <a:tab algn="l" pos="0"/>
              </a:tabLst>
            </a:pPr>
            <a:r>
              <a:rPr b="0" lang="en" sz="1800" strike="noStrike" u="none">
                <a:solidFill>
                  <a:schemeClr val="dk2"/>
                </a:solidFill>
                <a:uFillTx/>
                <a:latin typeface="Gill Sans"/>
                <a:ea typeface="Gill Sans"/>
              </a:rPr>
              <a:t>Core idea: formulate the reasoning problem as tree search guided by an intermediate heuristic function.</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chemeClr val="dk2"/>
                </a:solidFill>
                <a:uFillTx/>
                <a:latin typeface="Manrope Medium"/>
                <a:ea typeface="Manrope Medium"/>
              </a:rPr>
              <a:t> </a:t>
            </a:r>
            <a:endParaRPr b="0" lang="en-US" sz="1800" strike="noStrike" u="none">
              <a:solidFill>
                <a:srgbClr val="000000"/>
              </a:solidFill>
              <a:uFillTx/>
              <a:latin typeface="Arial"/>
            </a:endParaRPr>
          </a:p>
        </p:txBody>
      </p:sp>
      <p:sp>
        <p:nvSpPr>
          <p:cNvPr id="1319" name="Google Shape;168;p 2"/>
          <p:cNvSpPr/>
          <p:nvPr/>
        </p:nvSpPr>
        <p:spPr>
          <a:xfrm>
            <a:off x="-102600" y="4807800"/>
            <a:ext cx="3579480" cy="194400"/>
          </a:xfrm>
          <a:prstGeom prst="rect">
            <a:avLst/>
          </a:prstGeom>
          <a:noFill/>
          <a:ln w="0">
            <a:noFill/>
          </a:ln>
        </p:spPr>
        <p:style>
          <a:lnRef idx="0"/>
          <a:fillRef idx="0"/>
          <a:effectRef idx="0"/>
          <a:fontRef idx="minor"/>
        </p:style>
        <p:txBody>
          <a:bodyPr tIns="48960" bIns="48960" anchor="t">
            <a:spAutoFit/>
          </a:bodyPr>
          <a:p>
            <a:pPr marL="190440">
              <a:lnSpc>
                <a:spcPct val="91000"/>
              </a:lnSpc>
              <a:spcBef>
                <a:spcPts val="601"/>
              </a:spcBef>
              <a:spcAft>
                <a:spcPts val="901"/>
              </a:spcAft>
              <a:tabLst>
                <a:tab algn="l" pos="0"/>
              </a:tabLst>
            </a:pPr>
            <a:r>
              <a:rPr b="0" lang="en" sz="700" strike="noStrike" u="sng">
                <a:solidFill>
                  <a:srgbClr val="5e5e5e"/>
                </a:solidFill>
                <a:uFillTx/>
                <a:latin typeface="Gill Sans"/>
                <a:ea typeface="Gill Sans"/>
              </a:rPr>
              <a:t>Evaluation of Best-of-N Sampling Strategies for Language Model Alignment</a:t>
            </a:r>
            <a:endParaRPr b="0" lang="en-US" sz="700" strike="noStrike" u="none">
              <a:solidFill>
                <a:srgbClr val="000000"/>
              </a:solidFill>
              <a:uFillTx/>
              <a:latin typeface="Arial"/>
            </a:endParaRPr>
          </a:p>
        </p:txBody>
      </p:sp>
      <p:sp>
        <p:nvSpPr>
          <p:cNvPr id="1320" name="PlaceHolder 2"/>
          <p:cNvSpPr>
            <a:spLocks noGrp="1"/>
          </p:cNvSpPr>
          <p:nvPr>
            <p:ph type="sldNum" idx="14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900" strike="noStrike" u="none">
                <a:solidFill>
                  <a:schemeClr val="dk2"/>
                </a:solidFill>
                <a:uFillTx/>
                <a:latin typeface="Gill Sans"/>
                <a:ea typeface="Gill Sans"/>
              </a:defRPr>
            </a:lvl1pPr>
          </a:lstStyle>
          <a:p>
            <a:pPr indent="0" algn="r">
              <a:lnSpc>
                <a:spcPct val="100000"/>
              </a:lnSpc>
              <a:buNone/>
              <a:tabLst>
                <a:tab algn="l" pos="0"/>
              </a:tabLst>
            </a:pPr>
            <a:fld id="{C22586C8-375B-4A4C-BF62-C408795A24C4}" type="slidenum">
              <a:rPr b="0" lang="en" sz="900" strike="noStrike" u="none">
                <a:solidFill>
                  <a:schemeClr val="dk2"/>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type="title"/>
          </p:nvPr>
        </p:nvSpPr>
        <p:spPr>
          <a:xfrm>
            <a:off x="134280" y="45720"/>
            <a:ext cx="8520120" cy="841320"/>
          </a:xfrm>
          <a:prstGeom prst="rect">
            <a:avLst/>
          </a:prstGeom>
          <a:noFill/>
          <a:ln w="0">
            <a:noFill/>
          </a:ln>
        </p:spPr>
        <p:txBody>
          <a:bodyPr lIns="91440" rIns="91440" tIns="91440" bIns="91440" anchor="ctr">
            <a:normAutofit/>
          </a:bodyPr>
          <a:p>
            <a:pPr indent="0">
              <a:lnSpc>
                <a:spcPct val="100000"/>
              </a:lnSpc>
              <a:buNone/>
              <a:tabLst>
                <a:tab algn="l" pos="0"/>
              </a:tabLst>
            </a:pPr>
            <a:r>
              <a:rPr b="0" lang="en" sz="3000" strike="noStrike" u="none">
                <a:solidFill>
                  <a:schemeClr val="dk1"/>
                </a:solidFill>
                <a:uFillTx/>
                <a:latin typeface="Gill Sans"/>
                <a:ea typeface="Gill Sans"/>
              </a:rPr>
              <a:t>Is </a:t>
            </a:r>
            <a:r>
              <a:rPr b="0" i="1" lang="en" sz="3000" strike="noStrike" u="none">
                <a:solidFill>
                  <a:schemeClr val="dk1"/>
                </a:solidFill>
                <a:uFillTx/>
                <a:latin typeface="Gill Sans"/>
                <a:ea typeface="Gill Sans"/>
              </a:rPr>
              <a:t>Search</a:t>
            </a:r>
            <a:r>
              <a:rPr b="0" lang="en" sz="3000" strike="noStrike" u="none">
                <a:solidFill>
                  <a:schemeClr val="dk1"/>
                </a:solidFill>
                <a:uFillTx/>
                <a:latin typeface="Gill Sans"/>
                <a:ea typeface="Gill Sans"/>
              </a:rPr>
              <a:t> A Fundamental Capability Shift?</a:t>
            </a:r>
            <a:endParaRPr b="0" lang="en-US" sz="3000" strike="noStrike" u="none">
              <a:solidFill>
                <a:srgbClr val="000000"/>
              </a:solidFill>
              <a:uFillTx/>
              <a:latin typeface="Arial"/>
            </a:endParaRPr>
          </a:p>
        </p:txBody>
      </p:sp>
      <p:sp>
        <p:nvSpPr>
          <p:cNvPr id="1322" name="Google Shape;175;p 2"/>
          <p:cNvSpPr/>
          <p:nvPr/>
        </p:nvSpPr>
        <p:spPr>
          <a:xfrm>
            <a:off x="134280" y="979560"/>
            <a:ext cx="8391240" cy="382752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595959"/>
              </a:buClr>
              <a:buFont typeface="Gill Sans"/>
              <a:buChar char="●"/>
            </a:pPr>
            <a:r>
              <a:rPr b="0" lang="en" sz="1800" strike="noStrike" u="none">
                <a:solidFill>
                  <a:schemeClr val="dk2"/>
                </a:solidFill>
                <a:uFillTx/>
                <a:latin typeface="Gill Sans"/>
                <a:ea typeface="Gill Sans"/>
              </a:rPr>
              <a:t>Yes.</a:t>
            </a:r>
            <a:endParaRPr b="0" lang="en-US" sz="1800" strike="noStrike" u="none">
              <a:solidFill>
                <a:srgbClr val="000000"/>
              </a:solidFill>
              <a:uFillTx/>
              <a:latin typeface="Arial"/>
            </a:endParaRPr>
          </a:p>
          <a:p>
            <a:pPr marL="457200" indent="-343080">
              <a:lnSpc>
                <a:spcPct val="100000"/>
              </a:lnSpc>
              <a:buClr>
                <a:srgbClr val="595959"/>
              </a:buClr>
              <a:buFont typeface="Manrope Medium"/>
              <a:buChar char="●"/>
            </a:pPr>
            <a:r>
              <a:rPr b="0" lang="en" sz="1800" strike="noStrike" u="none">
                <a:solidFill>
                  <a:schemeClr val="dk2"/>
                </a:solidFill>
                <a:uFillTx/>
                <a:latin typeface="Gill Sans"/>
                <a:ea typeface="Gill Sans"/>
              </a:rPr>
              <a:t>Larger models :more capable of </a:t>
            </a:r>
            <a:r>
              <a:rPr b="1" lang="en" sz="1800" strike="noStrike" u="none">
                <a:solidFill>
                  <a:schemeClr val="dk2"/>
                </a:solidFill>
                <a:uFillTx/>
                <a:latin typeface="Gill Sans"/>
                <a:ea typeface="Gill Sans"/>
              </a:rPr>
              <a:t>internalizing</a:t>
            </a:r>
            <a:r>
              <a:rPr b="0" lang="en" sz="1800" strike="noStrike" u="none">
                <a:solidFill>
                  <a:schemeClr val="dk2"/>
                </a:solidFill>
                <a:uFillTx/>
                <a:latin typeface="Gill Sans"/>
                <a:ea typeface="Gill Sans"/>
              </a:rPr>
              <a:t> the Meta-CoT process and are using longer </a:t>
            </a:r>
            <a:r>
              <a:rPr b="1" lang="en" sz="1800" strike="noStrike" u="none">
                <a:solidFill>
                  <a:schemeClr val="dk2"/>
                </a:solidFill>
                <a:uFillTx/>
                <a:latin typeface="Gill Sans"/>
                <a:ea typeface="Gill Sans"/>
              </a:rPr>
              <a:t>inference-time</a:t>
            </a:r>
            <a:r>
              <a:rPr b="0" lang="en" sz="1800" strike="noStrike" u="none">
                <a:solidFill>
                  <a:schemeClr val="dk2"/>
                </a:solidFill>
                <a:uFillTx/>
                <a:latin typeface="Gill Sans"/>
                <a:ea typeface="Gill Sans"/>
              </a:rPr>
              <a:t> Meta-CoT.</a:t>
            </a: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marL="914400">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chemeClr val="dk2"/>
                </a:solidFill>
                <a:uFillTx/>
                <a:latin typeface="Manrope Medium"/>
                <a:ea typeface="Manrope Medium"/>
              </a:rPr>
              <a:t> </a:t>
            </a:r>
            <a:endParaRPr b="0" lang="en-US" sz="1800" strike="noStrike" u="none">
              <a:solidFill>
                <a:srgbClr val="000000"/>
              </a:solidFill>
              <a:uFillTx/>
              <a:latin typeface="Arial"/>
            </a:endParaRPr>
          </a:p>
        </p:txBody>
      </p:sp>
      <p:pic>
        <p:nvPicPr>
          <p:cNvPr id="1323" name="Google Shape;176;p 2" descr=""/>
          <p:cNvPicPr/>
          <p:nvPr/>
        </p:nvPicPr>
        <p:blipFill>
          <a:blip r:embed="rId1"/>
          <a:stretch/>
        </p:blipFill>
        <p:spPr>
          <a:xfrm>
            <a:off x="638280" y="2003040"/>
            <a:ext cx="7867440" cy="2552400"/>
          </a:xfrm>
          <a:prstGeom prst="rect">
            <a:avLst/>
          </a:prstGeom>
          <a:noFill/>
          <a:ln w="0">
            <a:noFill/>
          </a:ln>
        </p:spPr>
      </p:pic>
      <p:sp>
        <p:nvSpPr>
          <p:cNvPr id="1324" name="PlaceHolder 2"/>
          <p:cNvSpPr>
            <a:spLocks noGrp="1"/>
          </p:cNvSpPr>
          <p:nvPr>
            <p:ph type="sldNum" idx="14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900" strike="noStrike" u="none">
                <a:solidFill>
                  <a:schemeClr val="dk2"/>
                </a:solidFill>
                <a:uFillTx/>
                <a:latin typeface="Gill Sans"/>
                <a:ea typeface="Gill Sans"/>
              </a:defRPr>
            </a:lvl1pPr>
          </a:lstStyle>
          <a:p>
            <a:pPr indent="0" algn="r">
              <a:lnSpc>
                <a:spcPct val="100000"/>
              </a:lnSpc>
              <a:buNone/>
              <a:tabLst>
                <a:tab algn="l" pos="0"/>
              </a:tabLst>
            </a:pPr>
            <a:fld id="{EA6C1125-C645-4AB2-B91B-69750B9EA653}" type="slidenum">
              <a:rPr b="0" lang="en" sz="900" strike="noStrike" u="none">
                <a:solidFill>
                  <a:schemeClr val="dk2"/>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Google Shape;329;p60"/>
          <p:cNvSpPr/>
          <p:nvPr/>
        </p:nvSpPr>
        <p:spPr>
          <a:xfrm>
            <a:off x="4559040" y="3411360"/>
            <a:ext cx="3895200" cy="1507680"/>
          </a:xfrm>
          <a:prstGeom prst="roundRect">
            <a:avLst>
              <a:gd name="adj" fmla="val 8930"/>
            </a:avLst>
          </a:prstGeom>
          <a:solidFill>
            <a:srgbClr val="c9daf8"/>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247" name="Google Shape;330;p60"/>
          <p:cNvSpPr/>
          <p:nvPr/>
        </p:nvSpPr>
        <p:spPr>
          <a:xfrm>
            <a:off x="600120" y="4205160"/>
            <a:ext cx="1223280" cy="386640"/>
          </a:xfrm>
          <a:prstGeom prst="roundRect">
            <a:avLst>
              <a:gd name="adj" fmla="val 16667"/>
            </a:avLst>
          </a:prstGeom>
          <a:solidFill>
            <a:srgbClr val="e7e6e6"/>
          </a:solidFill>
          <a:ln w="0">
            <a:noFill/>
          </a:ln>
        </p:spPr>
        <p:style>
          <a:lnRef idx="0"/>
          <a:fillRef idx="0"/>
          <a:effectRef idx="0"/>
          <a:fontRef idx="minor"/>
        </p:style>
        <p:txBody>
          <a:bodyPr tIns="91440" bIns="91440" anchor="ctr">
            <a:noAutofit/>
          </a:bodyPr>
          <a:p>
            <a:pPr algn="ctr">
              <a:lnSpc>
                <a:spcPct val="115000"/>
              </a:lnSpc>
              <a:tabLst>
                <a:tab algn="l" pos="0"/>
              </a:tabLst>
            </a:pPr>
            <a:r>
              <a:rPr b="0" lang="en" sz="1100" strike="noStrike" u="none">
                <a:solidFill>
                  <a:srgbClr val="000000"/>
                </a:solidFill>
                <a:uFillTx/>
                <a:latin typeface="Google Sans"/>
                <a:ea typeface="Google Sans"/>
              </a:rPr>
              <a:t>Task Instruction</a:t>
            </a:r>
            <a:endParaRPr b="0" lang="en-US" sz="1100" strike="noStrike" u="none">
              <a:solidFill>
                <a:srgbClr val="000000"/>
              </a:solidFill>
              <a:uFillTx/>
              <a:latin typeface="Arial"/>
            </a:endParaRPr>
          </a:p>
        </p:txBody>
      </p:sp>
      <p:sp>
        <p:nvSpPr>
          <p:cNvPr id="248" name="Google Shape;331;p60"/>
          <p:cNvSpPr/>
          <p:nvPr/>
        </p:nvSpPr>
        <p:spPr>
          <a:xfrm>
            <a:off x="4745880" y="3454560"/>
            <a:ext cx="2671920" cy="1234800"/>
          </a:xfrm>
          <a:prstGeom prst="roundRect">
            <a:avLst>
              <a:gd name="adj" fmla="val 7634"/>
            </a:avLst>
          </a:prstGeom>
          <a:solidFill>
            <a:srgbClr val="efefef"/>
          </a:solidFill>
          <a:ln w="9525">
            <a:solidFill>
              <a:srgbClr val="f9f9f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249" name="Google Shape;332;p60"/>
          <p:cNvSpPr/>
          <p:nvPr/>
        </p:nvSpPr>
        <p:spPr>
          <a:xfrm>
            <a:off x="2306880" y="4107600"/>
            <a:ext cx="1188360" cy="581760"/>
          </a:xfrm>
          <a:prstGeom prst="roundRect">
            <a:avLst>
              <a:gd name="adj" fmla="val 16667"/>
            </a:avLst>
          </a:prstGeom>
          <a:solidFill>
            <a:srgbClr val="cfe2f3"/>
          </a:solidFill>
          <a:ln w="19050">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oogle Sans"/>
                <a:ea typeface="Google Sans"/>
              </a:rPr>
              <a:t>Agent</a:t>
            </a:r>
            <a:endParaRPr b="0" lang="en-US" sz="12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oogle Sans"/>
                <a:ea typeface="Google Sans"/>
              </a:rPr>
              <a:t>(e.g., GPT-4V)</a:t>
            </a:r>
            <a:endParaRPr b="0" lang="en-US" sz="1000" strike="noStrike" u="none">
              <a:solidFill>
                <a:srgbClr val="000000"/>
              </a:solidFill>
              <a:uFillTx/>
              <a:latin typeface="Arial"/>
            </a:endParaRPr>
          </a:p>
        </p:txBody>
      </p:sp>
      <p:grpSp>
        <p:nvGrpSpPr>
          <p:cNvPr id="250" name="Google Shape;333;p60"/>
          <p:cNvGrpSpPr/>
          <p:nvPr/>
        </p:nvGrpSpPr>
        <p:grpSpPr>
          <a:xfrm>
            <a:off x="1817640" y="3723480"/>
            <a:ext cx="2844000" cy="677160"/>
            <a:chOff x="1817640" y="3723480"/>
            <a:chExt cx="2844000" cy="677160"/>
          </a:xfrm>
        </p:grpSpPr>
        <p:sp>
          <p:nvSpPr>
            <p:cNvPr id="251" name="Google Shape;334;p60"/>
            <p:cNvSpPr/>
            <p:nvPr/>
          </p:nvSpPr>
          <p:spPr>
            <a:xfrm>
              <a:off x="4012200" y="386928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a11y-tree</a:t>
              </a:r>
              <a:endParaRPr b="0" lang="en-US" sz="700" strike="noStrike" u="none">
                <a:solidFill>
                  <a:srgbClr val="000000"/>
                </a:solidFill>
                <a:uFillTx/>
                <a:latin typeface="Arial"/>
              </a:endParaRPr>
            </a:p>
          </p:txBody>
        </p:sp>
        <p:grpSp>
          <p:nvGrpSpPr>
            <p:cNvPr id="252" name="Google Shape;335;p60"/>
            <p:cNvGrpSpPr/>
            <p:nvPr/>
          </p:nvGrpSpPr>
          <p:grpSpPr>
            <a:xfrm>
              <a:off x="1817640" y="3723480"/>
              <a:ext cx="2693520" cy="677160"/>
              <a:chOff x="1817640" y="3723480"/>
              <a:chExt cx="2693520" cy="677160"/>
            </a:xfrm>
          </p:grpSpPr>
          <p:sp>
            <p:nvSpPr>
              <p:cNvPr id="253" name="Google Shape;336;p60"/>
              <p:cNvSpPr/>
              <p:nvPr/>
            </p:nvSpPr>
            <p:spPr>
              <a:xfrm>
                <a:off x="1817640" y="4179960"/>
                <a:ext cx="495720" cy="213480"/>
              </a:xfrm>
              <a:prstGeom prst="rect">
                <a:avLst/>
              </a:prstGeom>
              <a:noFill/>
              <a:ln w="0">
                <a:noFill/>
              </a:ln>
            </p:spPr>
            <p:style>
              <a:lnRef idx="0"/>
              <a:fillRef idx="0"/>
              <a:effectRef idx="0"/>
              <a:fontRef idx="minor"/>
            </p:style>
            <p:txBody>
              <a:bodyPr tIns="53640" bIns="53640" anchor="t">
                <a:spAutoFit/>
              </a:bodyPr>
              <a:p>
                <a:pP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cxnSp>
            <p:nvCxnSpPr>
              <p:cNvPr id="254" name="Google Shape;337;p60"/>
              <p:cNvCxnSpPr/>
              <p:nvPr/>
            </p:nvCxnSpPr>
            <p:spPr>
              <a:xfrm flipV="1">
                <a:off x="1849320" y="4396320"/>
                <a:ext cx="432360" cy="4680"/>
              </a:xfrm>
              <a:prstGeom prst="straightConnector1">
                <a:avLst/>
              </a:prstGeom>
              <a:ln w="19050">
                <a:solidFill>
                  <a:srgbClr val="595959"/>
                </a:solidFill>
                <a:round/>
                <a:tailEnd len="med" type="stealth" w="med"/>
              </a:ln>
            </p:spPr>
          </p:cxnSp>
          <p:cxnSp>
            <p:nvCxnSpPr>
              <p:cNvPr id="255" name="Google Shape;338;p60"/>
              <p:cNvCxnSpPr/>
              <p:nvPr/>
            </p:nvCxnSpPr>
            <p:spPr>
              <a:xfrm>
                <a:off x="3547800" y="4316400"/>
                <a:ext cx="956520" cy="1080"/>
              </a:xfrm>
              <a:prstGeom prst="bentConnector3">
                <a:avLst>
                  <a:gd name="adj1" fmla="val 50000"/>
                </a:avLst>
              </a:prstGeom>
              <a:ln w="19050">
                <a:solidFill>
                  <a:srgbClr val="595959"/>
                </a:solidFill>
                <a:round/>
                <a:headEnd len="med" type="stealth" w="med"/>
              </a:ln>
            </p:spPr>
          </p:cxnSp>
          <p:pic>
            <p:nvPicPr>
              <p:cNvPr id="256" name="Google Shape;339;p60" descr=""/>
              <p:cNvPicPr/>
              <p:nvPr/>
            </p:nvPicPr>
            <p:blipFill>
              <a:blip r:embed="rId1"/>
              <a:stretch/>
            </p:blipFill>
            <p:spPr>
              <a:xfrm>
                <a:off x="3623040" y="4050360"/>
                <a:ext cx="249840" cy="248760"/>
              </a:xfrm>
              <a:prstGeom prst="rect">
                <a:avLst/>
              </a:prstGeom>
              <a:noFill/>
              <a:ln w="0">
                <a:noFill/>
              </a:ln>
            </p:spPr>
          </p:pic>
          <p:pic>
            <p:nvPicPr>
              <p:cNvPr id="257" name="Google Shape;340;p60" descr=""/>
              <p:cNvPicPr/>
              <p:nvPr/>
            </p:nvPicPr>
            <p:blipFill>
              <a:blip r:embed="rId2"/>
              <a:stretch/>
            </p:blipFill>
            <p:spPr>
              <a:xfrm>
                <a:off x="4209120" y="4121280"/>
                <a:ext cx="215280" cy="112320"/>
              </a:xfrm>
              <a:prstGeom prst="rect">
                <a:avLst/>
              </a:prstGeom>
              <a:noFill/>
              <a:ln w="0">
                <a:noFill/>
              </a:ln>
            </p:spPr>
          </p:pic>
          <p:sp>
            <p:nvSpPr>
              <p:cNvPr id="258" name="Google Shape;341;p60"/>
              <p:cNvSpPr/>
              <p:nvPr/>
            </p:nvSpPr>
            <p:spPr>
              <a:xfrm>
                <a:off x="3438360" y="3867480"/>
                <a:ext cx="694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screenshot</a:t>
                </a:r>
                <a:endParaRPr b="0" lang="en-US" sz="700" strike="noStrike" u="none">
                  <a:solidFill>
                    <a:srgbClr val="000000"/>
                  </a:solidFill>
                  <a:uFillTx/>
                  <a:latin typeface="Arial"/>
                </a:endParaRPr>
              </a:p>
            </p:txBody>
          </p:sp>
          <p:sp>
            <p:nvSpPr>
              <p:cNvPr id="259" name="Google Shape;342;p60"/>
              <p:cNvSpPr/>
              <p:nvPr/>
            </p:nvSpPr>
            <p:spPr>
              <a:xfrm>
                <a:off x="3522240" y="3723480"/>
                <a:ext cx="9889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Observation</a:t>
                </a:r>
                <a:endParaRPr b="0" lang="en-US" sz="900" strike="noStrike" u="none">
                  <a:solidFill>
                    <a:srgbClr val="000000"/>
                  </a:solidFill>
                  <a:uFillTx/>
                  <a:latin typeface="Arial"/>
                </a:endParaRPr>
              </a:p>
            </p:txBody>
          </p:sp>
          <p:sp>
            <p:nvSpPr>
              <p:cNvPr id="260" name="Google Shape;343;p60"/>
              <p:cNvSpPr/>
              <p:nvPr/>
            </p:nvSpPr>
            <p:spPr>
              <a:xfrm>
                <a:off x="3750120" y="4106160"/>
                <a:ext cx="5050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grpSp>
      </p:grpSp>
      <p:cxnSp>
        <p:nvCxnSpPr>
          <p:cNvPr id="261" name="Google Shape;344;p60"/>
          <p:cNvCxnSpPr/>
          <p:nvPr/>
        </p:nvCxnSpPr>
        <p:spPr>
          <a:xfrm flipV="1">
            <a:off x="6672600" y="3591720"/>
            <a:ext cx="1080" cy="1010520"/>
          </a:xfrm>
          <a:prstGeom prst="straightConnector1">
            <a:avLst/>
          </a:prstGeom>
          <a:ln w="9525">
            <a:solidFill>
              <a:srgbClr val="595959"/>
            </a:solidFill>
            <a:round/>
          </a:ln>
        </p:spPr>
      </p:cxnSp>
      <p:sp>
        <p:nvSpPr>
          <p:cNvPr id="262" name="Google Shape;345;p60"/>
          <p:cNvSpPr/>
          <p:nvPr/>
        </p:nvSpPr>
        <p:spPr>
          <a:xfrm>
            <a:off x="6629760" y="4462560"/>
            <a:ext cx="8222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Interfaces</a:t>
            </a:r>
            <a:endParaRPr b="0" lang="en-US" sz="1000" strike="noStrike" u="none">
              <a:solidFill>
                <a:srgbClr val="000000"/>
              </a:solidFill>
              <a:uFillTx/>
              <a:latin typeface="Arial"/>
            </a:endParaRPr>
          </a:p>
        </p:txBody>
      </p:sp>
      <p:cxnSp>
        <p:nvCxnSpPr>
          <p:cNvPr id="263" name="Google Shape;346;p60"/>
          <p:cNvCxnSpPr/>
          <p:nvPr/>
        </p:nvCxnSpPr>
        <p:spPr>
          <a:xfrm flipV="1">
            <a:off x="5523480" y="3591720"/>
            <a:ext cx="720" cy="1010520"/>
          </a:xfrm>
          <a:prstGeom prst="straightConnector1">
            <a:avLst/>
          </a:prstGeom>
          <a:ln w="9525">
            <a:solidFill>
              <a:srgbClr val="595959"/>
            </a:solidFill>
            <a:round/>
          </a:ln>
        </p:spPr>
      </p:cxnSp>
      <p:sp>
        <p:nvSpPr>
          <p:cNvPr id="264" name="Google Shape;347;p60"/>
          <p:cNvSpPr/>
          <p:nvPr/>
        </p:nvSpPr>
        <p:spPr>
          <a:xfrm>
            <a:off x="4820400" y="4462560"/>
            <a:ext cx="6494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OS</a:t>
            </a:r>
            <a:endParaRPr b="0" lang="en-US" sz="1000" strike="noStrike" u="none">
              <a:solidFill>
                <a:srgbClr val="000000"/>
              </a:solidFill>
              <a:uFillTx/>
              <a:latin typeface="Arial"/>
            </a:endParaRPr>
          </a:p>
        </p:txBody>
      </p:sp>
      <p:grpSp>
        <p:nvGrpSpPr>
          <p:cNvPr id="265" name="Google Shape;348;p60"/>
          <p:cNvGrpSpPr/>
          <p:nvPr/>
        </p:nvGrpSpPr>
        <p:grpSpPr>
          <a:xfrm>
            <a:off x="4833360" y="3565080"/>
            <a:ext cx="623880" cy="763200"/>
            <a:chOff x="4833360" y="3565080"/>
            <a:chExt cx="623880" cy="763200"/>
          </a:xfrm>
        </p:grpSpPr>
        <p:pic>
          <p:nvPicPr>
            <p:cNvPr id="266" name="Google Shape;349;p60" descr="File:Windows logo - 2012.svg"/>
            <p:cNvPicPr/>
            <p:nvPr/>
          </p:nvPicPr>
          <p:blipFill>
            <a:blip r:embed="rId3"/>
            <a:stretch/>
          </p:blipFill>
          <p:spPr>
            <a:xfrm>
              <a:off x="5201280" y="4072320"/>
              <a:ext cx="255960" cy="255960"/>
            </a:xfrm>
            <a:prstGeom prst="rect">
              <a:avLst/>
            </a:prstGeom>
            <a:noFill/>
            <a:ln w="0">
              <a:noFill/>
            </a:ln>
          </p:spPr>
        </p:pic>
        <p:pic>
          <p:nvPicPr>
            <p:cNvPr id="267" name="Google Shape;350;p60" descr=""/>
            <p:cNvPicPr/>
            <p:nvPr/>
          </p:nvPicPr>
          <p:blipFill>
            <a:blip r:embed="rId4"/>
            <a:stretch/>
          </p:blipFill>
          <p:spPr>
            <a:xfrm>
              <a:off x="4833360" y="4073040"/>
              <a:ext cx="255960" cy="254880"/>
            </a:xfrm>
            <a:prstGeom prst="rect">
              <a:avLst/>
            </a:prstGeom>
            <a:noFill/>
            <a:ln w="0">
              <a:noFill/>
            </a:ln>
          </p:spPr>
        </p:pic>
        <p:pic>
          <p:nvPicPr>
            <p:cNvPr id="268" name="Google Shape;351;p60" descr=""/>
            <p:cNvPicPr/>
            <p:nvPr/>
          </p:nvPicPr>
          <p:blipFill>
            <a:blip r:embed="rId5"/>
            <a:stretch/>
          </p:blipFill>
          <p:spPr>
            <a:xfrm>
              <a:off x="4879440" y="3565080"/>
              <a:ext cx="495720" cy="495720"/>
            </a:xfrm>
            <a:prstGeom prst="rect">
              <a:avLst/>
            </a:prstGeom>
            <a:noFill/>
            <a:ln w="0">
              <a:noFill/>
            </a:ln>
          </p:spPr>
        </p:pic>
      </p:grpSp>
      <p:grpSp>
        <p:nvGrpSpPr>
          <p:cNvPr id="269" name="Google Shape;352;p60"/>
          <p:cNvGrpSpPr/>
          <p:nvPr/>
        </p:nvGrpSpPr>
        <p:grpSpPr>
          <a:xfrm>
            <a:off x="6918480" y="3723480"/>
            <a:ext cx="296280" cy="689760"/>
            <a:chOff x="6918480" y="3723480"/>
            <a:chExt cx="296280" cy="689760"/>
          </a:xfrm>
        </p:grpSpPr>
        <p:pic>
          <p:nvPicPr>
            <p:cNvPr id="270" name="Google Shape;353;p60" descr=""/>
            <p:cNvPicPr/>
            <p:nvPr/>
          </p:nvPicPr>
          <p:blipFill>
            <a:blip r:embed="rId6"/>
            <a:stretch/>
          </p:blipFill>
          <p:spPr>
            <a:xfrm>
              <a:off x="6918480" y="4116960"/>
              <a:ext cx="296280" cy="296280"/>
            </a:xfrm>
            <a:prstGeom prst="rect">
              <a:avLst/>
            </a:prstGeom>
            <a:noFill/>
            <a:ln w="0">
              <a:noFill/>
            </a:ln>
          </p:spPr>
        </p:pic>
        <p:pic>
          <p:nvPicPr>
            <p:cNvPr id="271" name="Google Shape;354;p60" descr=""/>
            <p:cNvPicPr/>
            <p:nvPr/>
          </p:nvPicPr>
          <p:blipFill>
            <a:blip r:embed="rId7"/>
            <a:stretch/>
          </p:blipFill>
          <p:spPr>
            <a:xfrm>
              <a:off x="6918480" y="3723480"/>
              <a:ext cx="296280" cy="296280"/>
            </a:xfrm>
            <a:prstGeom prst="rect">
              <a:avLst/>
            </a:prstGeom>
            <a:noFill/>
            <a:ln w="0">
              <a:noFill/>
            </a:ln>
          </p:spPr>
        </p:pic>
      </p:grpSp>
      <p:pic>
        <p:nvPicPr>
          <p:cNvPr id="272" name="Google Shape;355;p60" descr=""/>
          <p:cNvPicPr/>
          <p:nvPr/>
        </p:nvPicPr>
        <p:blipFill>
          <a:blip r:embed="rId8"/>
          <a:stretch/>
        </p:blipFill>
        <p:spPr>
          <a:xfrm>
            <a:off x="5965560" y="3901680"/>
            <a:ext cx="225720" cy="225720"/>
          </a:xfrm>
          <a:prstGeom prst="rect">
            <a:avLst/>
          </a:prstGeom>
          <a:noFill/>
          <a:ln w="0">
            <a:noFill/>
          </a:ln>
        </p:spPr>
      </p:pic>
      <p:cxnSp>
        <p:nvCxnSpPr>
          <p:cNvPr id="273" name="Google Shape;356;p60"/>
          <p:cNvCxnSpPr/>
          <p:nvPr/>
        </p:nvCxnSpPr>
        <p:spPr>
          <a:xfrm flipV="1">
            <a:off x="1160640" y="3829320"/>
            <a:ext cx="1440" cy="346320"/>
          </a:xfrm>
          <a:prstGeom prst="straightConnector1">
            <a:avLst/>
          </a:prstGeom>
          <a:ln w="19050">
            <a:solidFill>
              <a:srgbClr val="595959"/>
            </a:solidFill>
            <a:round/>
            <a:tailEnd len="med" type="stealth" w="med"/>
          </a:ln>
        </p:spPr>
      </p:cxnSp>
      <p:sp>
        <p:nvSpPr>
          <p:cNvPr id="274" name="Google Shape;357;p60"/>
          <p:cNvSpPr/>
          <p:nvPr/>
        </p:nvSpPr>
        <p:spPr>
          <a:xfrm>
            <a:off x="5523480" y="4461120"/>
            <a:ext cx="114912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Arbitrary Apps</a:t>
            </a:r>
            <a:endParaRPr b="0" lang="en-US" sz="1000" strike="noStrike" u="none">
              <a:solidFill>
                <a:srgbClr val="000000"/>
              </a:solidFill>
              <a:uFillTx/>
              <a:latin typeface="Arial"/>
            </a:endParaRPr>
          </a:p>
        </p:txBody>
      </p:sp>
      <p:pic>
        <p:nvPicPr>
          <p:cNvPr id="275" name="Google Shape;358;p60" descr=""/>
          <p:cNvPicPr/>
          <p:nvPr/>
        </p:nvPicPr>
        <p:blipFill>
          <a:blip r:embed="rId9"/>
          <a:stretch/>
        </p:blipFill>
        <p:spPr>
          <a:xfrm>
            <a:off x="5616000" y="4217400"/>
            <a:ext cx="215280" cy="215280"/>
          </a:xfrm>
          <a:prstGeom prst="rect">
            <a:avLst/>
          </a:prstGeom>
          <a:noFill/>
          <a:ln w="0">
            <a:noFill/>
          </a:ln>
        </p:spPr>
      </p:pic>
      <p:pic>
        <p:nvPicPr>
          <p:cNvPr id="276" name="Google Shape;359;p60" descr=""/>
          <p:cNvPicPr/>
          <p:nvPr/>
        </p:nvPicPr>
        <p:blipFill>
          <a:blip r:embed="rId10"/>
          <a:stretch/>
        </p:blipFill>
        <p:spPr>
          <a:xfrm>
            <a:off x="6331680" y="4217400"/>
            <a:ext cx="215280" cy="215280"/>
          </a:xfrm>
          <a:prstGeom prst="rect">
            <a:avLst/>
          </a:prstGeom>
          <a:noFill/>
          <a:ln w="0">
            <a:noFill/>
          </a:ln>
        </p:spPr>
      </p:pic>
      <p:pic>
        <p:nvPicPr>
          <p:cNvPr id="277" name="Google Shape;360;p60" descr=""/>
          <p:cNvPicPr/>
          <p:nvPr/>
        </p:nvPicPr>
        <p:blipFill>
          <a:blip r:embed="rId11"/>
          <a:stretch/>
        </p:blipFill>
        <p:spPr>
          <a:xfrm>
            <a:off x="5967720" y="3607920"/>
            <a:ext cx="215280" cy="214200"/>
          </a:xfrm>
          <a:prstGeom prst="rect">
            <a:avLst/>
          </a:prstGeom>
          <a:noFill/>
          <a:ln w="0">
            <a:noFill/>
          </a:ln>
        </p:spPr>
      </p:pic>
      <p:pic>
        <p:nvPicPr>
          <p:cNvPr id="278" name="Google Shape;361;p60" descr=""/>
          <p:cNvPicPr/>
          <p:nvPr/>
        </p:nvPicPr>
        <p:blipFill>
          <a:blip r:embed="rId12"/>
          <a:stretch/>
        </p:blipFill>
        <p:spPr>
          <a:xfrm>
            <a:off x="6281640" y="3607200"/>
            <a:ext cx="296280" cy="224640"/>
          </a:xfrm>
          <a:prstGeom prst="rect">
            <a:avLst/>
          </a:prstGeom>
          <a:noFill/>
          <a:ln w="0">
            <a:noFill/>
          </a:ln>
        </p:spPr>
      </p:pic>
      <p:pic>
        <p:nvPicPr>
          <p:cNvPr id="279" name="Google Shape;362;p60" descr=""/>
          <p:cNvPicPr/>
          <p:nvPr/>
        </p:nvPicPr>
        <p:blipFill>
          <a:blip r:embed="rId13"/>
          <a:stretch/>
        </p:blipFill>
        <p:spPr>
          <a:xfrm>
            <a:off x="6304320" y="3887280"/>
            <a:ext cx="255960" cy="254880"/>
          </a:xfrm>
          <a:prstGeom prst="rect">
            <a:avLst/>
          </a:prstGeom>
          <a:noFill/>
          <a:ln w="0">
            <a:noFill/>
          </a:ln>
        </p:spPr>
      </p:pic>
      <p:pic>
        <p:nvPicPr>
          <p:cNvPr id="280" name="Google Shape;363;p60" descr=""/>
          <p:cNvPicPr/>
          <p:nvPr/>
        </p:nvPicPr>
        <p:blipFill>
          <a:blip r:embed="rId14"/>
          <a:srcRect l="0" t="8215" r="0" b="5337"/>
          <a:stretch/>
        </p:blipFill>
        <p:spPr>
          <a:xfrm>
            <a:off x="5618880" y="3616200"/>
            <a:ext cx="250200" cy="215640"/>
          </a:xfrm>
          <a:prstGeom prst="rect">
            <a:avLst/>
          </a:prstGeom>
          <a:noFill/>
          <a:ln w="0">
            <a:noFill/>
          </a:ln>
        </p:spPr>
      </p:pic>
      <p:pic>
        <p:nvPicPr>
          <p:cNvPr id="281" name="Google Shape;364;p60" descr=""/>
          <p:cNvPicPr/>
          <p:nvPr/>
        </p:nvPicPr>
        <p:blipFill>
          <a:blip r:embed="rId15"/>
          <a:stretch/>
        </p:blipFill>
        <p:spPr>
          <a:xfrm>
            <a:off x="5636880" y="3906720"/>
            <a:ext cx="215640" cy="215640"/>
          </a:xfrm>
          <a:prstGeom prst="rect">
            <a:avLst/>
          </a:prstGeom>
          <a:noFill/>
          <a:ln w="0">
            <a:noFill/>
          </a:ln>
        </p:spPr>
      </p:pic>
      <p:pic>
        <p:nvPicPr>
          <p:cNvPr id="282" name="Google Shape;365;p60" descr=""/>
          <p:cNvPicPr/>
          <p:nvPr/>
        </p:nvPicPr>
        <p:blipFill>
          <a:blip r:embed="rId16"/>
          <a:stretch/>
        </p:blipFill>
        <p:spPr>
          <a:xfrm>
            <a:off x="5973840" y="4217400"/>
            <a:ext cx="215640" cy="215640"/>
          </a:xfrm>
          <a:prstGeom prst="rect">
            <a:avLst/>
          </a:prstGeom>
          <a:noFill/>
          <a:ln w="0">
            <a:noFill/>
          </a:ln>
        </p:spPr>
      </p:pic>
      <p:sp>
        <p:nvSpPr>
          <p:cNvPr id="283" name="Google Shape;366;p60"/>
          <p:cNvSpPr/>
          <p:nvPr/>
        </p:nvSpPr>
        <p:spPr>
          <a:xfrm>
            <a:off x="731520" y="3454560"/>
            <a:ext cx="1935720" cy="344880"/>
          </a:xfrm>
          <a:prstGeom prst="roundRect">
            <a:avLst>
              <a:gd name="adj" fmla="val 16667"/>
            </a:avLst>
          </a:prstGeom>
          <a:solidFill>
            <a:srgbClr val="eeeeee"/>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oogle Sans"/>
                <a:ea typeface="Google Sans"/>
              </a:rPr>
              <a:t>Task Initial State Setup Config</a:t>
            </a:r>
            <a:endParaRPr b="0" lang="en-US" sz="1000" strike="noStrike" u="none">
              <a:solidFill>
                <a:srgbClr val="000000"/>
              </a:solidFill>
              <a:uFillTx/>
              <a:latin typeface="Arial"/>
            </a:endParaRPr>
          </a:p>
        </p:txBody>
      </p:sp>
      <p:sp>
        <p:nvSpPr>
          <p:cNvPr id="284" name="Google Shape;367;p60"/>
          <p:cNvSpPr/>
          <p:nvPr/>
        </p:nvSpPr>
        <p:spPr>
          <a:xfrm>
            <a:off x="2746800" y="3418560"/>
            <a:ext cx="17726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task initial env state setup</a:t>
            </a:r>
            <a:endParaRPr b="0" lang="en-US" sz="700" strike="noStrike" u="none">
              <a:solidFill>
                <a:srgbClr val="000000"/>
              </a:solidFill>
              <a:uFillTx/>
              <a:latin typeface="Arial"/>
            </a:endParaRPr>
          </a:p>
        </p:txBody>
      </p:sp>
      <p:cxnSp>
        <p:nvCxnSpPr>
          <p:cNvPr id="285" name="Google Shape;368;p60"/>
          <p:cNvCxnSpPr/>
          <p:nvPr/>
        </p:nvCxnSpPr>
        <p:spPr>
          <a:xfrm>
            <a:off x="2704680" y="3627000"/>
            <a:ext cx="2032920" cy="360"/>
          </a:xfrm>
          <a:prstGeom prst="straightConnector1">
            <a:avLst/>
          </a:prstGeom>
          <a:ln w="19050">
            <a:solidFill>
              <a:srgbClr val="595959"/>
            </a:solidFill>
            <a:round/>
            <a:tailEnd len="med" type="stealth" w="med"/>
          </a:ln>
        </p:spPr>
      </p:cxnSp>
      <p:sp>
        <p:nvSpPr>
          <p:cNvPr id="286" name="Google Shape;369;p60"/>
          <p:cNvSpPr/>
          <p:nvPr/>
        </p:nvSpPr>
        <p:spPr>
          <a:xfrm>
            <a:off x="6183360" y="3467880"/>
            <a:ext cx="1223280" cy="112320"/>
          </a:xfrm>
          <a:prstGeom prst="rect">
            <a:avLst/>
          </a:prstGeom>
          <a:noFill/>
          <a:ln w="0">
            <a:noFill/>
          </a:ln>
        </p:spPr>
        <p:style>
          <a:lnRef idx="0"/>
          <a:fillRef idx="0"/>
          <a:effectRef idx="0"/>
          <a:fontRef idx="minor"/>
        </p:style>
        <p:txBody>
          <a:bodyPr tIns="56160" bIns="56160" anchor="ctr">
            <a:noAutofit/>
          </a:bodyPr>
          <a:p>
            <a:pPr algn="ctr">
              <a:lnSpc>
                <a:spcPct val="100000"/>
              </a:lnSpc>
              <a:tabLst>
                <a:tab algn="l" pos="0"/>
              </a:tabLst>
            </a:pPr>
            <a:r>
              <a:rPr b="1" lang="en" sz="800" strike="noStrike" u="none">
                <a:solidFill>
                  <a:srgbClr val="000000"/>
                </a:solidFill>
                <a:uFillTx/>
                <a:latin typeface="Montserrat"/>
                <a:ea typeface="Montserrat"/>
              </a:rPr>
              <a:t>Virtual Machine(s)</a:t>
            </a:r>
            <a:endParaRPr b="0" lang="en-US" sz="800" strike="noStrike" u="none">
              <a:solidFill>
                <a:srgbClr val="000000"/>
              </a:solidFill>
              <a:uFillTx/>
              <a:latin typeface="Arial"/>
            </a:endParaRPr>
          </a:p>
        </p:txBody>
      </p:sp>
      <p:sp>
        <p:nvSpPr>
          <p:cNvPr id="287" name="Google Shape;370;p60"/>
          <p:cNvSpPr/>
          <p:nvPr/>
        </p:nvSpPr>
        <p:spPr>
          <a:xfrm>
            <a:off x="5070600" y="4679640"/>
            <a:ext cx="2954520" cy="2656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1155cc"/>
                </a:solidFill>
                <a:uFillTx/>
                <a:latin typeface="Montserrat"/>
                <a:ea typeface="Montserrat"/>
              </a:rPr>
              <a:t>Task-wise OSWorld Environment</a:t>
            </a:r>
            <a:endParaRPr b="0" lang="en-US" sz="1200" strike="noStrike" u="none">
              <a:solidFill>
                <a:srgbClr val="000000"/>
              </a:solidFill>
              <a:uFillTx/>
              <a:latin typeface="Arial"/>
            </a:endParaRPr>
          </a:p>
        </p:txBody>
      </p:sp>
      <p:grpSp>
        <p:nvGrpSpPr>
          <p:cNvPr id="288" name="Google Shape;371;p60"/>
          <p:cNvGrpSpPr/>
          <p:nvPr/>
        </p:nvGrpSpPr>
        <p:grpSpPr>
          <a:xfrm>
            <a:off x="695520" y="1303560"/>
            <a:ext cx="7759080" cy="2670840"/>
            <a:chOff x="695520" y="1303560"/>
            <a:chExt cx="7759080" cy="2670840"/>
          </a:xfrm>
        </p:grpSpPr>
        <p:grpSp>
          <p:nvGrpSpPr>
            <p:cNvPr id="289" name="Google Shape;372;p60"/>
            <p:cNvGrpSpPr/>
            <p:nvPr/>
          </p:nvGrpSpPr>
          <p:grpSpPr>
            <a:xfrm>
              <a:off x="695520" y="1303560"/>
              <a:ext cx="7759080" cy="2122920"/>
              <a:chOff x="695520" y="1303560"/>
              <a:chExt cx="7759080" cy="2122920"/>
            </a:xfrm>
          </p:grpSpPr>
          <p:pic>
            <p:nvPicPr>
              <p:cNvPr id="290" name="Google Shape;373;p60" descr=""/>
              <p:cNvPicPr/>
              <p:nvPr/>
            </p:nvPicPr>
            <p:blipFill>
              <a:blip r:embed="rId17"/>
              <a:stretch/>
            </p:blipFill>
            <p:spPr>
              <a:xfrm>
                <a:off x="4423320" y="1354680"/>
                <a:ext cx="4031280" cy="1629360"/>
              </a:xfrm>
              <a:prstGeom prst="rect">
                <a:avLst/>
              </a:prstGeom>
              <a:noFill/>
              <a:ln w="0">
                <a:noFill/>
              </a:ln>
              <a:effectLst>
                <a:outerShdw algn="bl" blurRad="57240" dir="5400000" dist="19080" rotWithShape="0">
                  <a:srgbClr val="000000">
                    <a:alpha val="50000"/>
                  </a:srgbClr>
                </a:outerShdw>
              </a:effectLst>
            </p:spPr>
          </p:pic>
          <p:pic>
            <p:nvPicPr>
              <p:cNvPr id="291" name="Google Shape;374;p60" descr=""/>
              <p:cNvPicPr/>
              <p:nvPr/>
            </p:nvPicPr>
            <p:blipFill>
              <a:blip r:embed="rId18"/>
              <a:stretch/>
            </p:blipFill>
            <p:spPr>
              <a:xfrm>
                <a:off x="695520" y="1303560"/>
                <a:ext cx="3333240" cy="1792080"/>
              </a:xfrm>
              <a:prstGeom prst="rect">
                <a:avLst/>
              </a:prstGeom>
              <a:noFill/>
              <a:ln w="0">
                <a:noFill/>
              </a:ln>
              <a:effectLst>
                <a:outerShdw algn="bl" blurRad="57240" dir="5400000" dist="19080" rotWithShape="0">
                  <a:srgbClr val="000000">
                    <a:alpha val="50000"/>
                  </a:srgbClr>
                </a:outerShdw>
              </a:effectLst>
            </p:spPr>
          </p:pic>
          <p:sp>
            <p:nvSpPr>
              <p:cNvPr id="292" name="Google Shape;375;p60"/>
              <p:cNvSpPr/>
              <p:nvPr/>
            </p:nvSpPr>
            <p:spPr>
              <a:xfrm>
                <a:off x="1625400" y="3057840"/>
                <a:ext cx="1473840" cy="368640"/>
              </a:xfrm>
              <a:prstGeom prst="rect">
                <a:avLst/>
              </a:prstGeom>
              <a:noFill/>
              <a:ln w="0">
                <a:noFill/>
              </a:ln>
            </p:spPr>
            <p:style>
              <a:lnRef idx="0"/>
              <a:fillRef idx="0"/>
              <a:effectRef idx="0"/>
              <a:fontRef idx="minor"/>
            </p:style>
            <p:txBody>
              <a:bodyPr tIns="91440" bIns="91440" anchor="ctr">
                <a:noAutofit/>
              </a:bodyPr>
              <a:p>
                <a:pPr algn="ctr">
                  <a:lnSpc>
                    <a:spcPct val="90000"/>
                  </a:lnSpc>
                  <a:spcBef>
                    <a:spcPts val="901"/>
                  </a:spcBef>
                  <a:tabLst>
                    <a:tab algn="l" pos="0"/>
                  </a:tabLst>
                </a:pPr>
                <a:r>
                  <a:rPr b="0" lang="en" sz="1200" strike="noStrike" u="none">
                    <a:solidFill>
                      <a:schemeClr val="dk1"/>
                    </a:solidFill>
                    <a:uFillTx/>
                    <a:latin typeface="Gill Sans"/>
                    <a:ea typeface="Gill Sans"/>
                  </a:rPr>
                  <a:t>Set-of-Marks</a:t>
                </a:r>
                <a:endParaRPr b="0" lang="en-US" sz="1200" strike="noStrike" u="none">
                  <a:solidFill>
                    <a:srgbClr val="000000"/>
                  </a:solidFill>
                  <a:uFillTx/>
                  <a:latin typeface="Arial"/>
                </a:endParaRPr>
              </a:p>
            </p:txBody>
          </p:sp>
          <p:sp>
            <p:nvSpPr>
              <p:cNvPr id="293" name="Google Shape;376;p60"/>
              <p:cNvSpPr/>
              <p:nvPr/>
            </p:nvSpPr>
            <p:spPr>
              <a:xfrm>
                <a:off x="5702040" y="2946240"/>
                <a:ext cx="1473840" cy="368640"/>
              </a:xfrm>
              <a:prstGeom prst="rect">
                <a:avLst/>
              </a:prstGeom>
              <a:noFill/>
              <a:ln w="0">
                <a:noFill/>
              </a:ln>
            </p:spPr>
            <p:style>
              <a:lnRef idx="0"/>
              <a:fillRef idx="0"/>
              <a:effectRef idx="0"/>
              <a:fontRef idx="minor"/>
            </p:style>
            <p:txBody>
              <a:bodyPr tIns="91440" bIns="91440" anchor="ctr">
                <a:noAutofit/>
              </a:bodyPr>
              <a:p>
                <a:pPr algn="ctr">
                  <a:lnSpc>
                    <a:spcPct val="90000"/>
                  </a:lnSpc>
                  <a:spcBef>
                    <a:spcPts val="901"/>
                  </a:spcBef>
                  <a:tabLst>
                    <a:tab algn="l" pos="0"/>
                  </a:tabLst>
                </a:pPr>
                <a:r>
                  <a:rPr b="0" lang="en" sz="1200" strike="noStrike" u="none">
                    <a:solidFill>
                      <a:schemeClr val="dk1"/>
                    </a:solidFill>
                    <a:uFillTx/>
                    <a:latin typeface="Gill Sans"/>
                    <a:ea typeface="Gill Sans"/>
                  </a:rPr>
                  <a:t>Accessibility tree</a:t>
                </a:r>
                <a:endParaRPr b="0" lang="en-US" sz="1200" strike="noStrike" u="none">
                  <a:solidFill>
                    <a:srgbClr val="000000"/>
                  </a:solidFill>
                  <a:uFillTx/>
                  <a:latin typeface="Arial"/>
                </a:endParaRPr>
              </a:p>
            </p:txBody>
          </p:sp>
        </p:grpSp>
        <p:cxnSp>
          <p:nvCxnSpPr>
            <p:cNvPr id="294" name="Google Shape;377;p60"/>
            <p:cNvCxnSpPr/>
            <p:nvPr/>
          </p:nvCxnSpPr>
          <p:spPr>
            <a:xfrm flipH="1">
              <a:off x="4510440" y="3235320"/>
              <a:ext cx="1527840" cy="739440"/>
            </a:xfrm>
            <a:prstGeom prst="straightConnector1">
              <a:avLst/>
            </a:prstGeom>
            <a:ln w="19050">
              <a:solidFill>
                <a:srgbClr val="000000"/>
              </a:solidFill>
              <a:prstDash val="dash"/>
              <a:round/>
              <a:tailEnd len="med" type="triangle" w="med"/>
            </a:ln>
          </p:spPr>
        </p:cxnSp>
        <p:cxnSp>
          <p:nvCxnSpPr>
            <p:cNvPr id="295" name="Google Shape;378;p60"/>
            <p:cNvCxnSpPr/>
            <p:nvPr/>
          </p:nvCxnSpPr>
          <p:spPr>
            <a:xfrm>
              <a:off x="2478600" y="3312720"/>
              <a:ext cx="1199880" cy="648000"/>
            </a:xfrm>
            <a:prstGeom prst="straightConnector1">
              <a:avLst/>
            </a:prstGeom>
            <a:ln w="19050">
              <a:solidFill>
                <a:srgbClr val="000000"/>
              </a:solidFill>
              <a:prstDash val="dash"/>
              <a:round/>
              <a:tailEnd len="med" type="triangle" w="med"/>
            </a:ln>
          </p:spPr>
        </p:cxnSp>
      </p:grpSp>
      <p:sp>
        <p:nvSpPr>
          <p:cNvPr id="296" name="Google Shape;379;p60"/>
          <p:cNvSpPr/>
          <p:nvPr/>
        </p:nvSpPr>
        <p:spPr>
          <a:xfrm>
            <a:off x="556200" y="938160"/>
            <a:ext cx="8031600" cy="4150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trike="noStrike" u="none">
                <a:solidFill>
                  <a:srgbClr val="000000"/>
                </a:solidFill>
                <a:uFillTx/>
                <a:latin typeface="Gill Sans"/>
                <a:ea typeface="Gill Sans"/>
              </a:rPr>
              <a:t>Given current observation              : NL task instruction, screenshot, a11y tree, or their combination…</a:t>
            </a:r>
            <a:endParaRPr b="0" lang="en-US" sz="1400" strike="noStrike" u="none">
              <a:solidFill>
                <a:srgbClr val="000000"/>
              </a:solidFill>
              <a:uFillTx/>
              <a:latin typeface="Arial"/>
            </a:endParaRPr>
          </a:p>
        </p:txBody>
      </p:sp>
      <p:pic>
        <p:nvPicPr>
          <p:cNvPr id="297" name="Google Shape;380;p60" descr=""/>
          <p:cNvPicPr/>
          <p:nvPr/>
        </p:nvPicPr>
        <p:blipFill>
          <a:blip r:embed="rId19"/>
          <a:stretch/>
        </p:blipFill>
        <p:spPr>
          <a:xfrm>
            <a:off x="2589480" y="1049760"/>
            <a:ext cx="623520" cy="192240"/>
          </a:xfrm>
          <a:prstGeom prst="rect">
            <a:avLst/>
          </a:prstGeom>
          <a:noFill/>
          <a:ln w="0">
            <a:noFill/>
          </a:ln>
        </p:spPr>
      </p:pic>
      <p:sp>
        <p:nvSpPr>
          <p:cNvPr id="298" name="Google Shape;381;p60"/>
          <p:cNvSpPr/>
          <p:nvPr/>
        </p:nvSpPr>
        <p:spPr>
          <a:xfrm>
            <a:off x="306360" y="128160"/>
            <a:ext cx="8494920" cy="54828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000" strike="noStrike" u="none">
                <a:solidFill>
                  <a:schemeClr val="dk1"/>
                </a:solidFill>
                <a:uFillTx/>
                <a:latin typeface="Gill Sans"/>
                <a:ea typeface="Gill Sans"/>
              </a:rPr>
              <a:t>Observation space</a:t>
            </a:r>
            <a:endParaRPr b="0" lang="en-US" sz="3000" strike="noStrike" u="none">
              <a:solidFill>
                <a:srgbClr val="000000"/>
              </a:solidFill>
              <a:uFillTx/>
              <a:latin typeface="Arial"/>
            </a:endParaRPr>
          </a:p>
        </p:txBody>
      </p:sp>
      <p:sp>
        <p:nvSpPr>
          <p:cNvPr id="299" name="PlaceHolder 1"/>
          <p:cNvSpPr>
            <a:spLocks noGrp="1"/>
          </p:cNvSpPr>
          <p:nvPr>
            <p:ph type="sldNum" idx="6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B4A1AC42-A7F4-414C-8323-9320099B06AB}"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
        <p:nvSpPr>
          <p:cNvPr id="300" name="Google Shape;383;p60"/>
          <p:cNvSpPr/>
          <p:nvPr/>
        </p:nvSpPr>
        <p:spPr>
          <a:xfrm>
            <a:off x="0" y="4914360"/>
            <a:ext cx="4377960" cy="2289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20"/>
              </a:rPr>
              <a:t>OSWorld: Benchmarking Multimodal Agents for Open-Ended Tasks in Real Computer Environments, (Xie et al., 2024)</a:t>
            </a:r>
            <a:endParaRPr b="0" lang="en-US"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Google Shape;388;p61"/>
          <p:cNvSpPr/>
          <p:nvPr/>
        </p:nvSpPr>
        <p:spPr>
          <a:xfrm>
            <a:off x="4559040" y="3411360"/>
            <a:ext cx="3895200" cy="1507680"/>
          </a:xfrm>
          <a:prstGeom prst="roundRect">
            <a:avLst>
              <a:gd name="adj" fmla="val 8930"/>
            </a:avLst>
          </a:prstGeom>
          <a:solidFill>
            <a:srgbClr val="c9daf8"/>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302" name="Google Shape;389;p61"/>
          <p:cNvSpPr/>
          <p:nvPr/>
        </p:nvSpPr>
        <p:spPr>
          <a:xfrm>
            <a:off x="4745880" y="3454560"/>
            <a:ext cx="2671920" cy="1234800"/>
          </a:xfrm>
          <a:prstGeom prst="roundRect">
            <a:avLst>
              <a:gd name="adj" fmla="val 7634"/>
            </a:avLst>
          </a:prstGeom>
          <a:solidFill>
            <a:srgbClr val="efefef"/>
          </a:solidFill>
          <a:ln w="9525">
            <a:solidFill>
              <a:srgbClr val="f9f9f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cxnSp>
        <p:nvCxnSpPr>
          <p:cNvPr id="303" name="Google Shape;390;p61"/>
          <p:cNvCxnSpPr/>
          <p:nvPr/>
        </p:nvCxnSpPr>
        <p:spPr>
          <a:xfrm flipV="1">
            <a:off x="6672600" y="3591720"/>
            <a:ext cx="1080" cy="1010520"/>
          </a:xfrm>
          <a:prstGeom prst="straightConnector1">
            <a:avLst/>
          </a:prstGeom>
          <a:ln w="9525">
            <a:solidFill>
              <a:srgbClr val="595959"/>
            </a:solidFill>
            <a:round/>
          </a:ln>
        </p:spPr>
      </p:cxnSp>
      <p:sp>
        <p:nvSpPr>
          <p:cNvPr id="304" name="Google Shape;391;p61"/>
          <p:cNvSpPr/>
          <p:nvPr/>
        </p:nvSpPr>
        <p:spPr>
          <a:xfrm>
            <a:off x="6629760" y="4462560"/>
            <a:ext cx="8222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Interfaces</a:t>
            </a:r>
            <a:endParaRPr b="0" lang="en-US" sz="1000" strike="noStrike" u="none">
              <a:solidFill>
                <a:srgbClr val="000000"/>
              </a:solidFill>
              <a:uFillTx/>
              <a:latin typeface="Arial"/>
            </a:endParaRPr>
          </a:p>
        </p:txBody>
      </p:sp>
      <p:cxnSp>
        <p:nvCxnSpPr>
          <p:cNvPr id="305" name="Google Shape;392;p61"/>
          <p:cNvCxnSpPr/>
          <p:nvPr/>
        </p:nvCxnSpPr>
        <p:spPr>
          <a:xfrm flipV="1">
            <a:off x="5523480" y="3591720"/>
            <a:ext cx="720" cy="1010520"/>
          </a:xfrm>
          <a:prstGeom prst="straightConnector1">
            <a:avLst/>
          </a:prstGeom>
          <a:ln w="9525">
            <a:solidFill>
              <a:srgbClr val="595959"/>
            </a:solidFill>
            <a:round/>
          </a:ln>
        </p:spPr>
      </p:cxnSp>
      <p:sp>
        <p:nvSpPr>
          <p:cNvPr id="306" name="Google Shape;393;p61"/>
          <p:cNvSpPr/>
          <p:nvPr/>
        </p:nvSpPr>
        <p:spPr>
          <a:xfrm>
            <a:off x="4820400" y="4462560"/>
            <a:ext cx="6494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OS</a:t>
            </a:r>
            <a:endParaRPr b="0" lang="en-US" sz="1000" strike="noStrike" u="none">
              <a:solidFill>
                <a:srgbClr val="000000"/>
              </a:solidFill>
              <a:uFillTx/>
              <a:latin typeface="Arial"/>
            </a:endParaRPr>
          </a:p>
        </p:txBody>
      </p:sp>
      <p:grpSp>
        <p:nvGrpSpPr>
          <p:cNvPr id="307" name="Google Shape;394;p61"/>
          <p:cNvGrpSpPr/>
          <p:nvPr/>
        </p:nvGrpSpPr>
        <p:grpSpPr>
          <a:xfrm>
            <a:off x="4833360" y="3565080"/>
            <a:ext cx="623880" cy="763200"/>
            <a:chOff x="4833360" y="3565080"/>
            <a:chExt cx="623880" cy="763200"/>
          </a:xfrm>
        </p:grpSpPr>
        <p:pic>
          <p:nvPicPr>
            <p:cNvPr id="308" name="Google Shape;395;p61" descr="File:Windows logo - 2012.svg"/>
            <p:cNvPicPr/>
            <p:nvPr/>
          </p:nvPicPr>
          <p:blipFill>
            <a:blip r:embed="rId1"/>
            <a:stretch/>
          </p:blipFill>
          <p:spPr>
            <a:xfrm>
              <a:off x="5201280" y="4072320"/>
              <a:ext cx="255960" cy="255960"/>
            </a:xfrm>
            <a:prstGeom prst="rect">
              <a:avLst/>
            </a:prstGeom>
            <a:noFill/>
            <a:ln w="0">
              <a:noFill/>
            </a:ln>
          </p:spPr>
        </p:pic>
        <p:pic>
          <p:nvPicPr>
            <p:cNvPr id="309" name="Google Shape;396;p61" descr=""/>
            <p:cNvPicPr/>
            <p:nvPr/>
          </p:nvPicPr>
          <p:blipFill>
            <a:blip r:embed="rId2"/>
            <a:stretch/>
          </p:blipFill>
          <p:spPr>
            <a:xfrm>
              <a:off x="4833360" y="4073040"/>
              <a:ext cx="255960" cy="254880"/>
            </a:xfrm>
            <a:prstGeom prst="rect">
              <a:avLst/>
            </a:prstGeom>
            <a:noFill/>
            <a:ln w="0">
              <a:noFill/>
            </a:ln>
          </p:spPr>
        </p:pic>
        <p:pic>
          <p:nvPicPr>
            <p:cNvPr id="310" name="Google Shape;397;p61" descr=""/>
            <p:cNvPicPr/>
            <p:nvPr/>
          </p:nvPicPr>
          <p:blipFill>
            <a:blip r:embed="rId3"/>
            <a:stretch/>
          </p:blipFill>
          <p:spPr>
            <a:xfrm>
              <a:off x="4879440" y="3565080"/>
              <a:ext cx="495720" cy="495720"/>
            </a:xfrm>
            <a:prstGeom prst="rect">
              <a:avLst/>
            </a:prstGeom>
            <a:noFill/>
            <a:ln w="0">
              <a:noFill/>
            </a:ln>
          </p:spPr>
        </p:pic>
      </p:grpSp>
      <p:grpSp>
        <p:nvGrpSpPr>
          <p:cNvPr id="311" name="Google Shape;398;p61"/>
          <p:cNvGrpSpPr/>
          <p:nvPr/>
        </p:nvGrpSpPr>
        <p:grpSpPr>
          <a:xfrm>
            <a:off x="6918480" y="3723480"/>
            <a:ext cx="296280" cy="689760"/>
            <a:chOff x="6918480" y="3723480"/>
            <a:chExt cx="296280" cy="689760"/>
          </a:xfrm>
        </p:grpSpPr>
        <p:pic>
          <p:nvPicPr>
            <p:cNvPr id="312" name="Google Shape;399;p61" descr=""/>
            <p:cNvPicPr/>
            <p:nvPr/>
          </p:nvPicPr>
          <p:blipFill>
            <a:blip r:embed="rId4"/>
            <a:stretch/>
          </p:blipFill>
          <p:spPr>
            <a:xfrm>
              <a:off x="6918480" y="4116960"/>
              <a:ext cx="296280" cy="296280"/>
            </a:xfrm>
            <a:prstGeom prst="rect">
              <a:avLst/>
            </a:prstGeom>
            <a:noFill/>
            <a:ln w="0">
              <a:noFill/>
            </a:ln>
          </p:spPr>
        </p:pic>
        <p:pic>
          <p:nvPicPr>
            <p:cNvPr id="313" name="Google Shape;400;p61" descr=""/>
            <p:cNvPicPr/>
            <p:nvPr/>
          </p:nvPicPr>
          <p:blipFill>
            <a:blip r:embed="rId5"/>
            <a:stretch/>
          </p:blipFill>
          <p:spPr>
            <a:xfrm>
              <a:off x="6918480" y="3723480"/>
              <a:ext cx="296280" cy="296280"/>
            </a:xfrm>
            <a:prstGeom prst="rect">
              <a:avLst/>
            </a:prstGeom>
            <a:noFill/>
            <a:ln w="0">
              <a:noFill/>
            </a:ln>
          </p:spPr>
        </p:pic>
      </p:grpSp>
      <p:pic>
        <p:nvPicPr>
          <p:cNvPr id="314" name="Google Shape;401;p61" descr=""/>
          <p:cNvPicPr/>
          <p:nvPr/>
        </p:nvPicPr>
        <p:blipFill>
          <a:blip r:embed="rId6"/>
          <a:stretch/>
        </p:blipFill>
        <p:spPr>
          <a:xfrm>
            <a:off x="5965560" y="3901680"/>
            <a:ext cx="225720" cy="225720"/>
          </a:xfrm>
          <a:prstGeom prst="rect">
            <a:avLst/>
          </a:prstGeom>
          <a:noFill/>
          <a:ln w="0">
            <a:noFill/>
          </a:ln>
        </p:spPr>
      </p:pic>
      <p:sp>
        <p:nvSpPr>
          <p:cNvPr id="315" name="Google Shape;402;p61"/>
          <p:cNvSpPr/>
          <p:nvPr/>
        </p:nvSpPr>
        <p:spPr>
          <a:xfrm>
            <a:off x="5523480" y="4461120"/>
            <a:ext cx="114912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Arbitrary Apps</a:t>
            </a:r>
            <a:endParaRPr b="0" lang="en-US" sz="1000" strike="noStrike" u="none">
              <a:solidFill>
                <a:srgbClr val="000000"/>
              </a:solidFill>
              <a:uFillTx/>
              <a:latin typeface="Arial"/>
            </a:endParaRPr>
          </a:p>
        </p:txBody>
      </p:sp>
      <p:pic>
        <p:nvPicPr>
          <p:cNvPr id="316" name="Google Shape;403;p61" descr=""/>
          <p:cNvPicPr/>
          <p:nvPr/>
        </p:nvPicPr>
        <p:blipFill>
          <a:blip r:embed="rId7"/>
          <a:stretch/>
        </p:blipFill>
        <p:spPr>
          <a:xfrm>
            <a:off x="5616000" y="4217400"/>
            <a:ext cx="215280" cy="215280"/>
          </a:xfrm>
          <a:prstGeom prst="rect">
            <a:avLst/>
          </a:prstGeom>
          <a:noFill/>
          <a:ln w="0">
            <a:noFill/>
          </a:ln>
        </p:spPr>
      </p:pic>
      <p:pic>
        <p:nvPicPr>
          <p:cNvPr id="317" name="Google Shape;404;p61" descr=""/>
          <p:cNvPicPr/>
          <p:nvPr/>
        </p:nvPicPr>
        <p:blipFill>
          <a:blip r:embed="rId8"/>
          <a:stretch/>
        </p:blipFill>
        <p:spPr>
          <a:xfrm>
            <a:off x="6331680" y="4217400"/>
            <a:ext cx="215280" cy="215280"/>
          </a:xfrm>
          <a:prstGeom prst="rect">
            <a:avLst/>
          </a:prstGeom>
          <a:noFill/>
          <a:ln w="0">
            <a:noFill/>
          </a:ln>
        </p:spPr>
      </p:pic>
      <p:pic>
        <p:nvPicPr>
          <p:cNvPr id="318" name="Google Shape;405;p61" descr=""/>
          <p:cNvPicPr/>
          <p:nvPr/>
        </p:nvPicPr>
        <p:blipFill>
          <a:blip r:embed="rId9"/>
          <a:stretch/>
        </p:blipFill>
        <p:spPr>
          <a:xfrm>
            <a:off x="5967720" y="3607920"/>
            <a:ext cx="215280" cy="214200"/>
          </a:xfrm>
          <a:prstGeom prst="rect">
            <a:avLst/>
          </a:prstGeom>
          <a:noFill/>
          <a:ln w="0">
            <a:noFill/>
          </a:ln>
        </p:spPr>
      </p:pic>
      <p:pic>
        <p:nvPicPr>
          <p:cNvPr id="319" name="Google Shape;406;p61" descr=""/>
          <p:cNvPicPr/>
          <p:nvPr/>
        </p:nvPicPr>
        <p:blipFill>
          <a:blip r:embed="rId10"/>
          <a:stretch/>
        </p:blipFill>
        <p:spPr>
          <a:xfrm>
            <a:off x="6281640" y="3607200"/>
            <a:ext cx="296280" cy="224640"/>
          </a:xfrm>
          <a:prstGeom prst="rect">
            <a:avLst/>
          </a:prstGeom>
          <a:noFill/>
          <a:ln w="0">
            <a:noFill/>
          </a:ln>
        </p:spPr>
      </p:pic>
      <p:pic>
        <p:nvPicPr>
          <p:cNvPr id="320" name="Google Shape;407;p61" descr=""/>
          <p:cNvPicPr/>
          <p:nvPr/>
        </p:nvPicPr>
        <p:blipFill>
          <a:blip r:embed="rId11"/>
          <a:stretch/>
        </p:blipFill>
        <p:spPr>
          <a:xfrm>
            <a:off x="6304320" y="3887280"/>
            <a:ext cx="255960" cy="254880"/>
          </a:xfrm>
          <a:prstGeom prst="rect">
            <a:avLst/>
          </a:prstGeom>
          <a:noFill/>
          <a:ln w="0">
            <a:noFill/>
          </a:ln>
        </p:spPr>
      </p:pic>
      <p:pic>
        <p:nvPicPr>
          <p:cNvPr id="321" name="Google Shape;408;p61" descr=""/>
          <p:cNvPicPr/>
          <p:nvPr/>
        </p:nvPicPr>
        <p:blipFill>
          <a:blip r:embed="rId12"/>
          <a:srcRect l="0" t="8215" r="0" b="5337"/>
          <a:stretch/>
        </p:blipFill>
        <p:spPr>
          <a:xfrm>
            <a:off x="5618880" y="3616200"/>
            <a:ext cx="250200" cy="215640"/>
          </a:xfrm>
          <a:prstGeom prst="rect">
            <a:avLst/>
          </a:prstGeom>
          <a:noFill/>
          <a:ln w="0">
            <a:noFill/>
          </a:ln>
        </p:spPr>
      </p:pic>
      <p:pic>
        <p:nvPicPr>
          <p:cNvPr id="322" name="Google Shape;409;p61" descr=""/>
          <p:cNvPicPr/>
          <p:nvPr/>
        </p:nvPicPr>
        <p:blipFill>
          <a:blip r:embed="rId13"/>
          <a:stretch/>
        </p:blipFill>
        <p:spPr>
          <a:xfrm>
            <a:off x="5636880" y="3906720"/>
            <a:ext cx="215640" cy="215640"/>
          </a:xfrm>
          <a:prstGeom prst="rect">
            <a:avLst/>
          </a:prstGeom>
          <a:noFill/>
          <a:ln w="0">
            <a:noFill/>
          </a:ln>
        </p:spPr>
      </p:pic>
      <p:pic>
        <p:nvPicPr>
          <p:cNvPr id="323" name="Google Shape;410;p61" descr=""/>
          <p:cNvPicPr/>
          <p:nvPr/>
        </p:nvPicPr>
        <p:blipFill>
          <a:blip r:embed="rId14"/>
          <a:stretch/>
        </p:blipFill>
        <p:spPr>
          <a:xfrm>
            <a:off x="5973840" y="4217400"/>
            <a:ext cx="215640" cy="215640"/>
          </a:xfrm>
          <a:prstGeom prst="rect">
            <a:avLst/>
          </a:prstGeom>
          <a:noFill/>
          <a:ln w="0">
            <a:noFill/>
          </a:ln>
        </p:spPr>
      </p:pic>
      <p:sp>
        <p:nvSpPr>
          <p:cNvPr id="324" name="Google Shape;411;p61"/>
          <p:cNvSpPr/>
          <p:nvPr/>
        </p:nvSpPr>
        <p:spPr>
          <a:xfrm>
            <a:off x="6183360" y="3467880"/>
            <a:ext cx="1223280" cy="112320"/>
          </a:xfrm>
          <a:prstGeom prst="rect">
            <a:avLst/>
          </a:prstGeom>
          <a:noFill/>
          <a:ln w="0">
            <a:noFill/>
          </a:ln>
        </p:spPr>
        <p:style>
          <a:lnRef idx="0"/>
          <a:fillRef idx="0"/>
          <a:effectRef idx="0"/>
          <a:fontRef idx="minor"/>
        </p:style>
        <p:txBody>
          <a:bodyPr tIns="56160" bIns="56160" anchor="ctr">
            <a:noAutofit/>
          </a:bodyPr>
          <a:p>
            <a:pPr algn="ctr">
              <a:lnSpc>
                <a:spcPct val="100000"/>
              </a:lnSpc>
              <a:tabLst>
                <a:tab algn="l" pos="0"/>
              </a:tabLst>
            </a:pPr>
            <a:r>
              <a:rPr b="1" lang="en" sz="800" strike="noStrike" u="none">
                <a:solidFill>
                  <a:srgbClr val="000000"/>
                </a:solidFill>
                <a:uFillTx/>
                <a:latin typeface="Montserrat"/>
                <a:ea typeface="Montserrat"/>
              </a:rPr>
              <a:t>Virtual Machine(s)</a:t>
            </a:r>
            <a:endParaRPr b="0" lang="en-US" sz="800" strike="noStrike" u="none">
              <a:solidFill>
                <a:srgbClr val="000000"/>
              </a:solidFill>
              <a:uFillTx/>
              <a:latin typeface="Arial"/>
            </a:endParaRPr>
          </a:p>
        </p:txBody>
      </p:sp>
      <p:sp>
        <p:nvSpPr>
          <p:cNvPr id="325" name="Google Shape;412;p61"/>
          <p:cNvSpPr/>
          <p:nvPr/>
        </p:nvSpPr>
        <p:spPr>
          <a:xfrm>
            <a:off x="5070600" y="4679640"/>
            <a:ext cx="2954520" cy="2656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1155cc"/>
                </a:solidFill>
                <a:uFillTx/>
                <a:latin typeface="Montserrat"/>
                <a:ea typeface="Montserrat"/>
              </a:rPr>
              <a:t>Task-wise OSWorld Environment</a:t>
            </a:r>
            <a:endParaRPr b="0" lang="en-US" sz="1200" strike="noStrike" u="none">
              <a:solidFill>
                <a:srgbClr val="000000"/>
              </a:solidFill>
              <a:uFillTx/>
              <a:latin typeface="Arial"/>
            </a:endParaRPr>
          </a:p>
        </p:txBody>
      </p:sp>
      <p:sp>
        <p:nvSpPr>
          <p:cNvPr id="326" name="Google Shape;413;p61"/>
          <p:cNvSpPr/>
          <p:nvPr/>
        </p:nvSpPr>
        <p:spPr>
          <a:xfrm>
            <a:off x="600120" y="4205160"/>
            <a:ext cx="1223280" cy="386640"/>
          </a:xfrm>
          <a:prstGeom prst="roundRect">
            <a:avLst>
              <a:gd name="adj" fmla="val 16667"/>
            </a:avLst>
          </a:prstGeom>
          <a:solidFill>
            <a:srgbClr val="e7e6e6"/>
          </a:solidFill>
          <a:ln w="0">
            <a:noFill/>
          </a:ln>
        </p:spPr>
        <p:style>
          <a:lnRef idx="0"/>
          <a:fillRef idx="0"/>
          <a:effectRef idx="0"/>
          <a:fontRef idx="minor"/>
        </p:style>
        <p:txBody>
          <a:bodyPr tIns="91440" bIns="91440" anchor="ctr">
            <a:noAutofit/>
          </a:bodyPr>
          <a:p>
            <a:pPr algn="ctr">
              <a:lnSpc>
                <a:spcPct val="115000"/>
              </a:lnSpc>
              <a:tabLst>
                <a:tab algn="l" pos="0"/>
              </a:tabLst>
            </a:pPr>
            <a:r>
              <a:rPr b="0" lang="en" sz="1100" strike="noStrike" u="none">
                <a:solidFill>
                  <a:srgbClr val="000000"/>
                </a:solidFill>
                <a:uFillTx/>
                <a:latin typeface="Google Sans"/>
                <a:ea typeface="Google Sans"/>
              </a:rPr>
              <a:t>Task Instruction</a:t>
            </a:r>
            <a:endParaRPr b="0" lang="en-US" sz="1100" strike="noStrike" u="none">
              <a:solidFill>
                <a:srgbClr val="000000"/>
              </a:solidFill>
              <a:uFillTx/>
              <a:latin typeface="Arial"/>
            </a:endParaRPr>
          </a:p>
        </p:txBody>
      </p:sp>
      <p:sp>
        <p:nvSpPr>
          <p:cNvPr id="327" name="Google Shape;414;p61"/>
          <p:cNvSpPr/>
          <p:nvPr/>
        </p:nvSpPr>
        <p:spPr>
          <a:xfrm>
            <a:off x="1817640" y="4179960"/>
            <a:ext cx="495720" cy="213480"/>
          </a:xfrm>
          <a:prstGeom prst="rect">
            <a:avLst/>
          </a:prstGeom>
          <a:noFill/>
          <a:ln w="0">
            <a:noFill/>
          </a:ln>
        </p:spPr>
        <p:style>
          <a:lnRef idx="0"/>
          <a:fillRef idx="0"/>
          <a:effectRef idx="0"/>
          <a:fontRef idx="minor"/>
        </p:style>
        <p:txBody>
          <a:bodyPr tIns="53640" bIns="53640" anchor="t">
            <a:spAutoFit/>
          </a:bodyPr>
          <a:p>
            <a:pP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sp>
        <p:nvSpPr>
          <p:cNvPr id="328" name="Google Shape;415;p61"/>
          <p:cNvSpPr/>
          <p:nvPr/>
        </p:nvSpPr>
        <p:spPr>
          <a:xfrm>
            <a:off x="2306880" y="4107600"/>
            <a:ext cx="1188360" cy="581760"/>
          </a:xfrm>
          <a:prstGeom prst="roundRect">
            <a:avLst>
              <a:gd name="adj" fmla="val 16667"/>
            </a:avLst>
          </a:prstGeom>
          <a:solidFill>
            <a:srgbClr val="cfe2f3"/>
          </a:solidFill>
          <a:ln w="19050">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oogle Sans"/>
                <a:ea typeface="Google Sans"/>
              </a:rPr>
              <a:t>Agent</a:t>
            </a:r>
            <a:endParaRPr b="0" lang="en-US" sz="12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oogle Sans"/>
                <a:ea typeface="Google Sans"/>
              </a:rPr>
              <a:t>(e.g., GPT-4V)</a:t>
            </a:r>
            <a:endParaRPr b="0" lang="en-US" sz="1000" strike="noStrike" u="none">
              <a:solidFill>
                <a:srgbClr val="000000"/>
              </a:solidFill>
              <a:uFillTx/>
              <a:latin typeface="Arial"/>
            </a:endParaRPr>
          </a:p>
        </p:txBody>
      </p:sp>
      <p:cxnSp>
        <p:nvCxnSpPr>
          <p:cNvPr id="329" name="Google Shape;416;p61"/>
          <p:cNvCxnSpPr/>
          <p:nvPr/>
        </p:nvCxnSpPr>
        <p:spPr>
          <a:xfrm flipV="1">
            <a:off x="1849320" y="4396320"/>
            <a:ext cx="432360" cy="4680"/>
          </a:xfrm>
          <a:prstGeom prst="straightConnector1">
            <a:avLst/>
          </a:prstGeom>
          <a:ln w="19050">
            <a:solidFill>
              <a:srgbClr val="595959"/>
            </a:solidFill>
            <a:round/>
            <a:tailEnd len="med" type="stealth" w="med"/>
          </a:ln>
        </p:spPr>
      </p:cxnSp>
      <p:grpSp>
        <p:nvGrpSpPr>
          <p:cNvPr id="330" name="Google Shape;417;p61"/>
          <p:cNvGrpSpPr/>
          <p:nvPr/>
        </p:nvGrpSpPr>
        <p:grpSpPr>
          <a:xfrm>
            <a:off x="3438360" y="3723480"/>
            <a:ext cx="1223280" cy="596160"/>
            <a:chOff x="3438360" y="3723480"/>
            <a:chExt cx="1223280" cy="596160"/>
          </a:xfrm>
        </p:grpSpPr>
        <p:cxnSp>
          <p:nvCxnSpPr>
            <p:cNvPr id="331" name="Google Shape;418;p61"/>
            <p:cNvCxnSpPr/>
            <p:nvPr/>
          </p:nvCxnSpPr>
          <p:spPr>
            <a:xfrm>
              <a:off x="3547800" y="4316400"/>
              <a:ext cx="956520" cy="1080"/>
            </a:xfrm>
            <a:prstGeom prst="bentConnector3">
              <a:avLst>
                <a:gd name="adj1" fmla="val 50000"/>
              </a:avLst>
            </a:prstGeom>
            <a:ln w="19050">
              <a:solidFill>
                <a:srgbClr val="595959"/>
              </a:solidFill>
              <a:round/>
              <a:headEnd len="med" type="stealth" w="med"/>
            </a:ln>
          </p:spPr>
        </p:cxnSp>
        <p:pic>
          <p:nvPicPr>
            <p:cNvPr id="332" name="Google Shape;419;p61" descr=""/>
            <p:cNvPicPr/>
            <p:nvPr/>
          </p:nvPicPr>
          <p:blipFill>
            <a:blip r:embed="rId15"/>
            <a:stretch/>
          </p:blipFill>
          <p:spPr>
            <a:xfrm>
              <a:off x="3623040" y="4050360"/>
              <a:ext cx="249840" cy="248760"/>
            </a:xfrm>
            <a:prstGeom prst="rect">
              <a:avLst/>
            </a:prstGeom>
            <a:noFill/>
            <a:ln w="0">
              <a:noFill/>
            </a:ln>
          </p:spPr>
        </p:pic>
        <p:sp>
          <p:nvSpPr>
            <p:cNvPr id="333" name="Google Shape;420;p61"/>
            <p:cNvSpPr/>
            <p:nvPr/>
          </p:nvSpPr>
          <p:spPr>
            <a:xfrm>
              <a:off x="4012200" y="386928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a11y-tree</a:t>
              </a:r>
              <a:endParaRPr b="0" lang="en-US" sz="700" strike="noStrike" u="none">
                <a:solidFill>
                  <a:srgbClr val="000000"/>
                </a:solidFill>
                <a:uFillTx/>
                <a:latin typeface="Arial"/>
              </a:endParaRPr>
            </a:p>
          </p:txBody>
        </p:sp>
        <p:pic>
          <p:nvPicPr>
            <p:cNvPr id="334" name="Google Shape;421;p61" descr=""/>
            <p:cNvPicPr/>
            <p:nvPr/>
          </p:nvPicPr>
          <p:blipFill>
            <a:blip r:embed="rId16"/>
            <a:stretch/>
          </p:blipFill>
          <p:spPr>
            <a:xfrm>
              <a:off x="4209120" y="4121280"/>
              <a:ext cx="215280" cy="112320"/>
            </a:xfrm>
            <a:prstGeom prst="rect">
              <a:avLst/>
            </a:prstGeom>
            <a:noFill/>
            <a:ln w="0">
              <a:noFill/>
            </a:ln>
          </p:spPr>
        </p:pic>
        <p:sp>
          <p:nvSpPr>
            <p:cNvPr id="335" name="Google Shape;422;p61"/>
            <p:cNvSpPr/>
            <p:nvPr/>
          </p:nvSpPr>
          <p:spPr>
            <a:xfrm>
              <a:off x="3438360" y="3867480"/>
              <a:ext cx="694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screenshot</a:t>
              </a:r>
              <a:endParaRPr b="0" lang="en-US" sz="700" strike="noStrike" u="none">
                <a:solidFill>
                  <a:srgbClr val="000000"/>
                </a:solidFill>
                <a:uFillTx/>
                <a:latin typeface="Arial"/>
              </a:endParaRPr>
            </a:p>
          </p:txBody>
        </p:sp>
        <p:sp>
          <p:nvSpPr>
            <p:cNvPr id="336" name="Google Shape;423;p61"/>
            <p:cNvSpPr/>
            <p:nvPr/>
          </p:nvSpPr>
          <p:spPr>
            <a:xfrm>
              <a:off x="3522240" y="3723480"/>
              <a:ext cx="9889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Observation</a:t>
              </a:r>
              <a:endParaRPr b="0" lang="en-US" sz="900" strike="noStrike" u="none">
                <a:solidFill>
                  <a:srgbClr val="000000"/>
                </a:solidFill>
                <a:uFillTx/>
                <a:latin typeface="Arial"/>
              </a:endParaRPr>
            </a:p>
          </p:txBody>
        </p:sp>
        <p:sp>
          <p:nvSpPr>
            <p:cNvPr id="337" name="Google Shape;424;p61"/>
            <p:cNvSpPr/>
            <p:nvPr/>
          </p:nvSpPr>
          <p:spPr>
            <a:xfrm>
              <a:off x="3750120" y="4106160"/>
              <a:ext cx="5050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grpSp>
      <p:grpSp>
        <p:nvGrpSpPr>
          <p:cNvPr id="338" name="Google Shape;425;p61"/>
          <p:cNvGrpSpPr/>
          <p:nvPr/>
        </p:nvGrpSpPr>
        <p:grpSpPr>
          <a:xfrm>
            <a:off x="3489480" y="4325760"/>
            <a:ext cx="1139040" cy="615600"/>
            <a:chOff x="3489480" y="4325760"/>
            <a:chExt cx="1139040" cy="615600"/>
          </a:xfrm>
        </p:grpSpPr>
        <p:cxnSp>
          <p:nvCxnSpPr>
            <p:cNvPr id="339" name="Google Shape;426;p61"/>
            <p:cNvCxnSpPr/>
            <p:nvPr/>
          </p:nvCxnSpPr>
          <p:spPr>
            <a:xfrm>
              <a:off x="3565800" y="4425480"/>
              <a:ext cx="979200" cy="720"/>
            </a:xfrm>
            <a:prstGeom prst="bentConnector3">
              <a:avLst>
                <a:gd name="adj1" fmla="val 50018"/>
              </a:avLst>
            </a:prstGeom>
            <a:ln w="19050">
              <a:solidFill>
                <a:srgbClr val="595959"/>
              </a:solidFill>
              <a:round/>
              <a:tailEnd len="med" type="stealth" w="med"/>
            </a:ln>
          </p:spPr>
        </p:cxnSp>
        <p:grpSp>
          <p:nvGrpSpPr>
            <p:cNvPr id="340" name="Google Shape;427;p61"/>
            <p:cNvGrpSpPr/>
            <p:nvPr/>
          </p:nvGrpSpPr>
          <p:grpSpPr>
            <a:xfrm>
              <a:off x="4033800" y="4430160"/>
              <a:ext cx="594720" cy="326880"/>
              <a:chOff x="4033800" y="4430160"/>
              <a:chExt cx="594720" cy="326880"/>
            </a:xfrm>
          </p:grpSpPr>
          <p:pic>
            <p:nvPicPr>
              <p:cNvPr id="341" name="Google Shape;428;p61" descr=""/>
              <p:cNvPicPr/>
              <p:nvPr/>
            </p:nvPicPr>
            <p:blipFill>
              <a:blip r:embed="rId17"/>
              <a:stretch/>
            </p:blipFill>
            <p:spPr>
              <a:xfrm>
                <a:off x="4198320" y="4430160"/>
                <a:ext cx="249840" cy="248760"/>
              </a:xfrm>
              <a:prstGeom prst="rect">
                <a:avLst/>
              </a:prstGeom>
              <a:noFill/>
              <a:ln w="0">
                <a:noFill/>
              </a:ln>
            </p:spPr>
          </p:pic>
          <p:sp>
            <p:nvSpPr>
              <p:cNvPr id="342" name="Google Shape;429;p61"/>
              <p:cNvSpPr/>
              <p:nvPr/>
            </p:nvSpPr>
            <p:spPr>
              <a:xfrm>
                <a:off x="4033800" y="4543560"/>
                <a:ext cx="59472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keyboard</a:t>
                </a:r>
                <a:endParaRPr b="0" lang="en-US" sz="700" strike="noStrike" u="none">
                  <a:solidFill>
                    <a:srgbClr val="000000"/>
                  </a:solidFill>
                  <a:uFillTx/>
                  <a:latin typeface="Arial"/>
                </a:endParaRPr>
              </a:p>
            </p:txBody>
          </p:sp>
        </p:grpSp>
        <p:sp>
          <p:nvSpPr>
            <p:cNvPr id="343" name="Google Shape;430;p61"/>
            <p:cNvSpPr/>
            <p:nvPr/>
          </p:nvSpPr>
          <p:spPr>
            <a:xfrm>
              <a:off x="3489480" y="4534560"/>
              <a:ext cx="4294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mouse</a:t>
              </a:r>
              <a:endParaRPr b="0" lang="en-US" sz="700" strike="noStrike" u="none">
                <a:solidFill>
                  <a:srgbClr val="000000"/>
                </a:solidFill>
                <a:uFillTx/>
                <a:latin typeface="Arial"/>
              </a:endParaRPr>
            </a:p>
          </p:txBody>
        </p:sp>
        <p:sp>
          <p:nvSpPr>
            <p:cNvPr id="344" name="Google Shape;431;p61"/>
            <p:cNvSpPr/>
            <p:nvPr/>
          </p:nvSpPr>
          <p:spPr>
            <a:xfrm>
              <a:off x="3705120" y="4665960"/>
              <a:ext cx="5947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Action</a:t>
              </a:r>
              <a:endParaRPr b="0" lang="en-US" sz="900" strike="noStrike" u="none">
                <a:solidFill>
                  <a:srgbClr val="000000"/>
                </a:solidFill>
                <a:uFillTx/>
                <a:latin typeface="Arial"/>
              </a:endParaRPr>
            </a:p>
          </p:txBody>
        </p:sp>
        <p:sp>
          <p:nvSpPr>
            <p:cNvPr id="345" name="Google Shape;432;p61"/>
            <p:cNvSpPr/>
            <p:nvPr/>
          </p:nvSpPr>
          <p:spPr>
            <a:xfrm>
              <a:off x="3678120" y="432576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predict</a:t>
              </a:r>
              <a:endParaRPr b="0" lang="en-US" sz="700" strike="noStrike" u="none">
                <a:solidFill>
                  <a:srgbClr val="000000"/>
                </a:solidFill>
                <a:uFillTx/>
                <a:latin typeface="Arial"/>
              </a:endParaRPr>
            </a:p>
          </p:txBody>
        </p:sp>
        <p:pic>
          <p:nvPicPr>
            <p:cNvPr id="346" name="Google Shape;433;p61" descr=""/>
            <p:cNvPicPr/>
            <p:nvPr/>
          </p:nvPicPr>
          <p:blipFill>
            <a:blip r:embed="rId18"/>
            <a:stretch/>
          </p:blipFill>
          <p:spPr>
            <a:xfrm>
              <a:off x="3579480" y="4458960"/>
              <a:ext cx="249840" cy="173880"/>
            </a:xfrm>
            <a:prstGeom prst="rect">
              <a:avLst/>
            </a:prstGeom>
            <a:noFill/>
            <a:ln w="0">
              <a:noFill/>
            </a:ln>
          </p:spPr>
        </p:pic>
      </p:grpSp>
      <p:cxnSp>
        <p:nvCxnSpPr>
          <p:cNvPr id="347" name="Google Shape;434;p61"/>
          <p:cNvCxnSpPr/>
          <p:nvPr/>
        </p:nvCxnSpPr>
        <p:spPr>
          <a:xfrm flipV="1">
            <a:off x="1160640" y="3829320"/>
            <a:ext cx="1440" cy="346320"/>
          </a:xfrm>
          <a:prstGeom prst="straightConnector1">
            <a:avLst/>
          </a:prstGeom>
          <a:ln w="19050">
            <a:solidFill>
              <a:srgbClr val="595959"/>
            </a:solidFill>
            <a:round/>
            <a:tailEnd len="med" type="stealth" w="med"/>
          </a:ln>
        </p:spPr>
      </p:cxnSp>
      <p:sp>
        <p:nvSpPr>
          <p:cNvPr id="348" name="Google Shape;435;p61"/>
          <p:cNvSpPr/>
          <p:nvPr/>
        </p:nvSpPr>
        <p:spPr>
          <a:xfrm>
            <a:off x="731520" y="3454560"/>
            <a:ext cx="1935720" cy="344880"/>
          </a:xfrm>
          <a:prstGeom prst="roundRect">
            <a:avLst>
              <a:gd name="adj" fmla="val 16667"/>
            </a:avLst>
          </a:prstGeom>
          <a:solidFill>
            <a:srgbClr val="eeeeee"/>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oogle Sans"/>
                <a:ea typeface="Google Sans"/>
              </a:rPr>
              <a:t>Task Initial State Setup Config</a:t>
            </a:r>
            <a:endParaRPr b="0" lang="en-US" sz="1000" strike="noStrike" u="none">
              <a:solidFill>
                <a:srgbClr val="000000"/>
              </a:solidFill>
              <a:uFillTx/>
              <a:latin typeface="Arial"/>
            </a:endParaRPr>
          </a:p>
        </p:txBody>
      </p:sp>
      <p:sp>
        <p:nvSpPr>
          <p:cNvPr id="349" name="Google Shape;436;p61"/>
          <p:cNvSpPr/>
          <p:nvPr/>
        </p:nvSpPr>
        <p:spPr>
          <a:xfrm>
            <a:off x="2746800" y="3418560"/>
            <a:ext cx="17726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task initial env state setup</a:t>
            </a:r>
            <a:endParaRPr b="0" lang="en-US" sz="700" strike="noStrike" u="none">
              <a:solidFill>
                <a:srgbClr val="000000"/>
              </a:solidFill>
              <a:uFillTx/>
              <a:latin typeface="Arial"/>
            </a:endParaRPr>
          </a:p>
        </p:txBody>
      </p:sp>
      <p:cxnSp>
        <p:nvCxnSpPr>
          <p:cNvPr id="350" name="Google Shape;437;p61"/>
          <p:cNvCxnSpPr/>
          <p:nvPr/>
        </p:nvCxnSpPr>
        <p:spPr>
          <a:xfrm>
            <a:off x="2704680" y="3627000"/>
            <a:ext cx="2032920" cy="360"/>
          </a:xfrm>
          <a:prstGeom prst="straightConnector1">
            <a:avLst/>
          </a:prstGeom>
          <a:ln w="19050">
            <a:solidFill>
              <a:srgbClr val="595959"/>
            </a:solidFill>
            <a:round/>
            <a:tailEnd len="med" type="stealth" w="med"/>
          </a:ln>
        </p:spPr>
      </p:cxnSp>
      <p:pic>
        <p:nvPicPr>
          <p:cNvPr id="351" name="Google Shape;438;p61" descr=""/>
          <p:cNvPicPr/>
          <p:nvPr/>
        </p:nvPicPr>
        <p:blipFill>
          <a:blip r:embed="rId19"/>
          <a:stretch/>
        </p:blipFill>
        <p:spPr>
          <a:xfrm>
            <a:off x="2427480" y="1461240"/>
            <a:ext cx="148680" cy="148680"/>
          </a:xfrm>
          <a:prstGeom prst="rect">
            <a:avLst/>
          </a:prstGeom>
          <a:noFill/>
          <a:ln w="0">
            <a:noFill/>
          </a:ln>
        </p:spPr>
      </p:pic>
      <p:grpSp>
        <p:nvGrpSpPr>
          <p:cNvPr id="352" name="Google Shape;439;p61"/>
          <p:cNvGrpSpPr/>
          <p:nvPr/>
        </p:nvGrpSpPr>
        <p:grpSpPr>
          <a:xfrm>
            <a:off x="318240" y="1275480"/>
            <a:ext cx="8220240" cy="3270240"/>
            <a:chOff x="318240" y="1275480"/>
            <a:chExt cx="8220240" cy="3270240"/>
          </a:xfrm>
        </p:grpSpPr>
        <p:grpSp>
          <p:nvGrpSpPr>
            <p:cNvPr id="353" name="Google Shape;440;p61"/>
            <p:cNvGrpSpPr/>
            <p:nvPr/>
          </p:nvGrpSpPr>
          <p:grpSpPr>
            <a:xfrm>
              <a:off x="5128560" y="1275480"/>
              <a:ext cx="3409920" cy="1938600"/>
              <a:chOff x="5128560" y="1275480"/>
              <a:chExt cx="3409920" cy="1938600"/>
            </a:xfrm>
          </p:grpSpPr>
          <p:pic>
            <p:nvPicPr>
              <p:cNvPr id="354" name="Google Shape;441;p61" descr=""/>
              <p:cNvPicPr/>
              <p:nvPr/>
            </p:nvPicPr>
            <p:blipFill>
              <a:blip r:embed="rId20"/>
              <a:stretch/>
            </p:blipFill>
            <p:spPr>
              <a:xfrm>
                <a:off x="5234760" y="1275480"/>
                <a:ext cx="3197520" cy="1656720"/>
              </a:xfrm>
              <a:prstGeom prst="rect">
                <a:avLst/>
              </a:prstGeom>
              <a:noFill/>
              <a:ln w="0">
                <a:noFill/>
              </a:ln>
              <a:effectLst>
                <a:outerShdw algn="bl" blurRad="57240" dir="5400000" dist="19080" rotWithShape="0">
                  <a:srgbClr val="000000">
                    <a:alpha val="50000"/>
                  </a:srgbClr>
                </a:outerShdw>
              </a:effectLst>
            </p:spPr>
          </p:pic>
          <p:sp>
            <p:nvSpPr>
              <p:cNvPr id="355" name="Google Shape;442;p61"/>
              <p:cNvSpPr/>
              <p:nvPr/>
            </p:nvSpPr>
            <p:spPr>
              <a:xfrm>
                <a:off x="5128560" y="2827440"/>
                <a:ext cx="3409920" cy="386640"/>
              </a:xfrm>
              <a:prstGeom prst="rect">
                <a:avLst/>
              </a:prstGeom>
              <a:noFill/>
              <a:ln w="0">
                <a:noFill/>
              </a:ln>
            </p:spPr>
            <p:style>
              <a:lnRef idx="0"/>
              <a:fillRef idx="0"/>
              <a:effectRef idx="0"/>
              <a:fontRef idx="minor"/>
            </p:style>
            <p:txBody>
              <a:bodyPr tIns="91440" bIns="91440" anchor="ctr">
                <a:noAutofit/>
              </a:bodyPr>
              <a:p>
                <a:pPr algn="ctr">
                  <a:lnSpc>
                    <a:spcPct val="100000"/>
                  </a:lnSpc>
                  <a:spcBef>
                    <a:spcPts val="1199"/>
                  </a:spcBef>
                  <a:spcAft>
                    <a:spcPts val="1199"/>
                  </a:spcAft>
                  <a:tabLst>
                    <a:tab algn="l" pos="0"/>
                  </a:tabLst>
                </a:pPr>
                <a:r>
                  <a:rPr b="0" lang="en" sz="1200" strike="noStrike" u="none">
                    <a:solidFill>
                      <a:schemeClr val="dk1"/>
                    </a:solidFill>
                    <a:uFillTx/>
                    <a:latin typeface="Gill Sans"/>
                    <a:ea typeface="Gill Sans"/>
                  </a:rPr>
                  <a:t>Some examples of the mouse and keyboard actions</a:t>
                </a:r>
                <a:endParaRPr b="0" lang="en-US" sz="1200" strike="noStrike" u="none">
                  <a:solidFill>
                    <a:srgbClr val="000000"/>
                  </a:solidFill>
                  <a:uFillTx/>
                  <a:latin typeface="Arial"/>
                </a:endParaRPr>
              </a:p>
            </p:txBody>
          </p:sp>
        </p:grpSp>
        <p:grpSp>
          <p:nvGrpSpPr>
            <p:cNvPr id="356" name="Google Shape;443;p61"/>
            <p:cNvGrpSpPr/>
            <p:nvPr/>
          </p:nvGrpSpPr>
          <p:grpSpPr>
            <a:xfrm>
              <a:off x="2529000" y="1412280"/>
              <a:ext cx="2439720" cy="1391400"/>
              <a:chOff x="2529000" y="1412280"/>
              <a:chExt cx="2439720" cy="1391400"/>
            </a:xfrm>
          </p:grpSpPr>
          <p:pic>
            <p:nvPicPr>
              <p:cNvPr id="357" name="Google Shape;444;p61" descr=""/>
              <p:cNvPicPr/>
              <p:nvPr/>
            </p:nvPicPr>
            <p:blipFill>
              <a:blip r:embed="rId21"/>
              <a:stretch/>
            </p:blipFill>
            <p:spPr>
              <a:xfrm>
                <a:off x="2732760" y="1412280"/>
                <a:ext cx="2032200" cy="1144800"/>
              </a:xfrm>
              <a:prstGeom prst="rect">
                <a:avLst/>
              </a:prstGeom>
              <a:noFill/>
              <a:ln w="0">
                <a:noFill/>
              </a:ln>
              <a:effectLst>
                <a:outerShdw algn="bl" blurRad="57240" dir="5400000" dist="19080" rotWithShape="0">
                  <a:srgbClr val="000000">
                    <a:alpha val="50000"/>
                  </a:srgbClr>
                </a:outerShdw>
              </a:effectLst>
            </p:spPr>
          </p:pic>
          <p:sp>
            <p:nvSpPr>
              <p:cNvPr id="358" name="Google Shape;445;p61"/>
              <p:cNvSpPr/>
              <p:nvPr/>
            </p:nvSpPr>
            <p:spPr>
              <a:xfrm>
                <a:off x="2529000" y="2480760"/>
                <a:ext cx="2439720" cy="3229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900" strike="noStrike" u="none">
                    <a:solidFill>
                      <a:srgbClr val="000000"/>
                    </a:solidFill>
                    <a:uFillTx/>
                    <a:latin typeface="Gill Sans"/>
                    <a:ea typeface="Gill Sans"/>
                  </a:rPr>
                  <a:t>pyautogui.typewrite('sar 1 30 &gt; …', interval=0.5)</a:t>
                </a:r>
                <a:endParaRPr b="0" lang="en-US" sz="900" strike="noStrike" u="none">
                  <a:solidFill>
                    <a:srgbClr val="000000"/>
                  </a:solidFill>
                  <a:uFillTx/>
                  <a:latin typeface="Arial"/>
                </a:endParaRPr>
              </a:p>
            </p:txBody>
          </p:sp>
        </p:grpSp>
        <p:grpSp>
          <p:nvGrpSpPr>
            <p:cNvPr id="359" name="Google Shape;446;p61"/>
            <p:cNvGrpSpPr/>
            <p:nvPr/>
          </p:nvGrpSpPr>
          <p:grpSpPr>
            <a:xfrm>
              <a:off x="318240" y="1406160"/>
              <a:ext cx="2210400" cy="1403640"/>
              <a:chOff x="318240" y="1406160"/>
              <a:chExt cx="2210400" cy="1403640"/>
            </a:xfrm>
          </p:grpSpPr>
          <p:pic>
            <p:nvPicPr>
              <p:cNvPr id="360" name="Google Shape;447;p61" descr=""/>
              <p:cNvPicPr/>
              <p:nvPr/>
            </p:nvPicPr>
            <p:blipFill>
              <a:blip r:embed="rId22"/>
              <a:stretch/>
            </p:blipFill>
            <p:spPr>
              <a:xfrm>
                <a:off x="355320" y="1406160"/>
                <a:ext cx="2032200" cy="1145880"/>
              </a:xfrm>
              <a:prstGeom prst="rect">
                <a:avLst/>
              </a:prstGeom>
              <a:noFill/>
              <a:ln w="0">
                <a:noFill/>
              </a:ln>
              <a:effectLst>
                <a:outerShdw algn="bl" blurRad="57240" dir="5400000" dist="19080" rotWithShape="0">
                  <a:srgbClr val="000000">
                    <a:alpha val="50000"/>
                  </a:srgbClr>
                </a:outerShdw>
              </a:effectLst>
            </p:spPr>
          </p:pic>
          <p:sp>
            <p:nvSpPr>
              <p:cNvPr id="361" name="Google Shape;448;p61"/>
              <p:cNvSpPr/>
              <p:nvPr/>
            </p:nvSpPr>
            <p:spPr>
              <a:xfrm>
                <a:off x="318240" y="2464920"/>
                <a:ext cx="2210400" cy="3448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900" strike="noStrike" u="none">
                    <a:solidFill>
                      <a:srgbClr val="000000"/>
                    </a:solidFill>
                    <a:uFillTx/>
                    <a:latin typeface="Gill Sans"/>
                    <a:ea typeface="Gill Sans"/>
                  </a:rPr>
                  <a:t>pyautogui.click(chrome_x, chrome_y) …</a:t>
                </a:r>
                <a:endParaRPr b="0" lang="en-US" sz="900" strike="noStrike" u="none">
                  <a:solidFill>
                    <a:srgbClr val="000000"/>
                  </a:solidFill>
                  <a:uFillTx/>
                  <a:latin typeface="Arial"/>
                </a:endParaRPr>
              </a:p>
            </p:txBody>
          </p:sp>
          <p:pic>
            <p:nvPicPr>
              <p:cNvPr id="362" name="Google Shape;449;p61" descr=""/>
              <p:cNvPicPr/>
              <p:nvPr/>
            </p:nvPicPr>
            <p:blipFill>
              <a:blip r:embed="rId23"/>
              <a:stretch/>
            </p:blipFill>
            <p:spPr>
              <a:xfrm flipH="1">
                <a:off x="1310040" y="1517760"/>
                <a:ext cx="148680" cy="148680"/>
              </a:xfrm>
              <a:prstGeom prst="rect">
                <a:avLst/>
              </a:prstGeom>
              <a:noFill/>
              <a:ln w="0">
                <a:noFill/>
              </a:ln>
            </p:spPr>
          </p:pic>
          <p:pic>
            <p:nvPicPr>
              <p:cNvPr id="363" name="Google Shape;450;p61" descr=""/>
              <p:cNvPicPr/>
              <p:nvPr/>
            </p:nvPicPr>
            <p:blipFill>
              <a:blip r:embed="rId24"/>
              <a:srcRect l="32200" t="19076" r="38379" b="54705"/>
              <a:stretch/>
            </p:blipFill>
            <p:spPr>
              <a:xfrm>
                <a:off x="318240" y="1452600"/>
                <a:ext cx="167040" cy="148680"/>
              </a:xfrm>
              <a:prstGeom prst="rect">
                <a:avLst/>
              </a:prstGeom>
              <a:noFill/>
              <a:ln w="0">
                <a:noFill/>
              </a:ln>
            </p:spPr>
          </p:pic>
        </p:grpSp>
        <p:cxnSp>
          <p:nvCxnSpPr>
            <p:cNvPr id="364" name="Google Shape;451;p61"/>
            <p:cNvCxnSpPr>
              <a:endCxn id="346" idx="1"/>
            </p:cNvCxnSpPr>
            <p:nvPr/>
          </p:nvCxnSpPr>
          <p:spPr>
            <a:xfrm>
              <a:off x="1115280" y="2725560"/>
              <a:ext cx="2464560" cy="1820520"/>
            </a:xfrm>
            <a:prstGeom prst="straightConnector1">
              <a:avLst/>
            </a:prstGeom>
            <a:ln w="19050">
              <a:solidFill>
                <a:srgbClr val="000000"/>
              </a:solidFill>
              <a:prstDash val="dash"/>
              <a:round/>
              <a:tailEnd len="med" type="triangle" w="med"/>
            </a:ln>
          </p:spPr>
        </p:cxnSp>
        <p:cxnSp>
          <p:nvCxnSpPr>
            <p:cNvPr id="365" name="Google Shape;452;p61"/>
            <p:cNvCxnSpPr>
              <a:endCxn id="345" idx="3"/>
            </p:cNvCxnSpPr>
            <p:nvPr/>
          </p:nvCxnSpPr>
          <p:spPr>
            <a:xfrm>
              <a:off x="3383640" y="2744640"/>
              <a:ext cx="944280" cy="1688040"/>
            </a:xfrm>
            <a:prstGeom prst="straightConnector1">
              <a:avLst/>
            </a:prstGeom>
            <a:ln w="19050">
              <a:solidFill>
                <a:srgbClr val="000000"/>
              </a:solidFill>
              <a:prstDash val="dash"/>
              <a:round/>
              <a:tailEnd len="med" type="triangle" w="med"/>
            </a:ln>
          </p:spPr>
        </p:cxnSp>
      </p:grpSp>
      <p:sp>
        <p:nvSpPr>
          <p:cNvPr id="366" name="Google Shape;453;p61"/>
          <p:cNvSpPr/>
          <p:nvPr/>
        </p:nvSpPr>
        <p:spPr>
          <a:xfrm>
            <a:off x="306000" y="938160"/>
            <a:ext cx="8531280" cy="4150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trike="noStrike" u="none">
                <a:solidFill>
                  <a:srgbClr val="000000"/>
                </a:solidFill>
                <a:uFillTx/>
                <a:latin typeface="Gill Sans"/>
                <a:ea typeface="Gill Sans"/>
              </a:rPr>
              <a:t>An agent generates action           , which results in a new state              and a new partial observation </a:t>
            </a:r>
            <a:endParaRPr b="0" lang="en-US" sz="1400" strike="noStrike" u="none">
              <a:solidFill>
                <a:srgbClr val="000000"/>
              </a:solidFill>
              <a:uFillTx/>
              <a:latin typeface="Arial"/>
            </a:endParaRPr>
          </a:p>
        </p:txBody>
      </p:sp>
      <p:pic>
        <p:nvPicPr>
          <p:cNvPr id="367" name="Google Shape;454;p61" descr=""/>
          <p:cNvPicPr/>
          <p:nvPr/>
        </p:nvPicPr>
        <p:blipFill>
          <a:blip r:embed="rId25"/>
          <a:stretch/>
        </p:blipFill>
        <p:spPr>
          <a:xfrm>
            <a:off x="2306880" y="1065960"/>
            <a:ext cx="495720" cy="159840"/>
          </a:xfrm>
          <a:prstGeom prst="rect">
            <a:avLst/>
          </a:prstGeom>
          <a:noFill/>
          <a:ln w="0">
            <a:noFill/>
          </a:ln>
        </p:spPr>
      </p:pic>
      <p:pic>
        <p:nvPicPr>
          <p:cNvPr id="368" name="Google Shape;455;p61" descr=""/>
          <p:cNvPicPr/>
          <p:nvPr/>
        </p:nvPicPr>
        <p:blipFill>
          <a:blip r:embed="rId26"/>
          <a:stretch/>
        </p:blipFill>
        <p:spPr>
          <a:xfrm>
            <a:off x="4931640" y="1065960"/>
            <a:ext cx="625320" cy="159840"/>
          </a:xfrm>
          <a:prstGeom prst="rect">
            <a:avLst/>
          </a:prstGeom>
          <a:noFill/>
          <a:ln w="0">
            <a:noFill/>
          </a:ln>
        </p:spPr>
      </p:pic>
      <p:pic>
        <p:nvPicPr>
          <p:cNvPr id="369" name="Google Shape;456;p61" descr=""/>
          <p:cNvPicPr/>
          <p:nvPr/>
        </p:nvPicPr>
        <p:blipFill>
          <a:blip r:embed="rId27"/>
          <a:stretch/>
        </p:blipFill>
        <p:spPr>
          <a:xfrm>
            <a:off x="7749000" y="1065960"/>
            <a:ext cx="632880" cy="159840"/>
          </a:xfrm>
          <a:prstGeom prst="rect">
            <a:avLst/>
          </a:prstGeom>
          <a:noFill/>
          <a:ln w="0">
            <a:noFill/>
          </a:ln>
        </p:spPr>
      </p:pic>
      <p:sp>
        <p:nvSpPr>
          <p:cNvPr id="370" name="Google Shape;457;p61"/>
          <p:cNvSpPr/>
          <p:nvPr/>
        </p:nvSpPr>
        <p:spPr>
          <a:xfrm>
            <a:off x="306360" y="128160"/>
            <a:ext cx="8494920" cy="54828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000" strike="noStrike" u="none">
                <a:solidFill>
                  <a:schemeClr val="dk1"/>
                </a:solidFill>
                <a:uFillTx/>
                <a:latin typeface="Gill Sans"/>
                <a:ea typeface="Gill Sans"/>
              </a:rPr>
              <a:t>Action space</a:t>
            </a:r>
            <a:endParaRPr b="0" lang="en-US" sz="3000" strike="noStrike" u="none">
              <a:solidFill>
                <a:srgbClr val="000000"/>
              </a:solidFill>
              <a:uFillTx/>
              <a:latin typeface="Arial"/>
            </a:endParaRPr>
          </a:p>
        </p:txBody>
      </p:sp>
      <p:sp>
        <p:nvSpPr>
          <p:cNvPr id="371" name="PlaceHolder 1"/>
          <p:cNvSpPr>
            <a:spLocks noGrp="1"/>
          </p:cNvSpPr>
          <p:nvPr>
            <p:ph type="sldNum" idx="6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F30C6F3-4530-49A1-855D-FC5DCA58A281}"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
        <p:nvSpPr>
          <p:cNvPr id="372" name="Google Shape;459;p61"/>
          <p:cNvSpPr/>
          <p:nvPr/>
        </p:nvSpPr>
        <p:spPr>
          <a:xfrm>
            <a:off x="0" y="4914360"/>
            <a:ext cx="4377960" cy="2289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28"/>
              </a:rPr>
              <a:t>OSWorld: Benchmarking Multimodal Agents for Open-Ended Tasks in Real Computer Environments, (Xie et al., 2024)</a:t>
            </a:r>
            <a:endParaRPr b="0" lang="en-US"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Google Shape;464;p62"/>
          <p:cNvSpPr/>
          <p:nvPr/>
        </p:nvSpPr>
        <p:spPr>
          <a:xfrm>
            <a:off x="4559040" y="3411360"/>
            <a:ext cx="3895200" cy="1507680"/>
          </a:xfrm>
          <a:prstGeom prst="roundRect">
            <a:avLst>
              <a:gd name="adj" fmla="val 8930"/>
            </a:avLst>
          </a:prstGeom>
          <a:solidFill>
            <a:srgbClr val="c9daf8"/>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374" name="Google Shape;465;p62"/>
          <p:cNvSpPr/>
          <p:nvPr/>
        </p:nvSpPr>
        <p:spPr>
          <a:xfrm>
            <a:off x="600120" y="4205160"/>
            <a:ext cx="1223280" cy="386640"/>
          </a:xfrm>
          <a:prstGeom prst="roundRect">
            <a:avLst>
              <a:gd name="adj" fmla="val 16667"/>
            </a:avLst>
          </a:prstGeom>
          <a:solidFill>
            <a:srgbClr val="e7e6e6"/>
          </a:solidFill>
          <a:ln w="0">
            <a:noFill/>
          </a:ln>
        </p:spPr>
        <p:style>
          <a:lnRef idx="0"/>
          <a:fillRef idx="0"/>
          <a:effectRef idx="0"/>
          <a:fontRef idx="minor"/>
        </p:style>
        <p:txBody>
          <a:bodyPr tIns="91440" bIns="91440" anchor="ctr">
            <a:noAutofit/>
          </a:bodyPr>
          <a:p>
            <a:pPr algn="ctr">
              <a:lnSpc>
                <a:spcPct val="115000"/>
              </a:lnSpc>
              <a:tabLst>
                <a:tab algn="l" pos="0"/>
              </a:tabLst>
            </a:pPr>
            <a:r>
              <a:rPr b="0" lang="en" sz="1100" strike="noStrike" u="none">
                <a:solidFill>
                  <a:srgbClr val="000000"/>
                </a:solidFill>
                <a:uFillTx/>
                <a:latin typeface="Google Sans"/>
                <a:ea typeface="Google Sans"/>
              </a:rPr>
              <a:t>Task Instruction</a:t>
            </a:r>
            <a:endParaRPr b="0" lang="en-US" sz="1100" strike="noStrike" u="none">
              <a:solidFill>
                <a:srgbClr val="000000"/>
              </a:solidFill>
              <a:uFillTx/>
              <a:latin typeface="Arial"/>
            </a:endParaRPr>
          </a:p>
        </p:txBody>
      </p:sp>
      <p:sp>
        <p:nvSpPr>
          <p:cNvPr id="375" name="Google Shape;466;p62"/>
          <p:cNvSpPr/>
          <p:nvPr/>
        </p:nvSpPr>
        <p:spPr>
          <a:xfrm>
            <a:off x="4745880" y="3454560"/>
            <a:ext cx="2671920" cy="1234800"/>
          </a:xfrm>
          <a:prstGeom prst="roundRect">
            <a:avLst>
              <a:gd name="adj" fmla="val 7634"/>
            </a:avLst>
          </a:prstGeom>
          <a:solidFill>
            <a:srgbClr val="efefef"/>
          </a:solidFill>
          <a:ln w="9525">
            <a:solidFill>
              <a:srgbClr val="f9f9f9"/>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376" name="Google Shape;467;p62"/>
          <p:cNvSpPr/>
          <p:nvPr/>
        </p:nvSpPr>
        <p:spPr>
          <a:xfrm>
            <a:off x="1817640" y="4179960"/>
            <a:ext cx="495720" cy="213480"/>
          </a:xfrm>
          <a:prstGeom prst="rect">
            <a:avLst/>
          </a:prstGeom>
          <a:noFill/>
          <a:ln w="0">
            <a:noFill/>
          </a:ln>
        </p:spPr>
        <p:style>
          <a:lnRef idx="0"/>
          <a:fillRef idx="0"/>
          <a:effectRef idx="0"/>
          <a:fontRef idx="minor"/>
        </p:style>
        <p:txBody>
          <a:bodyPr tIns="53640" bIns="53640" anchor="t">
            <a:spAutoFit/>
          </a:bodyPr>
          <a:p>
            <a:pP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sp>
        <p:nvSpPr>
          <p:cNvPr id="377" name="Google Shape;468;p62"/>
          <p:cNvSpPr/>
          <p:nvPr/>
        </p:nvSpPr>
        <p:spPr>
          <a:xfrm>
            <a:off x="2306880" y="4107600"/>
            <a:ext cx="1188360" cy="581760"/>
          </a:xfrm>
          <a:prstGeom prst="roundRect">
            <a:avLst>
              <a:gd name="adj" fmla="val 16667"/>
            </a:avLst>
          </a:prstGeom>
          <a:solidFill>
            <a:srgbClr val="cfe2f3"/>
          </a:solidFill>
          <a:ln w="19050">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oogle Sans"/>
                <a:ea typeface="Google Sans"/>
              </a:rPr>
              <a:t>Agent</a:t>
            </a:r>
            <a:endParaRPr b="0" lang="en-US" sz="12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oogle Sans"/>
                <a:ea typeface="Google Sans"/>
              </a:rPr>
              <a:t>(e.g., GPT-4V)</a:t>
            </a:r>
            <a:endParaRPr b="0" lang="en-US" sz="1000" strike="noStrike" u="none">
              <a:solidFill>
                <a:srgbClr val="000000"/>
              </a:solidFill>
              <a:uFillTx/>
              <a:latin typeface="Arial"/>
            </a:endParaRPr>
          </a:p>
        </p:txBody>
      </p:sp>
      <p:cxnSp>
        <p:nvCxnSpPr>
          <p:cNvPr id="378" name="Google Shape;469;p62"/>
          <p:cNvCxnSpPr/>
          <p:nvPr/>
        </p:nvCxnSpPr>
        <p:spPr>
          <a:xfrm flipV="1">
            <a:off x="1849320" y="4396320"/>
            <a:ext cx="432360" cy="4680"/>
          </a:xfrm>
          <a:prstGeom prst="straightConnector1">
            <a:avLst/>
          </a:prstGeom>
          <a:ln w="19050">
            <a:solidFill>
              <a:srgbClr val="595959"/>
            </a:solidFill>
            <a:round/>
            <a:tailEnd len="med" type="stealth" w="med"/>
          </a:ln>
        </p:spPr>
      </p:cxnSp>
      <p:cxnSp>
        <p:nvCxnSpPr>
          <p:cNvPr id="379" name="Google Shape;470;p62"/>
          <p:cNvCxnSpPr/>
          <p:nvPr/>
        </p:nvCxnSpPr>
        <p:spPr>
          <a:xfrm>
            <a:off x="3565800" y="4425480"/>
            <a:ext cx="979200" cy="720"/>
          </a:xfrm>
          <a:prstGeom prst="bentConnector3">
            <a:avLst>
              <a:gd name="adj1" fmla="val 50018"/>
            </a:avLst>
          </a:prstGeom>
          <a:ln w="19050">
            <a:solidFill>
              <a:srgbClr val="595959"/>
            </a:solidFill>
            <a:round/>
            <a:tailEnd len="med" type="stealth" w="med"/>
          </a:ln>
        </p:spPr>
      </p:cxnSp>
      <p:cxnSp>
        <p:nvCxnSpPr>
          <p:cNvPr id="380" name="Google Shape;471;p62"/>
          <p:cNvCxnSpPr/>
          <p:nvPr/>
        </p:nvCxnSpPr>
        <p:spPr>
          <a:xfrm>
            <a:off x="3547800" y="4316400"/>
            <a:ext cx="956520" cy="1080"/>
          </a:xfrm>
          <a:prstGeom prst="bentConnector3">
            <a:avLst>
              <a:gd name="adj1" fmla="val 50000"/>
            </a:avLst>
          </a:prstGeom>
          <a:ln w="19050">
            <a:solidFill>
              <a:srgbClr val="595959"/>
            </a:solidFill>
            <a:round/>
            <a:headEnd len="med" type="stealth" w="med"/>
          </a:ln>
        </p:spPr>
      </p:cxnSp>
      <p:pic>
        <p:nvPicPr>
          <p:cNvPr id="381" name="Google Shape;472;p62" descr=""/>
          <p:cNvPicPr/>
          <p:nvPr/>
        </p:nvPicPr>
        <p:blipFill>
          <a:blip r:embed="rId1"/>
          <a:stretch/>
        </p:blipFill>
        <p:spPr>
          <a:xfrm>
            <a:off x="3623040" y="4050360"/>
            <a:ext cx="249840" cy="248760"/>
          </a:xfrm>
          <a:prstGeom prst="rect">
            <a:avLst/>
          </a:prstGeom>
          <a:noFill/>
          <a:ln w="0">
            <a:noFill/>
          </a:ln>
        </p:spPr>
      </p:pic>
      <p:sp>
        <p:nvSpPr>
          <p:cNvPr id="382" name="Google Shape;473;p62"/>
          <p:cNvSpPr/>
          <p:nvPr/>
        </p:nvSpPr>
        <p:spPr>
          <a:xfrm>
            <a:off x="4012200" y="386928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a11y-tree</a:t>
            </a:r>
            <a:endParaRPr b="0" lang="en-US" sz="700" strike="noStrike" u="none">
              <a:solidFill>
                <a:srgbClr val="000000"/>
              </a:solidFill>
              <a:uFillTx/>
              <a:latin typeface="Arial"/>
            </a:endParaRPr>
          </a:p>
        </p:txBody>
      </p:sp>
      <p:pic>
        <p:nvPicPr>
          <p:cNvPr id="383" name="Google Shape;474;p62" descr=""/>
          <p:cNvPicPr/>
          <p:nvPr/>
        </p:nvPicPr>
        <p:blipFill>
          <a:blip r:embed="rId2"/>
          <a:stretch/>
        </p:blipFill>
        <p:spPr>
          <a:xfrm>
            <a:off x="4209120" y="4121280"/>
            <a:ext cx="215280" cy="112320"/>
          </a:xfrm>
          <a:prstGeom prst="rect">
            <a:avLst/>
          </a:prstGeom>
          <a:noFill/>
          <a:ln w="0">
            <a:noFill/>
          </a:ln>
        </p:spPr>
      </p:pic>
      <p:sp>
        <p:nvSpPr>
          <p:cNvPr id="384" name="Google Shape;475;p62"/>
          <p:cNvSpPr/>
          <p:nvPr/>
        </p:nvSpPr>
        <p:spPr>
          <a:xfrm>
            <a:off x="3438360" y="3867480"/>
            <a:ext cx="694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screenshot</a:t>
            </a:r>
            <a:endParaRPr b="0" lang="en-US" sz="700" strike="noStrike" u="none">
              <a:solidFill>
                <a:srgbClr val="000000"/>
              </a:solidFill>
              <a:uFillTx/>
              <a:latin typeface="Arial"/>
            </a:endParaRPr>
          </a:p>
        </p:txBody>
      </p:sp>
      <p:grpSp>
        <p:nvGrpSpPr>
          <p:cNvPr id="385" name="Google Shape;476;p62"/>
          <p:cNvGrpSpPr/>
          <p:nvPr/>
        </p:nvGrpSpPr>
        <p:grpSpPr>
          <a:xfrm>
            <a:off x="4033800" y="4430160"/>
            <a:ext cx="594720" cy="326880"/>
            <a:chOff x="4033800" y="4430160"/>
            <a:chExt cx="594720" cy="326880"/>
          </a:xfrm>
        </p:grpSpPr>
        <p:pic>
          <p:nvPicPr>
            <p:cNvPr id="386" name="Google Shape;477;p62" descr=""/>
            <p:cNvPicPr/>
            <p:nvPr/>
          </p:nvPicPr>
          <p:blipFill>
            <a:blip r:embed="rId3"/>
            <a:stretch/>
          </p:blipFill>
          <p:spPr>
            <a:xfrm>
              <a:off x="4198320" y="4430160"/>
              <a:ext cx="249840" cy="248760"/>
            </a:xfrm>
            <a:prstGeom prst="rect">
              <a:avLst/>
            </a:prstGeom>
            <a:noFill/>
            <a:ln w="0">
              <a:noFill/>
            </a:ln>
          </p:spPr>
        </p:pic>
        <p:sp>
          <p:nvSpPr>
            <p:cNvPr id="387" name="Google Shape;478;p62"/>
            <p:cNvSpPr/>
            <p:nvPr/>
          </p:nvSpPr>
          <p:spPr>
            <a:xfrm>
              <a:off x="4033800" y="4543560"/>
              <a:ext cx="59472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keyboard</a:t>
              </a:r>
              <a:endParaRPr b="0" lang="en-US" sz="700" strike="noStrike" u="none">
                <a:solidFill>
                  <a:srgbClr val="000000"/>
                </a:solidFill>
                <a:uFillTx/>
                <a:latin typeface="Arial"/>
              </a:endParaRPr>
            </a:p>
          </p:txBody>
        </p:sp>
      </p:grpSp>
      <p:sp>
        <p:nvSpPr>
          <p:cNvPr id="388" name="Google Shape;479;p62"/>
          <p:cNvSpPr/>
          <p:nvPr/>
        </p:nvSpPr>
        <p:spPr>
          <a:xfrm>
            <a:off x="3489480" y="4534560"/>
            <a:ext cx="4294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mouse</a:t>
            </a:r>
            <a:endParaRPr b="0" lang="en-US" sz="700" strike="noStrike" u="none">
              <a:solidFill>
                <a:srgbClr val="000000"/>
              </a:solidFill>
              <a:uFillTx/>
              <a:latin typeface="Arial"/>
            </a:endParaRPr>
          </a:p>
        </p:txBody>
      </p:sp>
      <p:sp>
        <p:nvSpPr>
          <p:cNvPr id="389" name="Google Shape;480;p62"/>
          <p:cNvSpPr/>
          <p:nvPr/>
        </p:nvSpPr>
        <p:spPr>
          <a:xfrm>
            <a:off x="3705120" y="4665960"/>
            <a:ext cx="5947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Action</a:t>
            </a:r>
            <a:endParaRPr b="0" lang="en-US" sz="900" strike="noStrike" u="none">
              <a:solidFill>
                <a:srgbClr val="000000"/>
              </a:solidFill>
              <a:uFillTx/>
              <a:latin typeface="Arial"/>
            </a:endParaRPr>
          </a:p>
        </p:txBody>
      </p:sp>
      <p:sp>
        <p:nvSpPr>
          <p:cNvPr id="390" name="Google Shape;481;p62"/>
          <p:cNvSpPr/>
          <p:nvPr/>
        </p:nvSpPr>
        <p:spPr>
          <a:xfrm>
            <a:off x="3522240" y="3723480"/>
            <a:ext cx="98892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1" lang="en" sz="900" strike="noStrike" u="none">
                <a:solidFill>
                  <a:srgbClr val="000000"/>
                </a:solidFill>
                <a:uFillTx/>
                <a:latin typeface="Google Sans"/>
                <a:ea typeface="Google Sans"/>
              </a:rPr>
              <a:t>Observation</a:t>
            </a:r>
            <a:endParaRPr b="0" lang="en-US" sz="900" strike="noStrike" u="none">
              <a:solidFill>
                <a:srgbClr val="000000"/>
              </a:solidFill>
              <a:uFillTx/>
              <a:latin typeface="Arial"/>
            </a:endParaRPr>
          </a:p>
        </p:txBody>
      </p:sp>
      <p:sp>
        <p:nvSpPr>
          <p:cNvPr id="391" name="Google Shape;482;p62"/>
          <p:cNvSpPr/>
          <p:nvPr/>
        </p:nvSpPr>
        <p:spPr>
          <a:xfrm>
            <a:off x="3750120" y="4106160"/>
            <a:ext cx="5050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input</a:t>
            </a:r>
            <a:endParaRPr b="0" lang="en-US" sz="700" strike="noStrike" u="none">
              <a:solidFill>
                <a:srgbClr val="000000"/>
              </a:solidFill>
              <a:uFillTx/>
              <a:latin typeface="Arial"/>
            </a:endParaRPr>
          </a:p>
        </p:txBody>
      </p:sp>
      <p:sp>
        <p:nvSpPr>
          <p:cNvPr id="392" name="Google Shape;483;p62"/>
          <p:cNvSpPr/>
          <p:nvPr/>
        </p:nvSpPr>
        <p:spPr>
          <a:xfrm>
            <a:off x="3678120" y="4325760"/>
            <a:ext cx="6494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predict</a:t>
            </a:r>
            <a:endParaRPr b="0" lang="en-US" sz="700" strike="noStrike" u="none">
              <a:solidFill>
                <a:srgbClr val="000000"/>
              </a:solidFill>
              <a:uFillTx/>
              <a:latin typeface="Arial"/>
            </a:endParaRPr>
          </a:p>
        </p:txBody>
      </p:sp>
      <p:pic>
        <p:nvPicPr>
          <p:cNvPr id="393" name="Google Shape;484;p62" descr=""/>
          <p:cNvPicPr/>
          <p:nvPr/>
        </p:nvPicPr>
        <p:blipFill>
          <a:blip r:embed="rId4"/>
          <a:stretch/>
        </p:blipFill>
        <p:spPr>
          <a:xfrm>
            <a:off x="3579480" y="4458960"/>
            <a:ext cx="249840" cy="173880"/>
          </a:xfrm>
          <a:prstGeom prst="rect">
            <a:avLst/>
          </a:prstGeom>
          <a:noFill/>
          <a:ln w="0">
            <a:noFill/>
          </a:ln>
        </p:spPr>
      </p:pic>
      <p:cxnSp>
        <p:nvCxnSpPr>
          <p:cNvPr id="394" name="Google Shape;485;p62"/>
          <p:cNvCxnSpPr/>
          <p:nvPr/>
        </p:nvCxnSpPr>
        <p:spPr>
          <a:xfrm flipV="1">
            <a:off x="6672600" y="3591720"/>
            <a:ext cx="1080" cy="1010520"/>
          </a:xfrm>
          <a:prstGeom prst="straightConnector1">
            <a:avLst/>
          </a:prstGeom>
          <a:ln w="9525">
            <a:solidFill>
              <a:srgbClr val="595959"/>
            </a:solidFill>
            <a:round/>
          </a:ln>
        </p:spPr>
      </p:cxnSp>
      <p:sp>
        <p:nvSpPr>
          <p:cNvPr id="395" name="Google Shape;486;p62"/>
          <p:cNvSpPr/>
          <p:nvPr/>
        </p:nvSpPr>
        <p:spPr>
          <a:xfrm>
            <a:off x="6629760" y="4462560"/>
            <a:ext cx="8222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Interfaces</a:t>
            </a:r>
            <a:endParaRPr b="0" lang="en-US" sz="1000" strike="noStrike" u="none">
              <a:solidFill>
                <a:srgbClr val="000000"/>
              </a:solidFill>
              <a:uFillTx/>
              <a:latin typeface="Arial"/>
            </a:endParaRPr>
          </a:p>
        </p:txBody>
      </p:sp>
      <p:cxnSp>
        <p:nvCxnSpPr>
          <p:cNvPr id="396" name="Google Shape;487;p62"/>
          <p:cNvCxnSpPr/>
          <p:nvPr/>
        </p:nvCxnSpPr>
        <p:spPr>
          <a:xfrm flipV="1">
            <a:off x="5523480" y="3591720"/>
            <a:ext cx="720" cy="1010520"/>
          </a:xfrm>
          <a:prstGeom prst="straightConnector1">
            <a:avLst/>
          </a:prstGeom>
          <a:ln w="9525">
            <a:solidFill>
              <a:srgbClr val="595959"/>
            </a:solidFill>
            <a:round/>
          </a:ln>
        </p:spPr>
      </p:cxnSp>
      <p:sp>
        <p:nvSpPr>
          <p:cNvPr id="397" name="Google Shape;488;p62"/>
          <p:cNvSpPr/>
          <p:nvPr/>
        </p:nvSpPr>
        <p:spPr>
          <a:xfrm>
            <a:off x="4820400" y="4462560"/>
            <a:ext cx="64944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OS</a:t>
            </a:r>
            <a:endParaRPr b="0" lang="en-US" sz="1000" strike="noStrike" u="none">
              <a:solidFill>
                <a:srgbClr val="000000"/>
              </a:solidFill>
              <a:uFillTx/>
              <a:latin typeface="Arial"/>
            </a:endParaRPr>
          </a:p>
        </p:txBody>
      </p:sp>
      <p:grpSp>
        <p:nvGrpSpPr>
          <p:cNvPr id="398" name="Google Shape;489;p62"/>
          <p:cNvGrpSpPr/>
          <p:nvPr/>
        </p:nvGrpSpPr>
        <p:grpSpPr>
          <a:xfrm>
            <a:off x="4833360" y="3565080"/>
            <a:ext cx="623880" cy="763200"/>
            <a:chOff x="4833360" y="3565080"/>
            <a:chExt cx="623880" cy="763200"/>
          </a:xfrm>
        </p:grpSpPr>
        <p:pic>
          <p:nvPicPr>
            <p:cNvPr id="399" name="Google Shape;490;p62" descr="File:Windows logo - 2012.svg"/>
            <p:cNvPicPr/>
            <p:nvPr/>
          </p:nvPicPr>
          <p:blipFill>
            <a:blip r:embed="rId5"/>
            <a:stretch/>
          </p:blipFill>
          <p:spPr>
            <a:xfrm>
              <a:off x="5201280" y="4072320"/>
              <a:ext cx="255960" cy="255960"/>
            </a:xfrm>
            <a:prstGeom prst="rect">
              <a:avLst/>
            </a:prstGeom>
            <a:noFill/>
            <a:ln w="0">
              <a:noFill/>
            </a:ln>
          </p:spPr>
        </p:pic>
        <p:pic>
          <p:nvPicPr>
            <p:cNvPr id="400" name="Google Shape;491;p62" descr=""/>
            <p:cNvPicPr/>
            <p:nvPr/>
          </p:nvPicPr>
          <p:blipFill>
            <a:blip r:embed="rId6"/>
            <a:stretch/>
          </p:blipFill>
          <p:spPr>
            <a:xfrm>
              <a:off x="4833360" y="4073040"/>
              <a:ext cx="255960" cy="254880"/>
            </a:xfrm>
            <a:prstGeom prst="rect">
              <a:avLst/>
            </a:prstGeom>
            <a:noFill/>
            <a:ln w="0">
              <a:noFill/>
            </a:ln>
          </p:spPr>
        </p:pic>
        <p:pic>
          <p:nvPicPr>
            <p:cNvPr id="401" name="Google Shape;492;p62" descr=""/>
            <p:cNvPicPr/>
            <p:nvPr/>
          </p:nvPicPr>
          <p:blipFill>
            <a:blip r:embed="rId7"/>
            <a:stretch/>
          </p:blipFill>
          <p:spPr>
            <a:xfrm>
              <a:off x="4879440" y="3565080"/>
              <a:ext cx="495720" cy="495720"/>
            </a:xfrm>
            <a:prstGeom prst="rect">
              <a:avLst/>
            </a:prstGeom>
            <a:noFill/>
            <a:ln w="0">
              <a:noFill/>
            </a:ln>
          </p:spPr>
        </p:pic>
      </p:grpSp>
      <p:grpSp>
        <p:nvGrpSpPr>
          <p:cNvPr id="402" name="Google Shape;493;p62"/>
          <p:cNvGrpSpPr/>
          <p:nvPr/>
        </p:nvGrpSpPr>
        <p:grpSpPr>
          <a:xfrm>
            <a:off x="6918480" y="3723480"/>
            <a:ext cx="296280" cy="689760"/>
            <a:chOff x="6918480" y="3723480"/>
            <a:chExt cx="296280" cy="689760"/>
          </a:xfrm>
        </p:grpSpPr>
        <p:pic>
          <p:nvPicPr>
            <p:cNvPr id="403" name="Google Shape;494;p62" descr=""/>
            <p:cNvPicPr/>
            <p:nvPr/>
          </p:nvPicPr>
          <p:blipFill>
            <a:blip r:embed="rId8"/>
            <a:stretch/>
          </p:blipFill>
          <p:spPr>
            <a:xfrm>
              <a:off x="6918480" y="4116960"/>
              <a:ext cx="296280" cy="296280"/>
            </a:xfrm>
            <a:prstGeom prst="rect">
              <a:avLst/>
            </a:prstGeom>
            <a:noFill/>
            <a:ln w="0">
              <a:noFill/>
            </a:ln>
          </p:spPr>
        </p:pic>
        <p:pic>
          <p:nvPicPr>
            <p:cNvPr id="404" name="Google Shape;495;p62" descr=""/>
            <p:cNvPicPr/>
            <p:nvPr/>
          </p:nvPicPr>
          <p:blipFill>
            <a:blip r:embed="rId9"/>
            <a:stretch/>
          </p:blipFill>
          <p:spPr>
            <a:xfrm>
              <a:off x="6918480" y="3723480"/>
              <a:ext cx="296280" cy="296280"/>
            </a:xfrm>
            <a:prstGeom prst="rect">
              <a:avLst/>
            </a:prstGeom>
            <a:noFill/>
            <a:ln w="0">
              <a:noFill/>
            </a:ln>
          </p:spPr>
        </p:pic>
      </p:grpSp>
      <p:pic>
        <p:nvPicPr>
          <p:cNvPr id="405" name="Google Shape;496;p62" descr=""/>
          <p:cNvPicPr/>
          <p:nvPr/>
        </p:nvPicPr>
        <p:blipFill>
          <a:blip r:embed="rId10"/>
          <a:stretch/>
        </p:blipFill>
        <p:spPr>
          <a:xfrm>
            <a:off x="5965560" y="3901680"/>
            <a:ext cx="225720" cy="225720"/>
          </a:xfrm>
          <a:prstGeom prst="rect">
            <a:avLst/>
          </a:prstGeom>
          <a:noFill/>
          <a:ln w="0">
            <a:noFill/>
          </a:ln>
        </p:spPr>
      </p:pic>
      <p:cxnSp>
        <p:nvCxnSpPr>
          <p:cNvPr id="406" name="Google Shape;497;p62"/>
          <p:cNvCxnSpPr/>
          <p:nvPr/>
        </p:nvCxnSpPr>
        <p:spPr>
          <a:xfrm flipV="1">
            <a:off x="1160640" y="3829320"/>
            <a:ext cx="1440" cy="346320"/>
          </a:xfrm>
          <a:prstGeom prst="straightConnector1">
            <a:avLst/>
          </a:prstGeom>
          <a:ln w="19050">
            <a:solidFill>
              <a:srgbClr val="595959"/>
            </a:solidFill>
            <a:round/>
            <a:tailEnd len="med" type="stealth" w="med"/>
          </a:ln>
        </p:spPr>
      </p:cxnSp>
      <p:sp>
        <p:nvSpPr>
          <p:cNvPr id="407" name="Google Shape;498;p62"/>
          <p:cNvSpPr/>
          <p:nvPr/>
        </p:nvSpPr>
        <p:spPr>
          <a:xfrm>
            <a:off x="5523480" y="4461120"/>
            <a:ext cx="1149120" cy="229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Montserrat"/>
                <a:ea typeface="Montserrat"/>
              </a:rPr>
              <a:t>Arbitrary Apps</a:t>
            </a:r>
            <a:endParaRPr b="0" lang="en-US" sz="1000" strike="noStrike" u="none">
              <a:solidFill>
                <a:srgbClr val="000000"/>
              </a:solidFill>
              <a:uFillTx/>
              <a:latin typeface="Arial"/>
            </a:endParaRPr>
          </a:p>
        </p:txBody>
      </p:sp>
      <p:pic>
        <p:nvPicPr>
          <p:cNvPr id="408" name="Google Shape;499;p62" descr=""/>
          <p:cNvPicPr/>
          <p:nvPr/>
        </p:nvPicPr>
        <p:blipFill>
          <a:blip r:embed="rId11"/>
          <a:stretch/>
        </p:blipFill>
        <p:spPr>
          <a:xfrm>
            <a:off x="5616000" y="4217400"/>
            <a:ext cx="215280" cy="215280"/>
          </a:xfrm>
          <a:prstGeom prst="rect">
            <a:avLst/>
          </a:prstGeom>
          <a:noFill/>
          <a:ln w="0">
            <a:noFill/>
          </a:ln>
        </p:spPr>
      </p:pic>
      <p:pic>
        <p:nvPicPr>
          <p:cNvPr id="409" name="Google Shape;500;p62" descr=""/>
          <p:cNvPicPr/>
          <p:nvPr/>
        </p:nvPicPr>
        <p:blipFill>
          <a:blip r:embed="rId12"/>
          <a:stretch/>
        </p:blipFill>
        <p:spPr>
          <a:xfrm>
            <a:off x="6331680" y="4217400"/>
            <a:ext cx="215280" cy="215280"/>
          </a:xfrm>
          <a:prstGeom prst="rect">
            <a:avLst/>
          </a:prstGeom>
          <a:noFill/>
          <a:ln w="0">
            <a:noFill/>
          </a:ln>
        </p:spPr>
      </p:pic>
      <p:pic>
        <p:nvPicPr>
          <p:cNvPr id="410" name="Google Shape;501;p62" descr=""/>
          <p:cNvPicPr/>
          <p:nvPr/>
        </p:nvPicPr>
        <p:blipFill>
          <a:blip r:embed="rId13"/>
          <a:stretch/>
        </p:blipFill>
        <p:spPr>
          <a:xfrm>
            <a:off x="5967720" y="3607920"/>
            <a:ext cx="215280" cy="214200"/>
          </a:xfrm>
          <a:prstGeom prst="rect">
            <a:avLst/>
          </a:prstGeom>
          <a:noFill/>
          <a:ln w="0">
            <a:noFill/>
          </a:ln>
        </p:spPr>
      </p:pic>
      <p:pic>
        <p:nvPicPr>
          <p:cNvPr id="411" name="Google Shape;502;p62" descr=""/>
          <p:cNvPicPr/>
          <p:nvPr/>
        </p:nvPicPr>
        <p:blipFill>
          <a:blip r:embed="rId14"/>
          <a:stretch/>
        </p:blipFill>
        <p:spPr>
          <a:xfrm>
            <a:off x="6281640" y="3607200"/>
            <a:ext cx="296280" cy="224640"/>
          </a:xfrm>
          <a:prstGeom prst="rect">
            <a:avLst/>
          </a:prstGeom>
          <a:noFill/>
          <a:ln w="0">
            <a:noFill/>
          </a:ln>
        </p:spPr>
      </p:pic>
      <p:pic>
        <p:nvPicPr>
          <p:cNvPr id="412" name="Google Shape;503;p62" descr=""/>
          <p:cNvPicPr/>
          <p:nvPr/>
        </p:nvPicPr>
        <p:blipFill>
          <a:blip r:embed="rId15"/>
          <a:stretch/>
        </p:blipFill>
        <p:spPr>
          <a:xfrm>
            <a:off x="6304320" y="3887280"/>
            <a:ext cx="255960" cy="254880"/>
          </a:xfrm>
          <a:prstGeom prst="rect">
            <a:avLst/>
          </a:prstGeom>
          <a:noFill/>
          <a:ln w="0">
            <a:noFill/>
          </a:ln>
        </p:spPr>
      </p:pic>
      <p:pic>
        <p:nvPicPr>
          <p:cNvPr id="413" name="Google Shape;504;p62" descr=""/>
          <p:cNvPicPr/>
          <p:nvPr/>
        </p:nvPicPr>
        <p:blipFill>
          <a:blip r:embed="rId16"/>
          <a:srcRect l="0" t="8215" r="0" b="5337"/>
          <a:stretch/>
        </p:blipFill>
        <p:spPr>
          <a:xfrm>
            <a:off x="5618880" y="3616200"/>
            <a:ext cx="250200" cy="215640"/>
          </a:xfrm>
          <a:prstGeom prst="rect">
            <a:avLst/>
          </a:prstGeom>
          <a:noFill/>
          <a:ln w="0">
            <a:noFill/>
          </a:ln>
        </p:spPr>
      </p:pic>
      <p:pic>
        <p:nvPicPr>
          <p:cNvPr id="414" name="Google Shape;505;p62" descr=""/>
          <p:cNvPicPr/>
          <p:nvPr/>
        </p:nvPicPr>
        <p:blipFill>
          <a:blip r:embed="rId17"/>
          <a:stretch/>
        </p:blipFill>
        <p:spPr>
          <a:xfrm>
            <a:off x="5636880" y="3906720"/>
            <a:ext cx="215640" cy="215640"/>
          </a:xfrm>
          <a:prstGeom prst="rect">
            <a:avLst/>
          </a:prstGeom>
          <a:noFill/>
          <a:ln w="0">
            <a:noFill/>
          </a:ln>
        </p:spPr>
      </p:pic>
      <p:pic>
        <p:nvPicPr>
          <p:cNvPr id="415" name="Google Shape;506;p62" descr=""/>
          <p:cNvPicPr/>
          <p:nvPr/>
        </p:nvPicPr>
        <p:blipFill>
          <a:blip r:embed="rId18"/>
          <a:stretch/>
        </p:blipFill>
        <p:spPr>
          <a:xfrm>
            <a:off x="5973840" y="4217400"/>
            <a:ext cx="215640" cy="215640"/>
          </a:xfrm>
          <a:prstGeom prst="rect">
            <a:avLst/>
          </a:prstGeom>
          <a:noFill/>
          <a:ln w="0">
            <a:noFill/>
          </a:ln>
        </p:spPr>
      </p:pic>
      <p:sp>
        <p:nvSpPr>
          <p:cNvPr id="416" name="Google Shape;507;p62"/>
          <p:cNvSpPr/>
          <p:nvPr/>
        </p:nvSpPr>
        <p:spPr>
          <a:xfrm>
            <a:off x="731520" y="3454560"/>
            <a:ext cx="1935720" cy="344880"/>
          </a:xfrm>
          <a:prstGeom prst="roundRect">
            <a:avLst>
              <a:gd name="adj" fmla="val 16667"/>
            </a:avLst>
          </a:prstGeom>
          <a:solidFill>
            <a:srgbClr val="eeeeee"/>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oogle Sans"/>
                <a:ea typeface="Google Sans"/>
              </a:rPr>
              <a:t>Task Initial State Setup Config</a:t>
            </a:r>
            <a:endParaRPr b="0" lang="en-US" sz="1000" strike="noStrike" u="none">
              <a:solidFill>
                <a:srgbClr val="000000"/>
              </a:solidFill>
              <a:uFillTx/>
              <a:latin typeface="Arial"/>
            </a:endParaRPr>
          </a:p>
        </p:txBody>
      </p:sp>
      <p:sp>
        <p:nvSpPr>
          <p:cNvPr id="417" name="Google Shape;508;p62"/>
          <p:cNvSpPr/>
          <p:nvPr/>
        </p:nvSpPr>
        <p:spPr>
          <a:xfrm>
            <a:off x="2746800" y="3418560"/>
            <a:ext cx="177264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task initial env state setup</a:t>
            </a:r>
            <a:endParaRPr b="0" lang="en-US" sz="700" strike="noStrike" u="none">
              <a:solidFill>
                <a:srgbClr val="000000"/>
              </a:solidFill>
              <a:uFillTx/>
              <a:latin typeface="Arial"/>
            </a:endParaRPr>
          </a:p>
        </p:txBody>
      </p:sp>
      <p:cxnSp>
        <p:nvCxnSpPr>
          <p:cNvPr id="418" name="Google Shape;509;p62"/>
          <p:cNvCxnSpPr/>
          <p:nvPr/>
        </p:nvCxnSpPr>
        <p:spPr>
          <a:xfrm>
            <a:off x="2704680" y="3627000"/>
            <a:ext cx="2032920" cy="360"/>
          </a:xfrm>
          <a:prstGeom prst="straightConnector1">
            <a:avLst/>
          </a:prstGeom>
          <a:ln w="19050">
            <a:solidFill>
              <a:srgbClr val="595959"/>
            </a:solidFill>
            <a:round/>
            <a:tailEnd len="med" type="stealth" w="med"/>
          </a:ln>
        </p:spPr>
      </p:cxnSp>
      <p:sp>
        <p:nvSpPr>
          <p:cNvPr id="419" name="Google Shape;510;p62"/>
          <p:cNvSpPr/>
          <p:nvPr/>
        </p:nvSpPr>
        <p:spPr>
          <a:xfrm>
            <a:off x="6183360" y="3467880"/>
            <a:ext cx="1223280" cy="112320"/>
          </a:xfrm>
          <a:prstGeom prst="rect">
            <a:avLst/>
          </a:prstGeom>
          <a:noFill/>
          <a:ln w="0">
            <a:noFill/>
          </a:ln>
        </p:spPr>
        <p:style>
          <a:lnRef idx="0"/>
          <a:fillRef idx="0"/>
          <a:effectRef idx="0"/>
          <a:fontRef idx="minor"/>
        </p:style>
        <p:txBody>
          <a:bodyPr tIns="56160" bIns="56160" anchor="ctr">
            <a:noAutofit/>
          </a:bodyPr>
          <a:p>
            <a:pPr algn="ctr">
              <a:lnSpc>
                <a:spcPct val="100000"/>
              </a:lnSpc>
              <a:tabLst>
                <a:tab algn="l" pos="0"/>
              </a:tabLst>
            </a:pPr>
            <a:r>
              <a:rPr b="1" lang="en" sz="800" strike="noStrike" u="none">
                <a:solidFill>
                  <a:srgbClr val="000000"/>
                </a:solidFill>
                <a:uFillTx/>
                <a:latin typeface="Montserrat"/>
                <a:ea typeface="Montserrat"/>
              </a:rPr>
              <a:t>Virtual Machine(s)</a:t>
            </a:r>
            <a:endParaRPr b="0" lang="en-US" sz="800" strike="noStrike" u="none">
              <a:solidFill>
                <a:srgbClr val="000000"/>
              </a:solidFill>
              <a:uFillTx/>
              <a:latin typeface="Arial"/>
            </a:endParaRPr>
          </a:p>
        </p:txBody>
      </p:sp>
      <p:grpSp>
        <p:nvGrpSpPr>
          <p:cNvPr id="420" name="Google Shape;511;p62"/>
          <p:cNvGrpSpPr/>
          <p:nvPr/>
        </p:nvGrpSpPr>
        <p:grpSpPr>
          <a:xfrm>
            <a:off x="7284960" y="3409200"/>
            <a:ext cx="1093680" cy="805320"/>
            <a:chOff x="7284960" y="3409200"/>
            <a:chExt cx="1093680" cy="805320"/>
          </a:xfrm>
        </p:grpSpPr>
        <p:sp>
          <p:nvSpPr>
            <p:cNvPr id="421" name="Google Shape;512;p62"/>
            <p:cNvSpPr/>
            <p:nvPr/>
          </p:nvSpPr>
          <p:spPr>
            <a:xfrm>
              <a:off x="7502040" y="3922200"/>
              <a:ext cx="876600" cy="292320"/>
            </a:xfrm>
            <a:prstGeom prst="roundRect">
              <a:avLst>
                <a:gd name="adj" fmla="val 16667"/>
              </a:avLst>
            </a:prstGeom>
            <a:solidFill>
              <a:srgbClr val="e7e6e6"/>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1100" strike="noStrike" u="none">
                  <a:solidFill>
                    <a:srgbClr val="000000"/>
                  </a:solidFill>
                  <a:uFillTx/>
                  <a:latin typeface="Google Sans"/>
                  <a:ea typeface="Google Sans"/>
                </a:rPr>
                <a:t>Final State</a:t>
              </a:r>
              <a:endParaRPr b="0" lang="en-US" sz="1100" strike="noStrike" u="none">
                <a:solidFill>
                  <a:srgbClr val="000000"/>
                </a:solidFill>
                <a:uFillTx/>
                <a:latin typeface="Arial"/>
              </a:endParaRPr>
            </a:p>
          </p:txBody>
        </p:sp>
        <p:cxnSp>
          <p:nvCxnSpPr>
            <p:cNvPr id="422" name="Google Shape;513;p62"/>
            <p:cNvCxnSpPr>
              <a:stCxn id="421" idx="0"/>
            </p:cNvCxnSpPr>
            <p:nvPr/>
          </p:nvCxnSpPr>
          <p:spPr>
            <a:xfrm flipV="1" rot="16200000">
              <a:off x="7584480" y="3566520"/>
              <a:ext cx="261000" cy="451080"/>
            </a:xfrm>
            <a:prstGeom prst="bentConnector3">
              <a:avLst>
                <a:gd name="adj1" fmla="val 100000"/>
              </a:avLst>
            </a:prstGeom>
            <a:ln w="19050">
              <a:solidFill>
                <a:srgbClr val="595959"/>
              </a:solidFill>
              <a:round/>
              <a:headEnd len="med" type="stealth" w="med"/>
            </a:ln>
          </p:spPr>
        </p:cxnSp>
        <p:sp>
          <p:nvSpPr>
            <p:cNvPr id="423" name="Google Shape;514;p62"/>
            <p:cNvSpPr/>
            <p:nvPr/>
          </p:nvSpPr>
          <p:spPr>
            <a:xfrm>
              <a:off x="7284960" y="3409200"/>
              <a:ext cx="1019880" cy="213480"/>
            </a:xfrm>
            <a:prstGeom prst="rect">
              <a:avLst/>
            </a:prstGeom>
            <a:noFill/>
            <a:ln w="0">
              <a:noFill/>
            </a:ln>
          </p:spPr>
          <p:style>
            <a:lnRef idx="0"/>
            <a:fillRef idx="0"/>
            <a:effectRef idx="0"/>
            <a:fontRef idx="minor"/>
          </p:style>
          <p:txBody>
            <a:bodyPr tIns="53640" bIns="53640" anchor="t">
              <a:spAutoFit/>
            </a:bodyPr>
            <a:p>
              <a:pPr algn="ctr">
                <a:lnSpc>
                  <a:spcPct val="100000"/>
                </a:lnSpc>
                <a:tabLst>
                  <a:tab algn="l" pos="0"/>
                </a:tabLst>
              </a:pPr>
              <a:r>
                <a:rPr b="1" lang="en" sz="700" strike="noStrike" u="none">
                  <a:solidFill>
                    <a:srgbClr val="000000"/>
                  </a:solidFill>
                  <a:uFillTx/>
                  <a:latin typeface="Consolas"/>
                  <a:ea typeface="Consolas"/>
                </a:rPr>
                <a:t>get env state</a:t>
              </a:r>
              <a:endParaRPr b="0" lang="en-US" sz="700" strike="noStrike" u="none">
                <a:solidFill>
                  <a:srgbClr val="000000"/>
                </a:solidFill>
                <a:uFillTx/>
                <a:latin typeface="Arial"/>
              </a:endParaRPr>
            </a:p>
          </p:txBody>
        </p:sp>
      </p:grpSp>
      <p:sp>
        <p:nvSpPr>
          <p:cNvPr id="424" name="Google Shape;515;p62"/>
          <p:cNvSpPr/>
          <p:nvPr/>
        </p:nvSpPr>
        <p:spPr>
          <a:xfrm>
            <a:off x="556200" y="938160"/>
            <a:ext cx="8031600" cy="4150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200" strike="noStrike" u="none">
                <a:solidFill>
                  <a:srgbClr val="000000"/>
                </a:solidFill>
                <a:uFillTx/>
                <a:latin typeface="Gill Sans"/>
                <a:ea typeface="Gill Sans"/>
              </a:rPr>
              <a:t>In OSWorld, we implement an execution-based reward function</a:t>
            </a:r>
            <a:endParaRPr b="0" lang="en-US" sz="1200" strike="noStrike" u="none">
              <a:solidFill>
                <a:srgbClr val="000000"/>
              </a:solidFill>
              <a:uFillTx/>
              <a:latin typeface="Arial"/>
            </a:endParaRPr>
          </a:p>
        </p:txBody>
      </p:sp>
      <p:pic>
        <p:nvPicPr>
          <p:cNvPr id="425" name="Google Shape;516;p62" descr=""/>
          <p:cNvPicPr/>
          <p:nvPr/>
        </p:nvPicPr>
        <p:blipFill>
          <a:blip r:embed="rId19"/>
          <a:stretch/>
        </p:blipFill>
        <p:spPr>
          <a:xfrm>
            <a:off x="4628880" y="1059840"/>
            <a:ext cx="988920" cy="147240"/>
          </a:xfrm>
          <a:prstGeom prst="rect">
            <a:avLst/>
          </a:prstGeom>
          <a:noFill/>
          <a:ln w="0">
            <a:noFill/>
          </a:ln>
        </p:spPr>
      </p:pic>
      <p:grpSp>
        <p:nvGrpSpPr>
          <p:cNvPr id="426" name="Google Shape;517;p62"/>
          <p:cNvGrpSpPr/>
          <p:nvPr/>
        </p:nvGrpSpPr>
        <p:grpSpPr>
          <a:xfrm>
            <a:off x="7355160" y="4214520"/>
            <a:ext cx="1188360" cy="725760"/>
            <a:chOff x="7355160" y="4214520"/>
            <a:chExt cx="1188360" cy="725760"/>
          </a:xfrm>
        </p:grpSpPr>
        <p:cxnSp>
          <p:nvCxnSpPr>
            <p:cNvPr id="427" name="Google Shape;518;p62"/>
            <p:cNvCxnSpPr>
              <a:stCxn id="421" idx="2"/>
            </p:cNvCxnSpPr>
            <p:nvPr/>
          </p:nvCxnSpPr>
          <p:spPr>
            <a:xfrm>
              <a:off x="7940160" y="4214520"/>
              <a:ext cx="5040" cy="251640"/>
            </a:xfrm>
            <a:prstGeom prst="straightConnector1">
              <a:avLst/>
            </a:prstGeom>
            <a:ln w="19050">
              <a:solidFill>
                <a:srgbClr val="595959"/>
              </a:solidFill>
              <a:round/>
              <a:tailEnd len="med" type="stealth" w="med"/>
            </a:ln>
          </p:spPr>
        </p:cxnSp>
        <p:sp>
          <p:nvSpPr>
            <p:cNvPr id="428" name="Google Shape;519;p62"/>
            <p:cNvSpPr/>
            <p:nvPr/>
          </p:nvSpPr>
          <p:spPr>
            <a:xfrm>
              <a:off x="7355160" y="4345200"/>
              <a:ext cx="1188360" cy="59508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900" strike="noStrike" u="none">
                  <a:solidFill>
                    <a:srgbClr val="000000"/>
                  </a:solidFill>
                  <a:uFillTx/>
                  <a:latin typeface="Google Sans"/>
                  <a:ea typeface="Google Sans"/>
                </a:rPr>
                <a:t>Execution-based Evaluation</a:t>
              </a:r>
              <a:endParaRPr b="0" lang="en-US" sz="900" strike="noStrike" u="none">
                <a:solidFill>
                  <a:srgbClr val="000000"/>
                </a:solidFill>
                <a:uFillTx/>
                <a:latin typeface="Arial"/>
              </a:endParaRPr>
            </a:p>
          </p:txBody>
        </p:sp>
      </p:grpSp>
      <p:pic>
        <p:nvPicPr>
          <p:cNvPr id="429" name="Google Shape;520;p62" descr=""/>
          <p:cNvPicPr/>
          <p:nvPr/>
        </p:nvPicPr>
        <p:blipFill>
          <a:blip r:embed="rId20"/>
          <a:srcRect l="0" t="0" r="0" b="31166"/>
          <a:stretch/>
        </p:blipFill>
        <p:spPr>
          <a:xfrm>
            <a:off x="2158200" y="1389960"/>
            <a:ext cx="4826880" cy="1895040"/>
          </a:xfrm>
          <a:prstGeom prst="rect">
            <a:avLst/>
          </a:prstGeom>
          <a:noFill/>
          <a:ln w="0">
            <a:noFill/>
          </a:ln>
          <a:effectLst>
            <a:outerShdw algn="bl" blurRad="57240" dir="5400000" dist="19080" rotWithShape="0">
              <a:srgbClr val="000000">
                <a:alpha val="50000"/>
              </a:srgbClr>
            </a:outerShdw>
          </a:effectLst>
        </p:spPr>
      </p:pic>
      <p:sp>
        <p:nvSpPr>
          <p:cNvPr id="430" name="Google Shape;521;p62"/>
          <p:cNvSpPr/>
          <p:nvPr/>
        </p:nvSpPr>
        <p:spPr>
          <a:xfrm>
            <a:off x="5070600" y="4679640"/>
            <a:ext cx="2954520" cy="2656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1155cc"/>
                </a:solidFill>
                <a:uFillTx/>
                <a:latin typeface="Montserrat"/>
                <a:ea typeface="Montserrat"/>
              </a:rPr>
              <a:t>Task-wise OSWorld Environment</a:t>
            </a:r>
            <a:endParaRPr b="0" lang="en-US" sz="1200" strike="noStrike" u="none">
              <a:solidFill>
                <a:srgbClr val="000000"/>
              </a:solidFill>
              <a:uFillTx/>
              <a:latin typeface="Arial"/>
            </a:endParaRPr>
          </a:p>
        </p:txBody>
      </p:sp>
      <p:sp>
        <p:nvSpPr>
          <p:cNvPr id="431" name="Google Shape;522;p62"/>
          <p:cNvSpPr/>
          <p:nvPr/>
        </p:nvSpPr>
        <p:spPr>
          <a:xfrm>
            <a:off x="306360" y="128160"/>
            <a:ext cx="8494920" cy="54828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000" strike="noStrike" u="none">
                <a:solidFill>
                  <a:schemeClr val="dk1"/>
                </a:solidFill>
                <a:uFillTx/>
                <a:latin typeface="Gill Sans"/>
                <a:ea typeface="Gill Sans"/>
              </a:rPr>
              <a:t>Task evaluation</a:t>
            </a:r>
            <a:endParaRPr b="0" lang="en-US" sz="3000" strike="noStrike" u="none">
              <a:solidFill>
                <a:srgbClr val="000000"/>
              </a:solidFill>
              <a:uFillTx/>
              <a:latin typeface="Arial"/>
            </a:endParaRPr>
          </a:p>
        </p:txBody>
      </p:sp>
      <p:sp>
        <p:nvSpPr>
          <p:cNvPr id="432" name="PlaceHolder 1"/>
          <p:cNvSpPr>
            <a:spLocks noGrp="1"/>
          </p:cNvSpPr>
          <p:nvPr>
            <p:ph type="sldNum" idx="6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7760E5E-4082-425C-A489-8F923CEAB6C8}"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
        <p:nvSpPr>
          <p:cNvPr id="433" name="Google Shape;524;p62"/>
          <p:cNvSpPr/>
          <p:nvPr/>
        </p:nvSpPr>
        <p:spPr>
          <a:xfrm>
            <a:off x="0" y="4914360"/>
            <a:ext cx="4377960" cy="2289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21"/>
              </a:rPr>
              <a:t>OSWorld: Benchmarking Multimodal Agents for Open-Ended Tasks in Real Computer Environments, (Xie et al., 2024)</a:t>
            </a:r>
            <a:endParaRPr b="0" lang="en-US"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4" name="Google Shape;529;p63" descr=""/>
          <p:cNvPicPr/>
          <p:nvPr/>
        </p:nvPicPr>
        <p:blipFill>
          <a:blip r:embed="rId1"/>
          <a:stretch/>
        </p:blipFill>
        <p:spPr>
          <a:xfrm>
            <a:off x="1612800" y="2193480"/>
            <a:ext cx="2344320" cy="2312280"/>
          </a:xfrm>
          <a:prstGeom prst="rect">
            <a:avLst/>
          </a:prstGeom>
          <a:noFill/>
          <a:ln w="0">
            <a:noFill/>
          </a:ln>
          <a:effectLst>
            <a:outerShdw algn="bl" blurRad="57240" dir="5400000" dist="19080" rotWithShape="0">
              <a:srgbClr val="000000">
                <a:alpha val="50000"/>
              </a:srgbClr>
            </a:outerShdw>
          </a:effectLst>
        </p:spPr>
      </p:pic>
      <p:pic>
        <p:nvPicPr>
          <p:cNvPr id="435" name="Google Shape;530;p63" descr=""/>
          <p:cNvPicPr/>
          <p:nvPr/>
        </p:nvPicPr>
        <p:blipFill>
          <a:blip r:embed="rId2"/>
          <a:stretch/>
        </p:blipFill>
        <p:spPr>
          <a:xfrm>
            <a:off x="5304960" y="1392840"/>
            <a:ext cx="3466440" cy="3642840"/>
          </a:xfrm>
          <a:prstGeom prst="rect">
            <a:avLst/>
          </a:prstGeom>
          <a:noFill/>
          <a:ln w="0">
            <a:noFill/>
          </a:ln>
          <a:effectLst>
            <a:outerShdw algn="bl" blurRad="57240" dir="5400000" dist="19080" rotWithShape="0">
              <a:srgbClr val="000000">
                <a:alpha val="50000"/>
              </a:srgbClr>
            </a:outerShdw>
          </a:effectLst>
        </p:spPr>
      </p:pic>
      <p:sp>
        <p:nvSpPr>
          <p:cNvPr id="436" name="Google Shape;531;p63"/>
          <p:cNvSpPr/>
          <p:nvPr/>
        </p:nvSpPr>
        <p:spPr>
          <a:xfrm>
            <a:off x="556200" y="938160"/>
            <a:ext cx="8031600" cy="1051200"/>
          </a:xfrm>
          <a:prstGeom prst="rect">
            <a:avLst/>
          </a:prstGeom>
          <a:noFill/>
          <a:ln w="0">
            <a:noFill/>
          </a:ln>
        </p:spPr>
        <p:style>
          <a:lnRef idx="0"/>
          <a:fillRef idx="0"/>
          <a:effectRef idx="0"/>
          <a:fontRef idx="minor"/>
        </p:style>
        <p:txBody>
          <a:bodyPr tIns="91440" bIns="91440" anchor="t">
            <a:noAutofit/>
          </a:bodyPr>
          <a:p>
            <a:pPr>
              <a:lnSpc>
                <a:spcPct val="115000"/>
              </a:lnSpc>
              <a:tabLst>
                <a:tab algn="l" pos="0"/>
              </a:tabLst>
            </a:pPr>
            <a:r>
              <a:rPr b="0" lang="en" sz="1200" strike="noStrike" u="none">
                <a:solidFill>
                  <a:srgbClr val="000000"/>
                </a:solidFill>
                <a:uFillTx/>
                <a:latin typeface="Gill Sans"/>
                <a:ea typeface="Gill Sans"/>
              </a:rPr>
              <a:t>369 real-world computer tasks that involve real web and desktop apps in open domains, OS file I/O, and multi-app workflows through both GUI and CLI.  Each task example is carefully annotated with</a:t>
            </a:r>
            <a:endParaRPr b="0" lang="en-US" sz="1200" strike="noStrike" u="none">
              <a:solidFill>
                <a:srgbClr val="000000"/>
              </a:solidFill>
              <a:uFillTx/>
              <a:latin typeface="Arial"/>
            </a:endParaRPr>
          </a:p>
          <a:p>
            <a:pPr marL="457200" indent="-304920">
              <a:lnSpc>
                <a:spcPct val="100000"/>
              </a:lnSpc>
              <a:buClr>
                <a:srgbClr val="000000"/>
              </a:buClr>
              <a:buFont typeface="Gill Sans"/>
              <a:buChar char="●"/>
              <a:tabLst>
                <a:tab algn="l" pos="0"/>
              </a:tabLst>
            </a:pPr>
            <a:r>
              <a:rPr b="0" lang="en" sz="1200" strike="noStrike" u="none">
                <a:solidFill>
                  <a:srgbClr val="000000"/>
                </a:solidFill>
                <a:uFillTx/>
                <a:latin typeface="Gill Sans"/>
                <a:ea typeface="Gill Sans"/>
              </a:rPr>
              <a:t>A real-world task instruction from real users</a:t>
            </a:r>
            <a:endParaRPr b="0" lang="en-US" sz="1200" strike="noStrike" u="none">
              <a:solidFill>
                <a:srgbClr val="000000"/>
              </a:solidFill>
              <a:uFillTx/>
              <a:latin typeface="Arial"/>
            </a:endParaRPr>
          </a:p>
          <a:p>
            <a:pPr marL="457200" indent="-304920">
              <a:lnSpc>
                <a:spcPct val="100000"/>
              </a:lnSpc>
              <a:buClr>
                <a:srgbClr val="000000"/>
              </a:buClr>
              <a:buFont typeface="Gill Sans"/>
              <a:buChar char="●"/>
              <a:tabLst>
                <a:tab algn="l" pos="0"/>
              </a:tabLst>
            </a:pPr>
            <a:r>
              <a:rPr b="0" lang="en" sz="1200" strike="noStrike" u="none">
                <a:solidFill>
                  <a:srgbClr val="000000"/>
                </a:solidFill>
                <a:uFillTx/>
                <a:latin typeface="Gill Sans"/>
                <a:ea typeface="Gill Sans"/>
              </a:rPr>
              <a:t>An initial state setup config to simulate human work in progress</a:t>
            </a:r>
            <a:endParaRPr b="0" lang="en-US" sz="1200" strike="noStrike" u="none">
              <a:solidFill>
                <a:srgbClr val="000000"/>
              </a:solidFill>
              <a:uFillTx/>
              <a:latin typeface="Arial"/>
            </a:endParaRPr>
          </a:p>
          <a:p>
            <a:pPr marL="457200" indent="-304920">
              <a:lnSpc>
                <a:spcPct val="100000"/>
              </a:lnSpc>
              <a:buClr>
                <a:srgbClr val="000000"/>
              </a:buClr>
              <a:buFont typeface="Gill Sans"/>
              <a:buChar char="●"/>
              <a:tabLst>
                <a:tab algn="l" pos="0"/>
              </a:tabLst>
            </a:pPr>
            <a:r>
              <a:rPr b="0" lang="en" sz="1200" strike="noStrike" u="none">
                <a:solidFill>
                  <a:srgbClr val="000000"/>
                </a:solidFill>
                <a:uFillTx/>
                <a:latin typeface="Gill Sans"/>
                <a:ea typeface="Gill Sans"/>
              </a:rPr>
              <a:t>A custom execution-based evaluation script</a:t>
            </a:r>
            <a:endParaRPr b="0" lang="en-US" sz="1200" strike="noStrike" u="none">
              <a:solidFill>
                <a:srgbClr val="000000"/>
              </a:solidFill>
              <a:uFillTx/>
              <a:latin typeface="Arial"/>
            </a:endParaRPr>
          </a:p>
          <a:p>
            <a:pPr>
              <a:lnSpc>
                <a:spcPct val="100000"/>
              </a:lnSpc>
              <a:tabLst>
                <a:tab algn="l" pos="0"/>
              </a:tabLst>
            </a:pPr>
            <a:endParaRPr b="0" lang="en-US" sz="1200" strike="noStrike" u="none">
              <a:solidFill>
                <a:srgbClr val="000000"/>
              </a:solidFill>
              <a:uFillTx/>
              <a:latin typeface="Arial"/>
            </a:endParaRPr>
          </a:p>
        </p:txBody>
      </p:sp>
      <p:sp>
        <p:nvSpPr>
          <p:cNvPr id="437" name="Google Shape;532;p63"/>
          <p:cNvSpPr/>
          <p:nvPr/>
        </p:nvSpPr>
        <p:spPr>
          <a:xfrm>
            <a:off x="306360" y="128160"/>
            <a:ext cx="8494920" cy="57276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200" strike="noStrike" u="none">
                <a:solidFill>
                  <a:schemeClr val="dk1"/>
                </a:solidFill>
                <a:uFillTx/>
                <a:latin typeface="Gill Sans"/>
                <a:ea typeface="Gill Sans"/>
              </a:rPr>
              <a:t>OSWorld benchmark dataset</a:t>
            </a:r>
            <a:endParaRPr b="0" lang="en-US" sz="3200" strike="noStrike" u="none">
              <a:solidFill>
                <a:srgbClr val="000000"/>
              </a:solidFill>
              <a:uFillTx/>
              <a:latin typeface="Arial"/>
            </a:endParaRPr>
          </a:p>
        </p:txBody>
      </p:sp>
      <p:sp>
        <p:nvSpPr>
          <p:cNvPr id="438" name="PlaceHolder 1"/>
          <p:cNvSpPr>
            <a:spLocks noGrp="1"/>
          </p:cNvSpPr>
          <p:nvPr>
            <p:ph type="sldNum" idx="6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FAD7E96-AA63-4E70-9A77-285FB0DE8D4D}"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Google Shape;538;p6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Best AI agents fall short on computer use</a:t>
            </a:r>
            <a:endParaRPr b="0" lang="en-US" sz="3000" strike="noStrike" u="none">
              <a:solidFill>
                <a:srgbClr val="000000"/>
              </a:solidFill>
              <a:uFillTx/>
              <a:latin typeface="Arial"/>
            </a:endParaRPr>
          </a:p>
        </p:txBody>
      </p:sp>
      <p:sp>
        <p:nvSpPr>
          <p:cNvPr id="440" name="Google Shape;539;p64"/>
          <p:cNvSpPr/>
          <p:nvPr/>
        </p:nvSpPr>
        <p:spPr>
          <a:xfrm>
            <a:off x="660240" y="940680"/>
            <a:ext cx="7823160" cy="4615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trike="noStrike" u="none">
              <a:solidFill>
                <a:srgbClr val="000000"/>
              </a:solidFill>
              <a:uFillTx/>
              <a:latin typeface="Arial"/>
            </a:endParaRPr>
          </a:p>
        </p:txBody>
      </p:sp>
      <p:pic>
        <p:nvPicPr>
          <p:cNvPr id="441" name="Google Shape;540;p64" descr=""/>
          <p:cNvPicPr/>
          <p:nvPr/>
        </p:nvPicPr>
        <p:blipFill>
          <a:blip r:embed="rId1"/>
          <a:stretch/>
        </p:blipFill>
        <p:spPr>
          <a:xfrm>
            <a:off x="779400" y="1542960"/>
            <a:ext cx="3236040" cy="2675160"/>
          </a:xfrm>
          <a:prstGeom prst="rect">
            <a:avLst/>
          </a:prstGeom>
          <a:noFill/>
          <a:ln w="0">
            <a:noFill/>
          </a:ln>
          <a:effectLst>
            <a:outerShdw algn="bl" blurRad="57240" dir="5400000" dist="19080" rotWithShape="0">
              <a:srgbClr val="000000">
                <a:alpha val="50000"/>
              </a:srgbClr>
            </a:outerShdw>
          </a:effectLst>
        </p:spPr>
      </p:pic>
      <p:sp>
        <p:nvSpPr>
          <p:cNvPr id="442" name="Google Shape;541;p64"/>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Introducing computer use, a new Claude 3.5 Sonnet, and Claude 3.5 Haiku, (Anthropic,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3"/>
              </a:rPr>
              <a:t>Model Card Addendum: Claude 3.5 Haiku and Upgraded Claude 3.5 Sonnet, (Anthropic, 2024)</a:t>
            </a:r>
            <a:endParaRPr b="0" lang="en-US" sz="600" strike="noStrike" u="none">
              <a:solidFill>
                <a:srgbClr val="000000"/>
              </a:solidFill>
              <a:uFillTx/>
              <a:latin typeface="Arial"/>
            </a:endParaRPr>
          </a:p>
        </p:txBody>
      </p:sp>
      <p:grpSp>
        <p:nvGrpSpPr>
          <p:cNvPr id="443" name="Google Shape;542;p64"/>
          <p:cNvGrpSpPr/>
          <p:nvPr/>
        </p:nvGrpSpPr>
        <p:grpSpPr>
          <a:xfrm>
            <a:off x="4497840" y="2108880"/>
            <a:ext cx="3985200" cy="1543680"/>
            <a:chOff x="4497840" y="2108880"/>
            <a:chExt cx="3985200" cy="1543680"/>
          </a:xfrm>
        </p:grpSpPr>
        <p:pic>
          <p:nvPicPr>
            <p:cNvPr id="444" name="Google Shape;543;p64" descr=""/>
            <p:cNvPicPr/>
            <p:nvPr/>
          </p:nvPicPr>
          <p:blipFill>
            <a:blip r:embed="rId4"/>
            <a:srcRect l="0" t="0" r="0" b="17576"/>
            <a:stretch/>
          </p:blipFill>
          <p:spPr>
            <a:xfrm>
              <a:off x="4497840" y="2108880"/>
              <a:ext cx="3985200" cy="1262880"/>
            </a:xfrm>
            <a:prstGeom prst="rect">
              <a:avLst/>
            </a:prstGeom>
            <a:noFill/>
            <a:ln w="0">
              <a:noFill/>
            </a:ln>
            <a:effectLst>
              <a:outerShdw algn="bl" blurRad="57240" dir="5400000" dist="19080" rotWithShape="0">
                <a:srgbClr val="000000">
                  <a:alpha val="50000"/>
                </a:srgbClr>
              </a:outerShdw>
            </a:effectLst>
          </p:spPr>
        </p:pic>
        <p:sp>
          <p:nvSpPr>
            <p:cNvPr id="445" name="Google Shape;544;p64"/>
            <p:cNvSpPr/>
            <p:nvPr/>
          </p:nvSpPr>
          <p:spPr>
            <a:xfrm>
              <a:off x="4704840" y="3294000"/>
              <a:ext cx="3571560" cy="3585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Anthropic computer use agent results on OSWorld</a:t>
              </a:r>
              <a:endParaRPr b="0" lang="en-US" sz="1000" strike="noStrike" u="none">
                <a:solidFill>
                  <a:srgbClr val="000000"/>
                </a:solidFill>
                <a:uFillTx/>
                <a:latin typeface="Arial"/>
              </a:endParaRPr>
            </a:p>
          </p:txBody>
        </p:sp>
      </p:grpSp>
      <p:sp>
        <p:nvSpPr>
          <p:cNvPr id="446" name="Google Shape;545;p64"/>
          <p:cNvSpPr/>
          <p:nvPr/>
        </p:nvSpPr>
        <p:spPr>
          <a:xfrm>
            <a:off x="4960080" y="2160720"/>
            <a:ext cx="696240" cy="1149480"/>
          </a:xfrm>
          <a:prstGeom prst="rect">
            <a:avLst/>
          </a:prstGeom>
          <a:noFill/>
          <a:ln w="19050">
            <a:solidFill>
              <a:srgbClr val="e06666"/>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447" name="Google Shape;546;p64"/>
          <p:cNvSpPr/>
          <p:nvPr/>
        </p:nvSpPr>
        <p:spPr>
          <a:xfrm>
            <a:off x="7609680" y="2160720"/>
            <a:ext cx="753120" cy="1149480"/>
          </a:xfrm>
          <a:prstGeom prst="rect">
            <a:avLst/>
          </a:prstGeom>
          <a:noFill/>
          <a:ln w="19050">
            <a:solidFill>
              <a:srgbClr val="e06666"/>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448" name="PlaceHolder 1"/>
          <p:cNvSpPr>
            <a:spLocks noGrp="1"/>
          </p:cNvSpPr>
          <p:nvPr>
            <p:ph type="sldNum" idx="6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5C53CC19-4862-436D-961B-71F314CF843D}"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Google Shape;552;p6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LLM/VLMs as agents: challenges and opportunities</a:t>
            </a:r>
            <a:endParaRPr b="0" lang="en-US" sz="3000" strike="noStrike" u="none">
              <a:solidFill>
                <a:srgbClr val="000000"/>
              </a:solidFill>
              <a:uFillTx/>
              <a:latin typeface="Arial"/>
            </a:endParaRPr>
          </a:p>
        </p:txBody>
      </p:sp>
      <p:sp>
        <p:nvSpPr>
          <p:cNvPr id="450" name="Google Shape;553;p65"/>
          <p:cNvSpPr/>
          <p:nvPr/>
        </p:nvSpPr>
        <p:spPr>
          <a:xfrm>
            <a:off x="660240" y="940680"/>
            <a:ext cx="7935120" cy="16448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Data</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data? Beyond static text/vison data to dynamic </a:t>
            </a:r>
            <a:r>
              <a:rPr b="0" lang="en" sz="1600" strike="noStrike" u="none">
                <a:solidFill>
                  <a:schemeClr val="dk1"/>
                </a:solidFill>
                <a:uFillTx/>
                <a:latin typeface="Gill Sans"/>
                <a:ea typeface="Gill Sans"/>
              </a:rPr>
              <a:t>embodied </a:t>
            </a:r>
            <a:r>
              <a:rPr b="0" lang="en" sz="1600" strike="noStrike" u="none">
                <a:solidFill>
                  <a:srgbClr val="000000"/>
                </a:solidFill>
                <a:uFillTx/>
                <a:latin typeface="Gill Sans"/>
                <a:ea typeface="Gill Sans"/>
              </a:rPr>
              <a:t>interactions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Methods</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training? Scaling laws for agentic foundation models?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Evaluation </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evaluation in the wild? Measuring true progress and safety at scale</a:t>
            </a:r>
            <a:endParaRPr b="0" lang="en-US" sz="1600" strike="noStrike" u="none">
              <a:solidFill>
                <a:srgbClr val="000000"/>
              </a:solidFill>
              <a:uFillTx/>
              <a:latin typeface="Arial"/>
            </a:endParaRPr>
          </a:p>
        </p:txBody>
      </p:sp>
      <p:pic>
        <p:nvPicPr>
          <p:cNvPr id="451" name="Google Shape;554;p65" descr=""/>
          <p:cNvPicPr/>
          <p:nvPr/>
        </p:nvPicPr>
        <p:blipFill>
          <a:blip r:embed="rId1"/>
          <a:srcRect l="0" t="38290" r="0" b="17323"/>
          <a:stretch/>
        </p:blipFill>
        <p:spPr>
          <a:xfrm>
            <a:off x="1616760" y="4118760"/>
            <a:ext cx="2066400" cy="474120"/>
          </a:xfrm>
          <a:prstGeom prst="rect">
            <a:avLst/>
          </a:prstGeom>
          <a:noFill/>
          <a:ln w="0">
            <a:noFill/>
          </a:ln>
        </p:spPr>
      </p:pic>
      <p:sp>
        <p:nvSpPr>
          <p:cNvPr id="452" name="Google Shape;555;p65"/>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Project GR00T: A Blueprint for Generalist Robotics, (Fan et al., 2024)</a:t>
            </a:r>
            <a:endParaRPr b="0" lang="en-US" sz="700" strike="noStrike" u="none">
              <a:solidFill>
                <a:srgbClr val="000000"/>
              </a:solidFill>
              <a:uFillTx/>
              <a:latin typeface="Arial"/>
            </a:endParaRPr>
          </a:p>
        </p:txBody>
      </p:sp>
      <p:pic>
        <p:nvPicPr>
          <p:cNvPr id="453" name="Google Shape;556;p65" descr=""/>
          <p:cNvPicPr/>
          <p:nvPr/>
        </p:nvPicPr>
        <p:blipFill>
          <a:blip r:embed="rId3"/>
          <a:stretch/>
        </p:blipFill>
        <p:spPr>
          <a:xfrm>
            <a:off x="4883040" y="2923920"/>
            <a:ext cx="2608200" cy="1668960"/>
          </a:xfrm>
          <a:prstGeom prst="rect">
            <a:avLst/>
          </a:prstGeom>
          <a:noFill/>
          <a:ln w="0">
            <a:noFill/>
          </a:ln>
        </p:spPr>
      </p:pic>
      <p:pic>
        <p:nvPicPr>
          <p:cNvPr id="454" name="Google Shape;557;p65" descr=""/>
          <p:cNvPicPr/>
          <p:nvPr/>
        </p:nvPicPr>
        <p:blipFill>
          <a:blip r:embed="rId4"/>
          <a:stretch/>
        </p:blipFill>
        <p:spPr>
          <a:xfrm>
            <a:off x="3790440" y="2831040"/>
            <a:ext cx="479880" cy="479880"/>
          </a:xfrm>
          <a:prstGeom prst="rect">
            <a:avLst/>
          </a:prstGeom>
          <a:noFill/>
          <a:ln w="0">
            <a:noFill/>
          </a:ln>
        </p:spPr>
      </p:pic>
      <p:pic>
        <p:nvPicPr>
          <p:cNvPr id="455" name="Google Shape;558;p65" descr=""/>
          <p:cNvPicPr/>
          <p:nvPr/>
        </p:nvPicPr>
        <p:blipFill>
          <a:blip r:embed="rId5"/>
          <a:srcRect l="53781" t="0" r="0" b="0"/>
          <a:stretch/>
        </p:blipFill>
        <p:spPr>
          <a:xfrm rot="15244800">
            <a:off x="4637880" y="3455280"/>
            <a:ext cx="297720" cy="1102320"/>
          </a:xfrm>
          <a:prstGeom prst="rect">
            <a:avLst/>
          </a:prstGeom>
          <a:noFill/>
          <a:ln w="0">
            <a:noFill/>
          </a:ln>
        </p:spPr>
      </p:pic>
      <p:sp>
        <p:nvSpPr>
          <p:cNvPr id="456" name="Google Shape;559;p65"/>
          <p:cNvSpPr/>
          <p:nvPr/>
        </p:nvSpPr>
        <p:spPr>
          <a:xfrm>
            <a:off x="3288240" y="331128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457" name="Google Shape;560;p65" descr=""/>
          <p:cNvPicPr/>
          <p:nvPr/>
        </p:nvPicPr>
        <p:blipFill>
          <a:blip r:embed="rId6"/>
          <a:srcRect l="0" t="46245" r="0" b="5122"/>
          <a:stretch/>
        </p:blipFill>
        <p:spPr>
          <a:xfrm>
            <a:off x="1810800" y="2833920"/>
            <a:ext cx="1872360" cy="474120"/>
          </a:xfrm>
          <a:prstGeom prst="rect">
            <a:avLst/>
          </a:prstGeom>
          <a:noFill/>
          <a:ln w="0">
            <a:noFill/>
          </a:ln>
        </p:spPr>
      </p:pic>
      <p:pic>
        <p:nvPicPr>
          <p:cNvPr id="458" name="Google Shape;561;p65" descr="A cartoon character standing next to a question mark&#10;&#10;Description automatically generated"/>
          <p:cNvPicPr/>
          <p:nvPr/>
        </p:nvPicPr>
        <p:blipFill>
          <a:blip r:embed="rId7"/>
          <a:stretch/>
        </p:blipFill>
        <p:spPr>
          <a:xfrm>
            <a:off x="3866040" y="4083480"/>
            <a:ext cx="479880" cy="545040"/>
          </a:xfrm>
          <a:prstGeom prst="rect">
            <a:avLst/>
          </a:prstGeom>
          <a:noFill/>
          <a:ln w="0">
            <a:noFill/>
          </a:ln>
        </p:spPr>
      </p:pic>
      <p:cxnSp>
        <p:nvCxnSpPr>
          <p:cNvPr id="459" name="Google Shape;562;p65"/>
          <p:cNvCxnSpPr/>
          <p:nvPr/>
        </p:nvCxnSpPr>
        <p:spPr>
          <a:xfrm>
            <a:off x="2743920" y="3560760"/>
            <a:ext cx="6120" cy="338400"/>
          </a:xfrm>
          <a:prstGeom prst="straightConnector1">
            <a:avLst/>
          </a:prstGeom>
          <a:ln w="19050">
            <a:solidFill>
              <a:srgbClr val="000000"/>
            </a:solidFill>
            <a:round/>
            <a:tailEnd len="med" type="stealth" w="med"/>
          </a:ln>
        </p:spPr>
      </p:cxnSp>
      <p:sp>
        <p:nvSpPr>
          <p:cNvPr id="460" name="PlaceHolder 1"/>
          <p:cNvSpPr>
            <a:spLocks noGrp="1"/>
          </p:cNvSpPr>
          <p:nvPr>
            <p:ph type="sldNum" idx="6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1F073AF4-9CFC-4BB8-8FC4-1BD2FF1B0CA1}"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61" name="Google Shape;568;p66"/>
          <p:cNvGrpSpPr/>
          <p:nvPr/>
        </p:nvGrpSpPr>
        <p:grpSpPr>
          <a:xfrm>
            <a:off x="1215720" y="2114280"/>
            <a:ext cx="6712200" cy="1617840"/>
            <a:chOff x="1215720" y="2114280"/>
            <a:chExt cx="6712200" cy="1617840"/>
          </a:xfrm>
        </p:grpSpPr>
        <p:sp>
          <p:nvSpPr>
            <p:cNvPr id="462" name="Google Shape;569;p66"/>
            <p:cNvSpPr/>
            <p:nvPr/>
          </p:nvSpPr>
          <p:spPr>
            <a:xfrm>
              <a:off x="1787760" y="2963160"/>
              <a:ext cx="684360" cy="1879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Response</a:t>
              </a:r>
              <a:endParaRPr b="0" lang="en-US" sz="1000" strike="noStrike" u="none">
                <a:solidFill>
                  <a:srgbClr val="000000"/>
                </a:solidFill>
                <a:uFillTx/>
                <a:latin typeface="Arial"/>
              </a:endParaRPr>
            </a:p>
          </p:txBody>
        </p:sp>
        <p:pic>
          <p:nvPicPr>
            <p:cNvPr id="463" name="Google Shape;570;p66" descr=""/>
            <p:cNvPicPr/>
            <p:nvPr/>
          </p:nvPicPr>
          <p:blipFill>
            <a:blip r:embed="rId1"/>
            <a:stretch/>
          </p:blipFill>
          <p:spPr>
            <a:xfrm>
              <a:off x="1284840" y="2625480"/>
              <a:ext cx="461160" cy="443160"/>
            </a:xfrm>
            <a:prstGeom prst="rect">
              <a:avLst/>
            </a:prstGeom>
            <a:noFill/>
            <a:ln w="0">
              <a:noFill/>
            </a:ln>
          </p:spPr>
        </p:pic>
        <p:sp>
          <p:nvSpPr>
            <p:cNvPr id="464" name="Google Shape;571;p66"/>
            <p:cNvSpPr/>
            <p:nvPr/>
          </p:nvSpPr>
          <p:spPr>
            <a:xfrm>
              <a:off x="2483640" y="2564280"/>
              <a:ext cx="1399320" cy="753120"/>
            </a:xfrm>
            <a:prstGeom prst="ellipse">
              <a:avLst/>
            </a:prstGeom>
            <a:solidFill>
              <a:srgbClr val="d8e4f7"/>
            </a:solidFill>
            <a:ln w="19050">
              <a:solidFill>
                <a:srgbClr val="3e74d1"/>
              </a:solidFill>
              <a:round/>
            </a:ln>
          </p:spPr>
          <p:style>
            <a:lnRef idx="0"/>
            <a:fillRef idx="0"/>
            <a:effectRef idx="0"/>
            <a:fontRef idx="minor"/>
          </p:style>
          <p:txBody>
            <a:bodyPr lIns="45720" rIns="45720"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LLM/VLMs</a:t>
              </a:r>
              <a:endParaRPr b="0" lang="en-US" sz="1200" strike="noStrike" u="none">
                <a:solidFill>
                  <a:srgbClr val="000000"/>
                </a:solidFill>
                <a:uFillTx/>
                <a:latin typeface="Arial"/>
              </a:endParaRPr>
            </a:p>
            <a:p>
              <a:pPr algn="ctr">
                <a:lnSpc>
                  <a:spcPct val="100000"/>
                </a:lnSpc>
                <a:tabLst>
                  <a:tab algn="l" pos="0"/>
                </a:tabLst>
              </a:pPr>
              <a:r>
                <a:rPr b="1" lang="en" sz="1200" strike="noStrike" u="none">
                  <a:solidFill>
                    <a:srgbClr val="000000"/>
                  </a:solidFill>
                  <a:uFillTx/>
                  <a:latin typeface="Gill Sans"/>
                  <a:ea typeface="Gill Sans"/>
                </a:rPr>
                <a:t>as Agents</a:t>
              </a:r>
              <a:endParaRPr b="0" lang="en-US" sz="1200" strike="noStrike" u="none">
                <a:solidFill>
                  <a:srgbClr val="000000"/>
                </a:solidFill>
                <a:uFillTx/>
                <a:latin typeface="Arial"/>
              </a:endParaRPr>
            </a:p>
          </p:txBody>
        </p:sp>
        <p:cxnSp>
          <p:nvCxnSpPr>
            <p:cNvPr id="465" name="Google Shape;572;p66"/>
            <p:cNvCxnSpPr/>
            <p:nvPr/>
          </p:nvCxnSpPr>
          <p:spPr>
            <a:xfrm>
              <a:off x="1787400" y="2846880"/>
              <a:ext cx="651600" cy="360"/>
            </a:xfrm>
            <a:prstGeom prst="straightConnector1">
              <a:avLst/>
            </a:prstGeom>
            <a:ln w="19050">
              <a:solidFill>
                <a:srgbClr val="000000"/>
              </a:solidFill>
              <a:round/>
              <a:tailEnd len="med" type="stealth" w="med"/>
            </a:ln>
          </p:spPr>
        </p:cxnSp>
        <p:cxnSp>
          <p:nvCxnSpPr>
            <p:cNvPr id="466" name="Google Shape;573;p66"/>
            <p:cNvCxnSpPr/>
            <p:nvPr/>
          </p:nvCxnSpPr>
          <p:spPr>
            <a:xfrm flipH="1">
              <a:off x="1777680" y="2974680"/>
              <a:ext cx="653040" cy="360"/>
            </a:xfrm>
            <a:prstGeom prst="straightConnector1">
              <a:avLst/>
            </a:prstGeom>
            <a:ln w="9525">
              <a:solidFill>
                <a:srgbClr val="000000"/>
              </a:solidFill>
              <a:prstDash val="dash"/>
              <a:round/>
              <a:tailEnd len="med" type="stealth" w="med"/>
            </a:ln>
          </p:spPr>
        </p:cxnSp>
        <p:sp>
          <p:nvSpPr>
            <p:cNvPr id="467" name="Google Shape;574;p66"/>
            <p:cNvSpPr/>
            <p:nvPr/>
          </p:nvSpPr>
          <p:spPr>
            <a:xfrm>
              <a:off x="1215720" y="3069000"/>
              <a:ext cx="59940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Users</a:t>
              </a:r>
              <a:endParaRPr b="0" lang="en-US" sz="1200" strike="noStrike" u="none">
                <a:solidFill>
                  <a:srgbClr val="000000"/>
                </a:solidFill>
                <a:uFillTx/>
                <a:latin typeface="Arial"/>
              </a:endParaRPr>
            </a:p>
          </p:txBody>
        </p:sp>
        <p:sp>
          <p:nvSpPr>
            <p:cNvPr id="468" name="Google Shape;575;p66"/>
            <p:cNvSpPr/>
            <p:nvPr/>
          </p:nvSpPr>
          <p:spPr>
            <a:xfrm>
              <a:off x="1725120" y="2671200"/>
              <a:ext cx="757800" cy="146880"/>
            </a:xfrm>
            <a:prstGeom prst="rect">
              <a:avLst/>
            </a:prstGeom>
            <a:noFill/>
            <a:ln w="0">
              <a:noFill/>
            </a:ln>
          </p:spPr>
          <p:style>
            <a:lnRef idx="0"/>
            <a:fillRef idx="0"/>
            <a:effectRef idx="0"/>
            <a:fontRef idx="minor"/>
          </p:style>
          <p:txBody>
            <a:bodyPr tIns="73440" bIns="73440" anchor="ctr">
              <a:noAutofit/>
            </a:bodyPr>
            <a:p>
              <a:pPr algn="ctr">
                <a:lnSpc>
                  <a:spcPct val="100000"/>
                </a:lnSpc>
                <a:tabLst>
                  <a:tab algn="l" pos="0"/>
                </a:tabLst>
              </a:pPr>
              <a:r>
                <a:rPr b="0" lang="en" sz="1000" strike="noStrike" u="none">
                  <a:solidFill>
                    <a:srgbClr val="000000"/>
                  </a:solidFill>
                  <a:uFillTx/>
                  <a:latin typeface="Gill Sans"/>
                  <a:ea typeface="Gill Sans"/>
                </a:rPr>
                <a:t>Instruction</a:t>
              </a:r>
              <a:endParaRPr b="0" lang="en-US" sz="1000" strike="noStrike" u="none">
                <a:solidFill>
                  <a:srgbClr val="000000"/>
                </a:solidFill>
                <a:uFillTx/>
                <a:latin typeface="Arial"/>
              </a:endParaRPr>
            </a:p>
          </p:txBody>
        </p:sp>
        <p:cxnSp>
          <p:nvCxnSpPr>
            <p:cNvPr id="469" name="Google Shape;576;p66"/>
            <p:cNvCxnSpPr/>
            <p:nvPr/>
          </p:nvCxnSpPr>
          <p:spPr>
            <a:xfrm>
              <a:off x="3928320" y="2940840"/>
              <a:ext cx="272880" cy="2880"/>
            </a:xfrm>
            <a:prstGeom prst="straightConnector1">
              <a:avLst/>
            </a:prstGeom>
            <a:ln w="19050">
              <a:solidFill>
                <a:srgbClr val="000000"/>
              </a:solidFill>
              <a:round/>
              <a:tailEnd len="med" type="stealth" w="med"/>
            </a:ln>
          </p:spPr>
        </p:cxnSp>
        <p:cxnSp>
          <p:nvCxnSpPr>
            <p:cNvPr id="470" name="Google Shape;577;p66"/>
            <p:cNvCxnSpPr/>
            <p:nvPr/>
          </p:nvCxnSpPr>
          <p:spPr>
            <a:xfrm>
              <a:off x="6138720" y="2960640"/>
              <a:ext cx="257040" cy="5400"/>
            </a:xfrm>
            <a:prstGeom prst="straightConnector1">
              <a:avLst/>
            </a:prstGeom>
            <a:ln w="19050">
              <a:solidFill>
                <a:srgbClr val="000000"/>
              </a:solidFill>
              <a:round/>
              <a:tailEnd len="med" type="stealth" w="med"/>
            </a:ln>
          </p:spPr>
        </p:cxnSp>
        <p:sp>
          <p:nvSpPr>
            <p:cNvPr id="471" name="Google Shape;578;p66"/>
            <p:cNvSpPr/>
            <p:nvPr/>
          </p:nvSpPr>
          <p:spPr>
            <a:xfrm>
              <a:off x="4240440" y="2356200"/>
              <a:ext cx="1858680" cy="1206360"/>
            </a:xfrm>
            <a:prstGeom prst="roundRect">
              <a:avLst>
                <a:gd name="adj" fmla="val 7912"/>
              </a:avLst>
            </a:prstGeom>
            <a:solidFill>
              <a:srgbClr val="d9ead3"/>
            </a:solidFill>
            <a:ln w="19050">
              <a:solidFill>
                <a:srgbClr val="6aa84f"/>
              </a:solidFill>
              <a:round/>
            </a:ln>
          </p:spPr>
          <p:style>
            <a:lnRef idx="0"/>
            <a:fillRef idx="0"/>
            <a:effectRef idx="0"/>
            <a:fontRef idx="minor"/>
          </p:style>
          <p:txBody>
            <a:bodyPr tIns="91440" bIns="91440" anchor="ctr">
              <a:noAutofit/>
            </a:bodyPr>
            <a:p>
              <a:pPr>
                <a:lnSpc>
                  <a:spcPct val="100000"/>
                </a:lnSpc>
                <a:tabLst>
                  <a:tab algn="l" pos="0"/>
                </a:tabLst>
              </a:pPr>
              <a:r>
                <a:rPr b="0" lang="en" sz="1200" strike="noStrike" u="none">
                  <a:solidFill>
                    <a:srgbClr val="000000"/>
                  </a:solidFill>
                  <a:uFillTx/>
                  <a:latin typeface="Gill Sans"/>
                  <a:ea typeface="Gill Sans"/>
                </a:rPr>
                <a:t>SQL/Python code</a:t>
              </a:r>
              <a:endParaRPr b="0" lang="en-US" sz="1200" strike="noStrike" u="none">
                <a:solidFill>
                  <a:srgbClr val="000000"/>
                </a:solidFill>
                <a:uFillTx/>
                <a:latin typeface="Arial"/>
              </a:endParaRPr>
            </a:p>
            <a:p>
              <a:pPr>
                <a:lnSpc>
                  <a:spcPct val="115000"/>
                </a:lnSpc>
                <a:tabLst>
                  <a:tab algn="l" pos="0"/>
                </a:tabLst>
              </a:pPr>
              <a:r>
                <a:rPr b="1" lang="en" sz="900" strike="noStrike" u="none">
                  <a:solidFill>
                    <a:srgbClr val="900304"/>
                  </a:solidFill>
                  <a:uFillTx/>
                  <a:latin typeface="Consolas"/>
                  <a:ea typeface="Consolas"/>
                </a:rPr>
                <a:t>SELECT COUNT(*) FROM</a:t>
              </a:r>
              <a:endParaRPr b="0" lang="en-US" sz="900" strike="noStrike" u="none">
                <a:solidFill>
                  <a:srgbClr val="000000"/>
                </a:solidFill>
                <a:uFillTx/>
                <a:latin typeface="Arial"/>
              </a:endParaRPr>
            </a:p>
            <a:p>
              <a:pPr>
                <a:lnSpc>
                  <a:spcPct val="100000"/>
                </a:lnSpc>
                <a:spcBef>
                  <a:spcPts val="119"/>
                </a:spcBef>
                <a:tabLst>
                  <a:tab algn="l" pos="0"/>
                </a:tabLst>
              </a:pPr>
              <a:r>
                <a:rPr b="0" lang="en" sz="1200" strike="noStrike" u="none">
                  <a:solidFill>
                    <a:srgbClr val="000000"/>
                  </a:solidFill>
                  <a:uFillTx/>
                  <a:latin typeface="Gill Sans"/>
                  <a:ea typeface="Gill Sans"/>
                </a:rPr>
                <a:t>Computer controls</a:t>
              </a:r>
              <a:endParaRPr b="0" lang="en-US" sz="1200" strike="noStrike" u="none">
                <a:solidFill>
                  <a:srgbClr val="000000"/>
                </a:solidFill>
                <a:uFillTx/>
                <a:latin typeface="Arial"/>
              </a:endParaRPr>
            </a:p>
            <a:p>
              <a:pPr>
                <a:lnSpc>
                  <a:spcPct val="115000"/>
                </a:lnSpc>
                <a:tabLst>
                  <a:tab algn="l" pos="0"/>
                </a:tabLst>
              </a:pPr>
              <a:r>
                <a:rPr b="1" lang="en" sz="1000" strike="noStrike" u="none">
                  <a:solidFill>
                    <a:srgbClr val="ff0000"/>
                  </a:solidFill>
                  <a:uFillTx/>
                  <a:latin typeface="Consolas"/>
                  <a:ea typeface="Consolas"/>
                </a:rPr>
                <a:t>pyautogui.click(x, y)</a:t>
              </a:r>
              <a:endParaRPr b="0" lang="en-US" sz="1000" strike="noStrike" u="none">
                <a:solidFill>
                  <a:srgbClr val="000000"/>
                </a:solidFill>
                <a:uFillTx/>
                <a:latin typeface="Arial"/>
              </a:endParaRPr>
            </a:p>
            <a:p>
              <a:pPr>
                <a:lnSpc>
                  <a:spcPct val="100000"/>
                </a:lnSpc>
                <a:spcBef>
                  <a:spcPts val="119"/>
                </a:spcBef>
                <a:tabLst>
                  <a:tab algn="l" pos="0"/>
                </a:tabLst>
              </a:pPr>
              <a:r>
                <a:rPr b="0" lang="en" sz="1200" strike="noStrike" u="none">
                  <a:solidFill>
                    <a:schemeClr val="dk1"/>
                  </a:solidFill>
                  <a:uFillTx/>
                  <a:latin typeface="Gill Sans"/>
                  <a:ea typeface="Gill Sans"/>
                </a:rPr>
                <a:t>Robotic controls</a:t>
              </a:r>
              <a:endParaRPr b="0" lang="en-US" sz="1200" strike="noStrike" u="none">
                <a:solidFill>
                  <a:srgbClr val="000000"/>
                </a:solidFill>
                <a:uFillTx/>
                <a:latin typeface="Arial"/>
              </a:endParaRPr>
            </a:p>
            <a:p>
              <a:pPr>
                <a:lnSpc>
                  <a:spcPct val="115000"/>
                </a:lnSpc>
                <a:tabLst>
                  <a:tab algn="l" pos="0"/>
                </a:tabLst>
              </a:pPr>
              <a:r>
                <a:rPr b="1" lang="en" sz="1000" strike="noStrike" u="none">
                  <a:solidFill>
                    <a:srgbClr val="980000"/>
                  </a:solidFill>
                  <a:uFillTx/>
                  <a:latin typeface="Consolas"/>
                  <a:ea typeface="Consolas"/>
                </a:rPr>
                <a:t>grasp(speed=1, force=5)</a:t>
              </a:r>
              <a:endParaRPr b="0" lang="en-US" sz="1000" strike="noStrike" u="none">
                <a:solidFill>
                  <a:srgbClr val="000000"/>
                </a:solidFill>
                <a:uFillTx/>
                <a:latin typeface="Arial"/>
              </a:endParaRPr>
            </a:p>
          </p:txBody>
        </p:sp>
        <p:sp>
          <p:nvSpPr>
            <p:cNvPr id="472" name="Google Shape;579;p66"/>
            <p:cNvSpPr/>
            <p:nvPr/>
          </p:nvSpPr>
          <p:spPr>
            <a:xfrm>
              <a:off x="4775400" y="2131560"/>
              <a:ext cx="78876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Actions</a:t>
              </a:r>
              <a:endParaRPr b="0" lang="en-US" sz="1200" strike="noStrike" u="none">
                <a:solidFill>
                  <a:srgbClr val="000000"/>
                </a:solidFill>
                <a:uFillTx/>
                <a:latin typeface="Arial"/>
              </a:endParaRPr>
            </a:p>
          </p:txBody>
        </p:sp>
        <p:sp>
          <p:nvSpPr>
            <p:cNvPr id="473" name="Google Shape;580;p66"/>
            <p:cNvSpPr/>
            <p:nvPr/>
          </p:nvSpPr>
          <p:spPr>
            <a:xfrm>
              <a:off x="6542640" y="2114280"/>
              <a:ext cx="127872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Environments</a:t>
              </a:r>
              <a:endParaRPr b="0" lang="en-US" sz="1200" strike="noStrike" u="none">
                <a:solidFill>
                  <a:srgbClr val="000000"/>
                </a:solidFill>
                <a:uFillTx/>
                <a:latin typeface="Arial"/>
              </a:endParaRPr>
            </a:p>
          </p:txBody>
        </p:sp>
        <p:sp>
          <p:nvSpPr>
            <p:cNvPr id="474" name="Google Shape;581;p66"/>
            <p:cNvSpPr/>
            <p:nvPr/>
          </p:nvSpPr>
          <p:spPr>
            <a:xfrm>
              <a:off x="2714760" y="3544200"/>
              <a:ext cx="937440" cy="187920"/>
            </a:xfrm>
            <a:prstGeom prst="roundRect">
              <a:avLst>
                <a:gd name="adj" fmla="val 16667"/>
              </a:avLst>
            </a:prstGeom>
            <a:solidFill>
              <a:srgbClr val="f4f0ff"/>
            </a:solidFill>
            <a:ln w="9525">
              <a:solidFill>
                <a:srgbClr val="595959"/>
              </a:solidFill>
              <a:prstDash val="lgDash"/>
              <a:round/>
            </a:ln>
          </p:spPr>
          <p:style>
            <a:lnRef idx="0"/>
            <a:fillRef idx="0"/>
            <a:effectRef idx="0"/>
            <a:fontRef idx="minor"/>
          </p:style>
          <p:txBody>
            <a:bodyPr tIns="84960" bIns="84960" anchor="ctr">
              <a:noAutofit/>
            </a:bodyPr>
            <a:p>
              <a:pPr algn="ctr">
                <a:lnSpc>
                  <a:spcPct val="100000"/>
                </a:lnSpc>
                <a:tabLst>
                  <a:tab algn="l" pos="0"/>
                </a:tabLst>
              </a:pPr>
              <a:r>
                <a:rPr b="0" lang="en" sz="1100" strike="noStrike" u="none">
                  <a:solidFill>
                    <a:srgbClr val="000000"/>
                  </a:solidFill>
                  <a:uFillTx/>
                  <a:latin typeface="Gill Sans"/>
                  <a:ea typeface="Gill Sans"/>
                </a:rPr>
                <a:t>Observation</a:t>
              </a:r>
              <a:endParaRPr b="0" lang="en-US" sz="1100" strike="noStrike" u="none">
                <a:solidFill>
                  <a:srgbClr val="000000"/>
                </a:solidFill>
                <a:uFillTx/>
                <a:latin typeface="Arial"/>
              </a:endParaRPr>
            </a:p>
          </p:txBody>
        </p:sp>
        <p:grpSp>
          <p:nvGrpSpPr>
            <p:cNvPr id="475" name="Google Shape;582;p66"/>
            <p:cNvGrpSpPr/>
            <p:nvPr/>
          </p:nvGrpSpPr>
          <p:grpSpPr>
            <a:xfrm>
              <a:off x="6436080" y="2370600"/>
              <a:ext cx="1491840" cy="1143360"/>
              <a:chOff x="6436080" y="2370600"/>
              <a:chExt cx="1491840" cy="1143360"/>
            </a:xfrm>
          </p:grpSpPr>
          <p:sp>
            <p:nvSpPr>
              <p:cNvPr id="476" name="Google Shape;583;p66"/>
              <p:cNvSpPr/>
              <p:nvPr/>
            </p:nvSpPr>
            <p:spPr>
              <a:xfrm>
                <a:off x="6436080" y="2370600"/>
                <a:ext cx="1491840" cy="1143360"/>
              </a:xfrm>
              <a:prstGeom prst="roundRect">
                <a:avLst>
                  <a:gd name="adj" fmla="val 8132"/>
                </a:avLst>
              </a:prstGeom>
              <a:solidFill>
                <a:srgbClr val="f4f0ff"/>
              </a:solidFill>
              <a:ln w="19050">
                <a:solidFill>
                  <a:srgbClr val="674ea7"/>
                </a:solidFill>
                <a:round/>
              </a:ln>
            </p:spPr>
            <p:style>
              <a:lnRef idx="0"/>
              <a:fillRef idx="0"/>
              <a:effectRef idx="0"/>
              <a:fontRef idx="minor"/>
            </p:style>
            <p:txBody>
              <a:bodyPr tIns="91440" bIns="91440" anchor="ctr">
                <a:noAutofit/>
              </a:bodyPr>
              <a:p>
                <a:pPr>
                  <a:lnSpc>
                    <a:spcPct val="100000"/>
                  </a:lnSpc>
                  <a:tabLst>
                    <a:tab algn="l" pos="0"/>
                  </a:tabLst>
                </a:pPr>
                <a:r>
                  <a:rPr b="0" lang="en" sz="1100" strike="noStrike" u="none">
                    <a:solidFill>
                      <a:srgbClr val="000000"/>
                    </a:solidFill>
                    <a:uFillTx/>
                    <a:latin typeface="Gill Sans"/>
                    <a:ea typeface="Gill Sans"/>
                  </a:rPr>
                  <a:t>Databases</a:t>
                </a:r>
                <a:endParaRPr b="0" lang="en-US" sz="1100" strike="noStrike" u="none">
                  <a:solidFill>
                    <a:srgbClr val="000000"/>
                  </a:solidFill>
                  <a:uFillTx/>
                  <a:latin typeface="Arial"/>
                </a:endParaRPr>
              </a:p>
              <a:p>
                <a:pPr>
                  <a:lnSpc>
                    <a:spcPct val="100000"/>
                  </a:lnSpc>
                  <a:tabLst>
                    <a:tab algn="l" pos="0"/>
                  </a:tabLst>
                </a:pPr>
                <a:r>
                  <a:rPr b="0" lang="en" sz="1100" strike="noStrike" u="none">
                    <a:solidFill>
                      <a:srgbClr val="000000"/>
                    </a:solidFill>
                    <a:uFillTx/>
                    <a:latin typeface="Gill Sans"/>
                    <a:ea typeface="Gill Sans"/>
                  </a:rPr>
                  <a:t>Webs/Apps</a:t>
                </a:r>
                <a:endParaRPr b="0" lang="en-US" sz="1100" strike="noStrike" u="none">
                  <a:solidFill>
                    <a:srgbClr val="000000"/>
                  </a:solidFill>
                  <a:uFillTx/>
                  <a:latin typeface="Arial"/>
                </a:endParaRPr>
              </a:p>
              <a:p>
                <a:pPr>
                  <a:lnSpc>
                    <a:spcPct val="100000"/>
                  </a:lnSpc>
                  <a:tabLst>
                    <a:tab algn="l" pos="0"/>
                  </a:tabLst>
                </a:pPr>
                <a:r>
                  <a:rPr b="0" lang="en" sz="1100" strike="noStrike" u="none">
                    <a:solidFill>
                      <a:srgbClr val="000000"/>
                    </a:solidFill>
                    <a:uFillTx/>
                    <a:latin typeface="Gill Sans"/>
                    <a:ea typeface="Gill Sans"/>
                  </a:rPr>
                  <a:t>Computers</a:t>
                </a:r>
                <a:endParaRPr b="0" lang="en-US" sz="1100" strike="noStrike" u="none">
                  <a:solidFill>
                    <a:srgbClr val="000000"/>
                  </a:solidFill>
                  <a:uFillTx/>
                  <a:latin typeface="Arial"/>
                </a:endParaRPr>
              </a:p>
              <a:p>
                <a:pPr>
                  <a:lnSpc>
                    <a:spcPct val="100000"/>
                  </a:lnSpc>
                  <a:tabLst>
                    <a:tab algn="l" pos="0"/>
                  </a:tabLst>
                </a:pPr>
                <a:r>
                  <a:rPr b="0" lang="en" sz="1100" strike="noStrike" u="none">
                    <a:solidFill>
                      <a:schemeClr val="dk1"/>
                    </a:solidFill>
                    <a:uFillTx/>
                    <a:latin typeface="Gill Sans"/>
                    <a:ea typeface="Gill Sans"/>
                  </a:rPr>
                  <a:t>      …</a:t>
                </a:r>
                <a:endParaRPr b="0" lang="en-US" sz="1100" strike="noStrike" u="none">
                  <a:solidFill>
                    <a:srgbClr val="000000"/>
                  </a:solidFill>
                  <a:uFillTx/>
                  <a:latin typeface="Arial"/>
                </a:endParaRPr>
              </a:p>
              <a:p>
                <a:pPr>
                  <a:lnSpc>
                    <a:spcPct val="100000"/>
                  </a:lnSpc>
                  <a:spcBef>
                    <a:spcPts val="201"/>
                  </a:spcBef>
                  <a:tabLst>
                    <a:tab algn="l" pos="0"/>
                  </a:tabLst>
                </a:pPr>
                <a:r>
                  <a:rPr b="0" lang="en" sz="1100" strike="noStrike" u="none">
                    <a:solidFill>
                      <a:srgbClr val="000000"/>
                    </a:solidFill>
                    <a:uFillTx/>
                    <a:latin typeface="Gill Sans"/>
                    <a:ea typeface="Gill Sans"/>
                  </a:rPr>
                  <a:t>Physical world</a:t>
                </a:r>
                <a:endParaRPr b="0" lang="en-US" sz="1100" strike="noStrike" u="none">
                  <a:solidFill>
                    <a:srgbClr val="000000"/>
                  </a:solidFill>
                  <a:uFillTx/>
                  <a:latin typeface="Arial"/>
                </a:endParaRPr>
              </a:p>
            </p:txBody>
          </p:sp>
          <p:pic>
            <p:nvPicPr>
              <p:cNvPr id="477" name="Google Shape;584;p66" descr=""/>
              <p:cNvPicPr/>
              <p:nvPr/>
            </p:nvPicPr>
            <p:blipFill>
              <a:blip r:embed="rId2"/>
              <a:stretch/>
            </p:blipFill>
            <p:spPr>
              <a:xfrm>
                <a:off x="7517880" y="2396520"/>
                <a:ext cx="224280" cy="285480"/>
              </a:xfrm>
              <a:prstGeom prst="rect">
                <a:avLst/>
              </a:prstGeom>
              <a:noFill/>
              <a:ln w="0">
                <a:noFill/>
              </a:ln>
            </p:spPr>
          </p:pic>
          <p:pic>
            <p:nvPicPr>
              <p:cNvPr id="478" name="Google Shape;585;p66" descr=""/>
              <p:cNvPicPr/>
              <p:nvPr/>
            </p:nvPicPr>
            <p:blipFill>
              <a:blip r:embed="rId3"/>
              <a:stretch/>
            </p:blipFill>
            <p:spPr>
              <a:xfrm>
                <a:off x="7399440" y="3030840"/>
                <a:ext cx="461160" cy="460440"/>
              </a:xfrm>
              <a:prstGeom prst="rect">
                <a:avLst/>
              </a:prstGeom>
              <a:noFill/>
              <a:ln w="0">
                <a:noFill/>
              </a:ln>
            </p:spPr>
          </p:pic>
          <p:pic>
            <p:nvPicPr>
              <p:cNvPr id="479" name="Google Shape;586;p66" descr=""/>
              <p:cNvPicPr/>
              <p:nvPr/>
            </p:nvPicPr>
            <p:blipFill>
              <a:blip r:embed="rId4"/>
              <a:stretch/>
            </p:blipFill>
            <p:spPr>
              <a:xfrm>
                <a:off x="7386480" y="2700360"/>
                <a:ext cx="487080" cy="310320"/>
              </a:xfrm>
              <a:prstGeom prst="rect">
                <a:avLst/>
              </a:prstGeom>
              <a:noFill/>
              <a:ln w="0">
                <a:noFill/>
              </a:ln>
            </p:spPr>
          </p:pic>
        </p:grpSp>
        <p:cxnSp>
          <p:nvCxnSpPr>
            <p:cNvPr id="480" name="Google Shape;587;p66"/>
            <p:cNvCxnSpPr>
              <a:stCxn id="476" idx="2"/>
              <a:endCxn id="474" idx="3"/>
            </p:cNvCxnSpPr>
            <p:nvPr/>
          </p:nvCxnSpPr>
          <p:spPr>
            <a:xfrm rot="5400000">
              <a:off x="5354640" y="1811160"/>
              <a:ext cx="124560" cy="3530160"/>
            </a:xfrm>
            <a:prstGeom prst="bentConnector2">
              <a:avLst/>
            </a:prstGeom>
            <a:ln w="9525">
              <a:solidFill>
                <a:srgbClr val="5e5e5e"/>
              </a:solidFill>
              <a:prstDash val="dash"/>
              <a:round/>
            </a:ln>
          </p:spPr>
        </p:cxnSp>
        <p:cxnSp>
          <p:nvCxnSpPr>
            <p:cNvPr id="481" name="Google Shape;588;p66"/>
            <p:cNvCxnSpPr>
              <a:stCxn id="474" idx="0"/>
              <a:endCxn id="464" idx="4"/>
            </p:cNvCxnSpPr>
            <p:nvPr/>
          </p:nvCxnSpPr>
          <p:spPr>
            <a:xfrm flipV="1">
              <a:off x="3183480" y="3317400"/>
              <a:ext cx="360" cy="227160"/>
            </a:xfrm>
            <a:prstGeom prst="straightConnector1">
              <a:avLst/>
            </a:prstGeom>
            <a:ln w="9525">
              <a:solidFill>
                <a:srgbClr val="5e5e5e"/>
              </a:solidFill>
              <a:prstDash val="dash"/>
              <a:round/>
              <a:tailEnd len="med" type="stealth" w="med"/>
            </a:ln>
          </p:spPr>
        </p:cxnSp>
        <p:sp>
          <p:nvSpPr>
            <p:cNvPr id="482" name="Google Shape;589;p66"/>
            <p:cNvSpPr/>
            <p:nvPr/>
          </p:nvSpPr>
          <p:spPr>
            <a:xfrm>
              <a:off x="2183400" y="2183400"/>
              <a:ext cx="1999800" cy="226080"/>
            </a:xfrm>
            <a:prstGeom prst="rect">
              <a:avLst/>
            </a:prstGeom>
            <a:solidFill>
              <a:srgbClr val="f4cccc"/>
            </a:solidFill>
            <a:ln w="19050">
              <a:solidFill>
                <a:srgbClr val="cc0000"/>
              </a:solidFill>
              <a:round/>
            </a:ln>
          </p:spPr>
          <p:style>
            <a:lnRef idx="0"/>
            <a:fillRef idx="0"/>
            <a:effectRef idx="0"/>
            <a:fontRef idx="minor"/>
          </p:style>
          <p:txBody>
            <a:bodyPr tIns="91440" bIns="91440" anchor="ctr">
              <a:noAutofit/>
            </a:bodyPr>
            <a:p>
              <a:pPr algn="ctr">
                <a:lnSpc>
                  <a:spcPct val="100000"/>
                </a:lnSpc>
                <a:tabLst>
                  <a:tab algn="l" pos="0"/>
                </a:tabLst>
              </a:pPr>
              <a:r>
                <a:rPr b="0" lang="en" sz="1100" strike="noStrike" u="none">
                  <a:solidFill>
                    <a:schemeClr val="dk1"/>
                  </a:solidFill>
                  <a:uFillTx/>
                  <a:latin typeface="Gill Sans"/>
                  <a:ea typeface="Gill Sans"/>
                </a:rPr>
                <a:t>Executable language grounding</a:t>
              </a:r>
              <a:endParaRPr b="0" lang="en-US" sz="1100" strike="noStrike" u="none">
                <a:solidFill>
                  <a:srgbClr val="000000"/>
                </a:solidFill>
                <a:uFillTx/>
                <a:latin typeface="Arial"/>
              </a:endParaRPr>
            </a:p>
          </p:txBody>
        </p:sp>
        <p:sp>
          <p:nvSpPr>
            <p:cNvPr id="483" name="Google Shape;590;p66"/>
            <p:cNvSpPr/>
            <p:nvPr/>
          </p:nvSpPr>
          <p:spPr>
            <a:xfrm>
              <a:off x="2396160" y="2502000"/>
              <a:ext cx="1574280" cy="923760"/>
            </a:xfrm>
            <a:prstGeom prst="roundRect">
              <a:avLst>
                <a:gd name="adj" fmla="val 16667"/>
              </a:avLst>
            </a:prstGeom>
            <a:noFill/>
            <a:ln w="9525">
              <a:solidFill>
                <a:srgbClr val="d5d5d5"/>
              </a:solidFill>
              <a:prstDash val="lg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grpSp>
      <p:sp>
        <p:nvSpPr>
          <p:cNvPr id="484" name="Google Shape;591;p66"/>
          <p:cNvSpPr/>
          <p:nvPr/>
        </p:nvSpPr>
        <p:spPr>
          <a:xfrm>
            <a:off x="457200" y="290520"/>
            <a:ext cx="8229240" cy="471240"/>
          </a:xfrm>
          <a:prstGeom prst="rect">
            <a:avLst/>
          </a:prstGeom>
          <a:noFill/>
          <a:ln w="0">
            <a:noFill/>
          </a:ln>
        </p:spPr>
        <p:style>
          <a:lnRef idx="0"/>
          <a:fillRef idx="0"/>
          <a:effectRef idx="0"/>
          <a:fontRef idx="minor"/>
        </p:style>
        <p:txBody>
          <a:bodyPr lIns="19080" rIns="19080" tIns="19080" bIns="19080" anchor="t">
            <a:normAutofit/>
          </a:bodyPr>
          <a:p>
            <a:pPr algn="ctr">
              <a:lnSpc>
                <a:spcPct val="80000"/>
              </a:lnSpc>
              <a:tabLst>
                <a:tab algn="l" pos="0"/>
              </a:tabLst>
            </a:pPr>
            <a:r>
              <a:rPr b="0" lang="en" sz="3000" strike="noStrike" u="none">
                <a:solidFill>
                  <a:srgbClr val="cc0000"/>
                </a:solidFill>
                <a:uFillTx/>
                <a:latin typeface="Gill Sans"/>
                <a:ea typeface="Gill Sans"/>
              </a:rPr>
              <a:t>               </a:t>
            </a:r>
            <a:r>
              <a:rPr b="0" lang="en" sz="3000" strike="noStrike" u="none">
                <a:solidFill>
                  <a:srgbClr val="000000"/>
                </a:solidFill>
                <a:uFillTx/>
                <a:latin typeface="Gill Sans"/>
                <a:ea typeface="Gill Sans"/>
              </a:rPr>
              <a:t>: executable language grounding</a:t>
            </a:r>
            <a:endParaRPr b="0" lang="en-US" sz="3000" strike="noStrike" u="none">
              <a:solidFill>
                <a:srgbClr val="000000"/>
              </a:solidFill>
              <a:uFillTx/>
              <a:latin typeface="Arial"/>
            </a:endParaRPr>
          </a:p>
        </p:txBody>
      </p:sp>
      <p:pic>
        <p:nvPicPr>
          <p:cNvPr id="485" name="Google Shape;592;p66" descr=""/>
          <p:cNvPicPr/>
          <p:nvPr/>
        </p:nvPicPr>
        <p:blipFill>
          <a:blip r:embed="rId5"/>
          <a:stretch/>
        </p:blipFill>
        <p:spPr>
          <a:xfrm>
            <a:off x="892800" y="332640"/>
            <a:ext cx="1999800" cy="394920"/>
          </a:xfrm>
          <a:prstGeom prst="rect">
            <a:avLst/>
          </a:prstGeom>
          <a:noFill/>
          <a:ln w="0">
            <a:noFill/>
          </a:ln>
          <a:effectLst>
            <a:outerShdw algn="bl" blurRad="57240" dir="5400000" dist="19080" rotWithShape="0">
              <a:srgbClr val="000000">
                <a:alpha val="50000"/>
              </a:srgbClr>
            </a:outerShdw>
          </a:effectLst>
        </p:spPr>
      </p:pic>
      <p:sp>
        <p:nvSpPr>
          <p:cNvPr id="486" name="Google Shape;593;p66"/>
          <p:cNvSpPr/>
          <p:nvPr/>
        </p:nvSpPr>
        <p:spPr>
          <a:xfrm>
            <a:off x="1142280" y="640800"/>
            <a:ext cx="15001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sng">
                <a:solidFill>
                  <a:srgbClr val="0000ff"/>
                </a:solidFill>
                <a:uFillTx/>
                <a:latin typeface="Gill Sans"/>
                <a:ea typeface="Gill Sans"/>
                <a:hlinkClick r:id="rId6"/>
              </a:rPr>
              <a:t>https://xlang.ai</a:t>
            </a:r>
            <a:r>
              <a:rPr b="0" lang="en" sz="1200" strike="noStrike" u="none">
                <a:solidFill>
                  <a:srgbClr val="000000"/>
                </a:solidFill>
                <a:uFillTx/>
                <a:latin typeface="Gill Sans"/>
                <a:ea typeface="Gill Sans"/>
              </a:rPr>
              <a:t> </a:t>
            </a:r>
            <a:endParaRPr b="0" lang="en-US" sz="1200" strike="noStrike" u="none">
              <a:solidFill>
                <a:srgbClr val="000000"/>
              </a:solidFill>
              <a:uFillTx/>
              <a:latin typeface="Arial"/>
            </a:endParaRPr>
          </a:p>
        </p:txBody>
      </p:sp>
      <p:sp>
        <p:nvSpPr>
          <p:cNvPr id="487" name="Google Shape;594;p66"/>
          <p:cNvSpPr/>
          <p:nvPr/>
        </p:nvSpPr>
        <p:spPr>
          <a:xfrm>
            <a:off x="634680" y="1051560"/>
            <a:ext cx="787428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To develop grounded AI systems that empower users to use language to interact with digital and physical environments to carry out real-world tasks.</a:t>
            </a:r>
            <a:endParaRPr b="0" lang="en-US" sz="1800" strike="noStrike" u="none">
              <a:solidFill>
                <a:srgbClr val="000000"/>
              </a:solidFill>
              <a:uFillTx/>
              <a:latin typeface="Arial"/>
            </a:endParaRPr>
          </a:p>
        </p:txBody>
      </p:sp>
      <p:sp>
        <p:nvSpPr>
          <p:cNvPr id="488" name="PlaceHolder 1"/>
          <p:cNvSpPr>
            <a:spLocks noGrp="1"/>
          </p:cNvSpPr>
          <p:nvPr>
            <p:ph type="sldNum" idx="6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BA9CDF88-A66A-4FB9-B63D-38A52747B4B5}"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Google Shape;600;p67"/>
          <p:cNvSpPr/>
          <p:nvPr/>
        </p:nvSpPr>
        <p:spPr>
          <a:xfrm>
            <a:off x="457200" y="290520"/>
            <a:ext cx="8229240" cy="471240"/>
          </a:xfrm>
          <a:prstGeom prst="rect">
            <a:avLst/>
          </a:prstGeom>
          <a:noFill/>
          <a:ln w="0">
            <a:noFill/>
          </a:ln>
        </p:spPr>
        <p:style>
          <a:lnRef idx="0"/>
          <a:fillRef idx="0"/>
          <a:effectRef idx="0"/>
          <a:fontRef idx="minor"/>
        </p:style>
        <p:txBody>
          <a:bodyPr lIns="19080" rIns="19080" tIns="19080" bIns="19080" anchor="t">
            <a:normAutofit/>
          </a:bodyPr>
          <a:p>
            <a:pPr algn="ctr">
              <a:lnSpc>
                <a:spcPct val="80000"/>
              </a:lnSpc>
              <a:tabLst>
                <a:tab algn="l" pos="0"/>
              </a:tabLst>
            </a:pPr>
            <a:r>
              <a:rPr b="0" lang="en" sz="3000" strike="noStrike" u="none">
                <a:solidFill>
                  <a:srgbClr val="cc0000"/>
                </a:solidFill>
                <a:uFillTx/>
                <a:latin typeface="Gill Sans"/>
                <a:ea typeface="Gill Sans"/>
              </a:rPr>
              <a:t>               </a:t>
            </a:r>
            <a:r>
              <a:rPr b="0" lang="en" sz="3000" strike="noStrike" u="none">
                <a:solidFill>
                  <a:srgbClr val="000000"/>
                </a:solidFill>
                <a:uFillTx/>
                <a:latin typeface="Gill Sans"/>
                <a:ea typeface="Gill Sans"/>
              </a:rPr>
              <a:t>: executable language grounding</a:t>
            </a:r>
            <a:endParaRPr b="0" lang="en-US" sz="3000" strike="noStrike" u="none">
              <a:solidFill>
                <a:srgbClr val="000000"/>
              </a:solidFill>
              <a:uFillTx/>
              <a:latin typeface="Arial"/>
            </a:endParaRPr>
          </a:p>
        </p:txBody>
      </p:sp>
      <p:pic>
        <p:nvPicPr>
          <p:cNvPr id="490" name="Google Shape;601;p67" descr=""/>
          <p:cNvPicPr/>
          <p:nvPr/>
        </p:nvPicPr>
        <p:blipFill>
          <a:blip r:embed="rId1"/>
          <a:stretch/>
        </p:blipFill>
        <p:spPr>
          <a:xfrm>
            <a:off x="892800" y="332640"/>
            <a:ext cx="1999800" cy="394920"/>
          </a:xfrm>
          <a:prstGeom prst="rect">
            <a:avLst/>
          </a:prstGeom>
          <a:noFill/>
          <a:ln w="0">
            <a:noFill/>
          </a:ln>
          <a:effectLst>
            <a:outerShdw algn="bl" blurRad="57240" dir="5400000" dist="19080" rotWithShape="0">
              <a:srgbClr val="000000">
                <a:alpha val="50000"/>
              </a:srgbClr>
            </a:outerShdw>
          </a:effectLst>
        </p:spPr>
      </p:pic>
      <p:sp>
        <p:nvSpPr>
          <p:cNvPr id="491" name="Google Shape;602;p67"/>
          <p:cNvSpPr/>
          <p:nvPr/>
        </p:nvSpPr>
        <p:spPr>
          <a:xfrm>
            <a:off x="1142280" y="640800"/>
            <a:ext cx="15001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sng">
                <a:solidFill>
                  <a:srgbClr val="0000ff"/>
                </a:solidFill>
                <a:uFillTx/>
                <a:latin typeface="Gill Sans"/>
                <a:ea typeface="Gill Sans"/>
                <a:hlinkClick r:id="rId2"/>
              </a:rPr>
              <a:t>https://xlang.ai</a:t>
            </a:r>
            <a:r>
              <a:rPr b="0" lang="en" sz="1200" strike="noStrike" u="none">
                <a:solidFill>
                  <a:srgbClr val="000000"/>
                </a:solidFill>
                <a:uFillTx/>
                <a:latin typeface="Gill Sans"/>
                <a:ea typeface="Gill Sans"/>
              </a:rPr>
              <a:t> </a:t>
            </a:r>
            <a:endParaRPr b="0" lang="en-US" sz="1200" strike="noStrike" u="none">
              <a:solidFill>
                <a:srgbClr val="000000"/>
              </a:solidFill>
              <a:uFillTx/>
              <a:latin typeface="Arial"/>
            </a:endParaRPr>
          </a:p>
        </p:txBody>
      </p:sp>
      <p:pic>
        <p:nvPicPr>
          <p:cNvPr id="492" name="Google Shape;603;p67" descr=""/>
          <p:cNvPicPr/>
          <p:nvPr/>
        </p:nvPicPr>
        <p:blipFill>
          <a:blip r:embed="rId3"/>
          <a:stretch/>
        </p:blipFill>
        <p:spPr>
          <a:xfrm>
            <a:off x="2080080" y="1057320"/>
            <a:ext cx="4983480" cy="1218960"/>
          </a:xfrm>
          <a:prstGeom prst="rect">
            <a:avLst/>
          </a:prstGeom>
          <a:noFill/>
          <a:ln w="0">
            <a:noFill/>
          </a:ln>
        </p:spPr>
      </p:pic>
      <p:sp>
        <p:nvSpPr>
          <p:cNvPr id="493" name="PlaceHolder 1"/>
          <p:cNvSpPr>
            <a:spLocks noGrp="1"/>
          </p:cNvSpPr>
          <p:nvPr>
            <p:ph type="sldNum" idx="6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569AFFF-4D71-46D0-8E03-340D87C6C5A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grpSp>
        <p:nvGrpSpPr>
          <p:cNvPr id="494" name="Google Shape;605;p67"/>
          <p:cNvGrpSpPr/>
          <p:nvPr/>
        </p:nvGrpSpPr>
        <p:grpSpPr>
          <a:xfrm>
            <a:off x="205560" y="2202480"/>
            <a:ext cx="4136040" cy="2116440"/>
            <a:chOff x="205560" y="2202480"/>
            <a:chExt cx="4136040" cy="2116440"/>
          </a:xfrm>
        </p:grpSpPr>
        <p:grpSp>
          <p:nvGrpSpPr>
            <p:cNvPr id="495" name="Google Shape;606;p67"/>
            <p:cNvGrpSpPr/>
            <p:nvPr/>
          </p:nvGrpSpPr>
          <p:grpSpPr>
            <a:xfrm>
              <a:off x="205560" y="2508120"/>
              <a:ext cx="4136040" cy="1810800"/>
              <a:chOff x="205560" y="2508120"/>
              <a:chExt cx="4136040" cy="1810800"/>
            </a:xfrm>
          </p:grpSpPr>
          <p:pic>
            <p:nvPicPr>
              <p:cNvPr id="496" name="Google Shape;607;p67" descr=""/>
              <p:cNvPicPr/>
              <p:nvPr/>
            </p:nvPicPr>
            <p:blipFill>
              <a:blip r:embed="rId4"/>
              <a:stretch/>
            </p:blipFill>
            <p:spPr>
              <a:xfrm>
                <a:off x="360000" y="2508120"/>
                <a:ext cx="3827520" cy="1352520"/>
              </a:xfrm>
              <a:prstGeom prst="rect">
                <a:avLst/>
              </a:prstGeom>
              <a:noFill/>
              <a:ln w="0">
                <a:noFill/>
              </a:ln>
              <a:effectLst>
                <a:outerShdw algn="bl" blurRad="57240" dir="5400000" dist="19080" rotWithShape="0">
                  <a:srgbClr val="000000">
                    <a:alpha val="50000"/>
                  </a:srgbClr>
                </a:outerShdw>
              </a:effectLst>
            </p:spPr>
          </p:pic>
          <p:sp>
            <p:nvSpPr>
              <p:cNvPr id="497" name="Google Shape;608;p67"/>
              <p:cNvSpPr/>
              <p:nvPr/>
            </p:nvSpPr>
            <p:spPr>
              <a:xfrm>
                <a:off x="205560" y="3861360"/>
                <a:ext cx="4136040" cy="45756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900" strike="noStrike" u="none">
                    <a:solidFill>
                      <a:schemeClr val="dk1"/>
                    </a:solidFill>
                    <a:uFillTx/>
                    <a:latin typeface="Gill Sans"/>
                    <a:ea typeface="Gill Sans"/>
                  </a:rPr>
                  <a:t>Lei et al. 2024, Lai et al. ICML 2023, </a:t>
                </a:r>
                <a:r>
                  <a:rPr b="0" lang="en" sz="900" strike="noStrike" u="none">
                    <a:solidFill>
                      <a:srgbClr val="222222"/>
                    </a:solidFill>
                    <a:uFillTx/>
                    <a:latin typeface="Gill Sans"/>
                    <a:ea typeface="Gill Sans"/>
                  </a:rPr>
                  <a:t>Zhang</a:t>
                </a:r>
                <a:r>
                  <a:rPr b="0" lang="en" sz="900" strike="noStrike" u="none">
                    <a:solidFill>
                      <a:schemeClr val="dk1"/>
                    </a:solidFill>
                    <a:uFillTx/>
                    <a:latin typeface="Gill Sans"/>
                    <a:ea typeface="Gill Sans"/>
                  </a:rPr>
                  <a:t> et al. ICML 2023, Su et al. ICLR 2023</a:t>
                </a:r>
                <a:endParaRPr b="0" lang="en-US" sz="900" strike="noStrike" u="none">
                  <a:solidFill>
                    <a:srgbClr val="000000"/>
                  </a:solidFill>
                  <a:uFillTx/>
                  <a:latin typeface="Arial"/>
                </a:endParaRPr>
              </a:p>
              <a:p>
                <a:pPr algn="ctr">
                  <a:lnSpc>
                    <a:spcPct val="100000"/>
                  </a:lnSpc>
                  <a:tabLst>
                    <a:tab algn="l" pos="0"/>
                  </a:tabLst>
                </a:pPr>
                <a:r>
                  <a:rPr b="0" lang="en" sz="900" strike="noStrike" u="none">
                    <a:solidFill>
                      <a:schemeClr val="dk1"/>
                    </a:solidFill>
                    <a:uFillTx/>
                    <a:latin typeface="Gill Sans"/>
                    <a:ea typeface="Gill Sans"/>
                  </a:rPr>
                  <a:t>Cheng and Xie et al. ICLR 2023, Su et al. ACL 2023, Yu et al. EMNLP 2018</a:t>
                </a:r>
                <a:endParaRPr b="0" lang="en-US" sz="900" strike="noStrike" u="none">
                  <a:solidFill>
                    <a:srgbClr val="000000"/>
                  </a:solidFill>
                  <a:uFillTx/>
                  <a:latin typeface="Arial"/>
                </a:endParaRPr>
              </a:p>
            </p:txBody>
          </p:sp>
        </p:grpSp>
        <p:sp>
          <p:nvSpPr>
            <p:cNvPr id="498" name="Google Shape;609;p67"/>
            <p:cNvSpPr/>
            <p:nvPr/>
          </p:nvSpPr>
          <p:spPr>
            <a:xfrm>
              <a:off x="774000" y="2202480"/>
              <a:ext cx="29995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chemeClr val="accent1"/>
                  </a:solidFill>
                  <a:uFillTx/>
                  <a:latin typeface="Gill Sans"/>
                  <a:ea typeface="Gill Sans"/>
                </a:rPr>
                <a:t>Code generation for data science</a:t>
              </a:r>
              <a:endParaRPr b="0" lang="en-US" sz="1200" strike="noStrike" u="none">
                <a:solidFill>
                  <a:srgbClr val="000000"/>
                </a:solidFill>
                <a:uFillTx/>
                <a:latin typeface="Arial"/>
              </a:endParaRPr>
            </a:p>
          </p:txBody>
        </p:sp>
      </p:grpSp>
      <p:grpSp>
        <p:nvGrpSpPr>
          <p:cNvPr id="499" name="Google Shape;610;p67"/>
          <p:cNvGrpSpPr/>
          <p:nvPr/>
        </p:nvGrpSpPr>
        <p:grpSpPr>
          <a:xfrm>
            <a:off x="2372040" y="2687040"/>
            <a:ext cx="3689640" cy="2187720"/>
            <a:chOff x="2372040" y="2687040"/>
            <a:chExt cx="3689640" cy="2187720"/>
          </a:xfrm>
        </p:grpSpPr>
        <p:grpSp>
          <p:nvGrpSpPr>
            <p:cNvPr id="500" name="Google Shape;611;p67"/>
            <p:cNvGrpSpPr/>
            <p:nvPr/>
          </p:nvGrpSpPr>
          <p:grpSpPr>
            <a:xfrm>
              <a:off x="2372040" y="2687040"/>
              <a:ext cx="3689640" cy="2012400"/>
              <a:chOff x="2372040" y="2687040"/>
              <a:chExt cx="3689640" cy="2012400"/>
            </a:xfrm>
          </p:grpSpPr>
          <p:pic>
            <p:nvPicPr>
              <p:cNvPr id="501" name="Google Shape;612;p67" descr=""/>
              <p:cNvPicPr/>
              <p:nvPr/>
            </p:nvPicPr>
            <p:blipFill>
              <a:blip r:embed="rId5"/>
              <a:stretch/>
            </p:blipFill>
            <p:spPr>
              <a:xfrm>
                <a:off x="2372040" y="2687040"/>
                <a:ext cx="3689640" cy="1554480"/>
              </a:xfrm>
              <a:prstGeom prst="rect">
                <a:avLst/>
              </a:prstGeom>
              <a:noFill/>
              <a:ln w="0">
                <a:noFill/>
              </a:ln>
              <a:effectLst>
                <a:outerShdw algn="bl" blurRad="57240" dir="5400000" dist="19080" rotWithShape="0">
                  <a:srgbClr val="000000">
                    <a:alpha val="50000"/>
                  </a:srgbClr>
                </a:outerShdw>
              </a:effectLst>
            </p:spPr>
          </p:pic>
          <p:sp>
            <p:nvSpPr>
              <p:cNvPr id="502" name="Google Shape;613;p67"/>
              <p:cNvSpPr/>
              <p:nvPr/>
            </p:nvSpPr>
            <p:spPr>
              <a:xfrm>
                <a:off x="2372040" y="4241880"/>
                <a:ext cx="3689640" cy="45756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900" strike="noStrike" u="none">
                    <a:solidFill>
                      <a:schemeClr val="dk1"/>
                    </a:solidFill>
                    <a:uFillTx/>
                    <a:latin typeface="Gill Sans"/>
                    <a:ea typeface="Gill Sans"/>
                  </a:rPr>
                  <a:t>Xie et al. NeurIPS 2024, Cao et al. NeurIPS, 2024 Xu et al. ICLR 2024, </a:t>
                </a:r>
                <a:endParaRPr b="0" lang="en-US" sz="900" strike="noStrike" u="none">
                  <a:solidFill>
                    <a:srgbClr val="000000"/>
                  </a:solidFill>
                  <a:uFillTx/>
                  <a:latin typeface="Arial"/>
                </a:endParaRPr>
              </a:p>
              <a:p>
                <a:pPr algn="ctr">
                  <a:lnSpc>
                    <a:spcPct val="100000"/>
                  </a:lnSpc>
                  <a:tabLst>
                    <a:tab algn="l" pos="0"/>
                  </a:tabLst>
                </a:pPr>
                <a:r>
                  <a:rPr b="0" lang="en" sz="900" strike="noStrike" u="none">
                    <a:solidFill>
                      <a:schemeClr val="dk1"/>
                    </a:solidFill>
                    <a:uFillTx/>
                    <a:latin typeface="Gill Sans"/>
                    <a:ea typeface="Gill Sans"/>
                  </a:rPr>
                  <a:t>Xie et al. COLM 2024, Xu et al. 2024, Su et al. 2024, Zhang et al. 2024</a:t>
                </a:r>
                <a:endParaRPr b="0" lang="en-US" sz="900" strike="noStrike" u="none">
                  <a:solidFill>
                    <a:srgbClr val="000000"/>
                  </a:solidFill>
                  <a:uFillTx/>
                  <a:latin typeface="Arial"/>
                </a:endParaRPr>
              </a:p>
            </p:txBody>
          </p:sp>
        </p:grpSp>
        <p:sp>
          <p:nvSpPr>
            <p:cNvPr id="503" name="Google Shape;614;p67"/>
            <p:cNvSpPr/>
            <p:nvPr/>
          </p:nvSpPr>
          <p:spPr>
            <a:xfrm>
              <a:off x="2561400" y="4509360"/>
              <a:ext cx="33109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rgbClr val="4a86e8"/>
                  </a:solidFill>
                  <a:uFillTx/>
                  <a:latin typeface="Gill Sans"/>
                  <a:ea typeface="Gill Sans"/>
                </a:rPr>
                <a:t>Grounding language in the digital world</a:t>
              </a:r>
              <a:endParaRPr b="0" lang="en-US" sz="1200" strike="noStrike" u="none">
                <a:solidFill>
                  <a:srgbClr val="000000"/>
                </a:solidFill>
                <a:uFillTx/>
                <a:latin typeface="Arial"/>
              </a:endParaRPr>
            </a:p>
          </p:txBody>
        </p:sp>
      </p:grpSp>
      <p:grpSp>
        <p:nvGrpSpPr>
          <p:cNvPr id="504" name="Google Shape;615;p67"/>
          <p:cNvGrpSpPr/>
          <p:nvPr/>
        </p:nvGrpSpPr>
        <p:grpSpPr>
          <a:xfrm>
            <a:off x="4550400" y="3031560"/>
            <a:ext cx="4136040" cy="2082960"/>
            <a:chOff x="4550400" y="3031560"/>
            <a:chExt cx="4136040" cy="2082960"/>
          </a:xfrm>
        </p:grpSpPr>
        <p:grpSp>
          <p:nvGrpSpPr>
            <p:cNvPr id="505" name="Google Shape;616;p67"/>
            <p:cNvGrpSpPr/>
            <p:nvPr/>
          </p:nvGrpSpPr>
          <p:grpSpPr>
            <a:xfrm>
              <a:off x="4550400" y="3031560"/>
              <a:ext cx="4136040" cy="1830240"/>
              <a:chOff x="4550400" y="3031560"/>
              <a:chExt cx="4136040" cy="1830240"/>
            </a:xfrm>
          </p:grpSpPr>
          <p:pic>
            <p:nvPicPr>
              <p:cNvPr id="506" name="Google Shape;617;p67" descr=""/>
              <p:cNvPicPr/>
              <p:nvPr/>
            </p:nvPicPr>
            <p:blipFill>
              <a:blip r:embed="rId6"/>
              <a:stretch/>
            </p:blipFill>
            <p:spPr>
              <a:xfrm>
                <a:off x="4550400" y="3031560"/>
                <a:ext cx="4136040" cy="1554480"/>
              </a:xfrm>
              <a:prstGeom prst="rect">
                <a:avLst/>
              </a:prstGeom>
              <a:noFill/>
              <a:ln w="0">
                <a:noFill/>
              </a:ln>
              <a:effectLst>
                <a:outerShdw algn="bl" blurRad="57240" dir="5400000" dist="19080" rotWithShape="0">
                  <a:srgbClr val="000000">
                    <a:alpha val="50000"/>
                  </a:srgbClr>
                </a:outerShdw>
              </a:effectLst>
            </p:spPr>
          </p:pic>
          <p:sp>
            <p:nvSpPr>
              <p:cNvPr id="507" name="Google Shape;618;p67"/>
              <p:cNvSpPr/>
              <p:nvPr/>
            </p:nvSpPr>
            <p:spPr>
              <a:xfrm>
                <a:off x="4773600" y="4586400"/>
                <a:ext cx="3689640" cy="275400"/>
              </a:xfrm>
              <a:prstGeom prst="rect">
                <a:avLst/>
              </a:prstGeom>
              <a:noFill/>
              <a:ln w="0">
                <a:noFill/>
              </a:ln>
            </p:spPr>
            <p:style>
              <a:lnRef idx="0"/>
              <a:fillRef idx="0"/>
              <a:effectRef idx="0"/>
              <a:fontRef idx="minor"/>
            </p:style>
            <p:txBody>
              <a:bodyPr tIns="69120" bIns="69120" anchor="t">
                <a:spAutoFit/>
              </a:bodyPr>
              <a:p>
                <a:pPr algn="ctr">
                  <a:lnSpc>
                    <a:spcPct val="100000"/>
                  </a:lnSpc>
                  <a:tabLst>
                    <a:tab algn="l" pos="0"/>
                  </a:tabLst>
                </a:pPr>
                <a:r>
                  <a:rPr b="0" lang="en" sz="900" strike="noStrike" u="none">
                    <a:solidFill>
                      <a:srgbClr val="000000"/>
                    </a:solidFill>
                    <a:uFillTx/>
                    <a:latin typeface="Gill Sans"/>
                    <a:ea typeface="Gill Sans"/>
                  </a:rPr>
                  <a:t>Xie et al. ICLR 2024, Xu et al. ICLR 2024</a:t>
                </a:r>
                <a:endParaRPr b="0" lang="en-US" sz="900" strike="noStrike" u="none">
                  <a:solidFill>
                    <a:srgbClr val="000000"/>
                  </a:solidFill>
                  <a:uFillTx/>
                  <a:latin typeface="Arial"/>
                </a:endParaRPr>
              </a:p>
            </p:txBody>
          </p:sp>
        </p:grpSp>
        <p:sp>
          <p:nvSpPr>
            <p:cNvPr id="508" name="Google Shape;619;p67"/>
            <p:cNvSpPr/>
            <p:nvPr/>
          </p:nvSpPr>
          <p:spPr>
            <a:xfrm>
              <a:off x="4962960" y="4749120"/>
              <a:ext cx="33109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rgbClr val="4a86e8"/>
                  </a:solidFill>
                  <a:uFillTx/>
                  <a:latin typeface="Gill Sans"/>
                  <a:ea typeface="Gill Sans"/>
                </a:rPr>
                <a:t>Grounding language in the physical world</a:t>
              </a:r>
              <a:endParaRPr b="0" lang="en-US" sz="1200" strike="noStrike" u="none">
                <a:solidFill>
                  <a:srgbClr val="000000"/>
                </a:solidFill>
                <a:uFillTx/>
                <a:latin typeface="Arial"/>
              </a:endParaRPr>
            </a:p>
          </p:txBody>
        </p:sp>
      </p:gr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4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Google Shape;223;p50"/>
          <p:cNvSpPr/>
          <p:nvPr/>
        </p:nvSpPr>
        <p:spPr>
          <a:xfrm>
            <a:off x="306360" y="934920"/>
            <a:ext cx="8494920" cy="3912120"/>
          </a:xfrm>
          <a:prstGeom prst="rect">
            <a:avLst/>
          </a:prstGeom>
          <a:noFill/>
          <a:ln w="0">
            <a:noFill/>
          </a:ln>
        </p:spPr>
        <p:style>
          <a:lnRef idx="0"/>
          <a:fillRef idx="0"/>
          <a:effectRef idx="0"/>
          <a:fontRef idx="minor"/>
        </p:style>
        <p:txBody>
          <a:bodyPr tIns="91440" bIns="91440" anchor="t">
            <a:spAutoFit/>
          </a:bodyPr>
          <a:p>
            <a:pPr marL="457200" indent="-343080">
              <a:lnSpc>
                <a:spcPct val="115000"/>
              </a:lnSpc>
              <a:buClr>
                <a:srgbClr val="000000"/>
              </a:buClr>
              <a:buFont typeface="Gill Sans"/>
              <a:buChar char="●"/>
            </a:pPr>
            <a:r>
              <a:rPr b="0" lang="en" sz="1800" strike="noStrike" u="none">
                <a:solidFill>
                  <a:srgbClr val="000000"/>
                </a:solidFill>
                <a:uFillTx/>
                <a:latin typeface="Gill Sans"/>
                <a:ea typeface="Gill Sans"/>
              </a:rPr>
              <a:t>AI agent introduction</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rgbClr val="000000"/>
                </a:solidFill>
                <a:uFillTx/>
                <a:latin typeface="Gill Sans"/>
                <a:ea typeface="Gill Sans"/>
              </a:rPr>
              <a:t>in digital world: computer use agents</a:t>
            </a:r>
            <a:endParaRPr b="0" lang="en-US" sz="1800" strike="noStrike" u="none">
              <a:solidFill>
                <a:srgbClr val="000000"/>
              </a:solidFill>
              <a:uFillTx/>
              <a:latin typeface="Arial"/>
            </a:endParaRPr>
          </a:p>
          <a:p>
            <a:pPr lvl="1" marL="914400" indent="-324000">
              <a:lnSpc>
                <a:spcPct val="100000"/>
              </a:lnSpc>
              <a:buClr>
                <a:srgbClr val="000000"/>
              </a:buClr>
              <a:buFont typeface="Gill Sans"/>
              <a:buChar char="○"/>
            </a:pPr>
            <a:r>
              <a:rPr b="0" lang="en" sz="1500" strike="noStrike" u="none">
                <a:solidFill>
                  <a:srgbClr val="000000"/>
                </a:solidFill>
                <a:uFillTx/>
                <a:latin typeface="Gill Sans"/>
                <a:ea typeface="Gill Sans"/>
              </a:rPr>
              <a:t>in physical world: robotics</a:t>
            </a:r>
            <a:endParaRPr b="0" lang="en-US" sz="1500" strike="noStrike" u="none">
              <a:solidFill>
                <a:srgbClr val="000000"/>
              </a:solidFill>
              <a:uFillTx/>
              <a:latin typeface="Arial"/>
            </a:endParaRPr>
          </a:p>
          <a:p>
            <a:pPr marL="457200" indent="-343080">
              <a:lnSpc>
                <a:spcPct val="115000"/>
              </a:lnSpc>
              <a:spcBef>
                <a:spcPts val="1001"/>
              </a:spcBef>
              <a:buClr>
                <a:srgbClr val="000000"/>
              </a:buClr>
              <a:buFont typeface="Gill Sans"/>
              <a:buChar char="●"/>
            </a:pPr>
            <a:r>
              <a:rPr b="0" lang="en" sz="1800" strike="noStrike" u="none">
                <a:solidFill>
                  <a:srgbClr val="000000"/>
                </a:solidFill>
                <a:uFillTx/>
                <a:latin typeface="Gill Sans"/>
                <a:ea typeface="Gill Sans"/>
              </a:rPr>
              <a:t>Scaling agent data?</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rgbClr val="000000"/>
                </a:solidFill>
                <a:uFillTx/>
                <a:latin typeface="Gill Sans"/>
                <a:ea typeface="Gill Sans"/>
              </a:rPr>
              <a:t>via human demonstrations</a:t>
            </a:r>
            <a:endParaRPr b="0" lang="en-US" sz="1800" strike="noStrike" u="none">
              <a:solidFill>
                <a:srgbClr val="000000"/>
              </a:solidFill>
              <a:uFillTx/>
              <a:latin typeface="Arial"/>
            </a:endParaRPr>
          </a:p>
          <a:p>
            <a:pPr lvl="1" marL="914400" indent="-324000">
              <a:lnSpc>
                <a:spcPct val="100000"/>
              </a:lnSpc>
              <a:buClr>
                <a:srgbClr val="000000"/>
              </a:buClr>
              <a:buFont typeface="Gill Sans"/>
              <a:buChar char="○"/>
            </a:pPr>
            <a:r>
              <a:rPr b="0" lang="en" sz="1500" strike="noStrike" u="none">
                <a:solidFill>
                  <a:srgbClr val="000000"/>
                </a:solidFill>
                <a:uFillTx/>
                <a:latin typeface="Gill Sans"/>
                <a:ea typeface="Gill Sans"/>
              </a:rPr>
              <a:t>via synthesis and simulation</a:t>
            </a:r>
            <a:endParaRPr b="0" lang="en-US" sz="1500" strike="noStrike" u="none">
              <a:solidFill>
                <a:srgbClr val="000000"/>
              </a:solidFill>
              <a:uFillTx/>
              <a:latin typeface="Arial"/>
            </a:endParaRPr>
          </a:p>
          <a:p>
            <a:pPr lvl="1" marL="914400" indent="-324000">
              <a:lnSpc>
                <a:spcPct val="100000"/>
              </a:lnSpc>
              <a:buClr>
                <a:srgbClr val="000000"/>
              </a:buClr>
              <a:buFont typeface="Gill Sans"/>
              <a:buChar char="○"/>
            </a:pPr>
            <a:r>
              <a:rPr b="0" lang="en" sz="1500" strike="noStrike" u="none">
                <a:solidFill>
                  <a:srgbClr val="000000"/>
                </a:solidFill>
                <a:uFillTx/>
                <a:latin typeface="Gill Sans"/>
                <a:ea typeface="Gill Sans"/>
              </a:rPr>
              <a:t>via internet-scale data</a:t>
            </a:r>
            <a:endParaRPr b="0" lang="en-US" sz="1500" strike="noStrike" u="none">
              <a:solidFill>
                <a:srgbClr val="000000"/>
              </a:solidFill>
              <a:uFillTx/>
              <a:latin typeface="Arial"/>
            </a:endParaRPr>
          </a:p>
          <a:p>
            <a:pPr marL="457200" indent="-343080">
              <a:lnSpc>
                <a:spcPct val="115000"/>
              </a:lnSpc>
              <a:spcBef>
                <a:spcPts val="1001"/>
              </a:spcBef>
              <a:buClr>
                <a:srgbClr val="000000"/>
              </a:buClr>
              <a:buFont typeface="Gill Sans"/>
              <a:buChar char="●"/>
            </a:pPr>
            <a:r>
              <a:rPr b="0" lang="en" sz="1800" strike="noStrike" u="none">
                <a:solidFill>
                  <a:srgbClr val="000000"/>
                </a:solidFill>
                <a:uFillTx/>
                <a:latin typeface="Gill Sans"/>
                <a:ea typeface="Gill Sans"/>
              </a:rPr>
              <a:t>Scaling agent training?</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rgbClr val="000000"/>
                </a:solidFill>
                <a:uFillTx/>
                <a:latin typeface="Gill Sans"/>
                <a:ea typeface="Gill Sans"/>
              </a:rPr>
              <a:t>via imitation learning</a:t>
            </a:r>
            <a:endParaRPr b="0" lang="en-US" sz="1800" strike="noStrike" u="none">
              <a:solidFill>
                <a:srgbClr val="000000"/>
              </a:solidFill>
              <a:uFillTx/>
              <a:latin typeface="Arial"/>
            </a:endParaRPr>
          </a:p>
          <a:p>
            <a:pPr lvl="1" marL="914400" indent="-324000">
              <a:lnSpc>
                <a:spcPct val="115000"/>
              </a:lnSpc>
              <a:buClr>
                <a:srgbClr val="000000"/>
              </a:buClr>
              <a:buFont typeface="Gill Sans"/>
              <a:buChar char="○"/>
            </a:pPr>
            <a:r>
              <a:rPr b="0" lang="en" sz="1500" strike="noStrike" u="none">
                <a:solidFill>
                  <a:srgbClr val="000000"/>
                </a:solidFill>
                <a:uFillTx/>
                <a:latin typeface="Gill Sans"/>
                <a:ea typeface="Gill Sans"/>
              </a:rPr>
              <a:t>via others, e.g.,RL?</a:t>
            </a:r>
            <a:endParaRPr b="0" lang="en-US" sz="1500" strike="noStrike" u="none">
              <a:solidFill>
                <a:srgbClr val="000000"/>
              </a:solidFill>
              <a:uFillTx/>
              <a:latin typeface="Arial"/>
            </a:endParaRPr>
          </a:p>
          <a:p>
            <a:pPr marL="457200" indent="-343080">
              <a:lnSpc>
                <a:spcPct val="115000"/>
              </a:lnSpc>
              <a:spcBef>
                <a:spcPts val="1001"/>
              </a:spcBef>
              <a:buClr>
                <a:srgbClr val="000000"/>
              </a:buClr>
              <a:buFont typeface="Gill Sans"/>
              <a:buChar char="●"/>
            </a:pPr>
            <a:r>
              <a:rPr b="0" lang="en" sz="1800" strike="noStrike" u="none">
                <a:solidFill>
                  <a:srgbClr val="000000"/>
                </a:solidFill>
                <a:uFillTx/>
                <a:latin typeface="Gill Sans"/>
                <a:ea typeface="Gill Sans"/>
              </a:rPr>
              <a:t>Scaling agent evaluation</a:t>
            </a:r>
            <a:endParaRPr b="0" lang="en-US" sz="1800" strike="noStrike" u="none">
              <a:solidFill>
                <a:srgbClr val="000000"/>
              </a:solidFill>
              <a:uFillTx/>
              <a:latin typeface="Arial"/>
            </a:endParaRPr>
          </a:p>
          <a:p>
            <a:pPr lvl="1" marL="914400" indent="-343080">
              <a:lnSpc>
                <a:spcPct val="115000"/>
              </a:lnSpc>
              <a:buClr>
                <a:srgbClr val="000000"/>
              </a:buClr>
              <a:buFont typeface="Gill Sans"/>
              <a:buChar char="○"/>
            </a:pPr>
            <a:r>
              <a:rPr b="0" lang="en" sz="1800" strike="noStrike" u="none">
                <a:solidFill>
                  <a:schemeClr val="dk1"/>
                </a:solidFill>
                <a:uFillTx/>
                <a:latin typeface="Gill Sans"/>
                <a:ea typeface="Gill Sans"/>
              </a:rPr>
              <a:t>via </a:t>
            </a:r>
            <a:r>
              <a:rPr b="0" lang="en" sz="1800" strike="noStrike" u="none">
                <a:solidFill>
                  <a:srgbClr val="000000"/>
                </a:solidFill>
                <a:uFillTx/>
                <a:latin typeface="Gill Sans"/>
                <a:ea typeface="Gill Sans"/>
              </a:rPr>
              <a:t>agent arena crowdsourcing</a:t>
            </a:r>
            <a:endParaRPr b="0" lang="en-US" sz="1800" strike="noStrike" u="none">
              <a:solidFill>
                <a:srgbClr val="000000"/>
              </a:solidFill>
              <a:uFillTx/>
              <a:latin typeface="Arial"/>
            </a:endParaRPr>
          </a:p>
        </p:txBody>
      </p:sp>
      <p:sp>
        <p:nvSpPr>
          <p:cNvPr id="181" name="Google Shape;224;p5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Agenda</a:t>
            </a:r>
            <a:endParaRPr b="0" lang="en-US" sz="3000" strike="noStrike" u="none">
              <a:solidFill>
                <a:srgbClr val="000000"/>
              </a:solidFill>
              <a:uFillTx/>
              <a:latin typeface="Arial"/>
            </a:endParaRPr>
          </a:p>
        </p:txBody>
      </p:sp>
      <p:sp>
        <p:nvSpPr>
          <p:cNvPr id="182" name="Google Shape;225;p50"/>
          <p:cNvSpPr/>
          <p:nvPr/>
        </p:nvSpPr>
        <p:spPr>
          <a:xfrm>
            <a:off x="0" y="4913280"/>
            <a:ext cx="8762400" cy="2296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183" name="PlaceHolder 1"/>
          <p:cNvSpPr>
            <a:spLocks noGrp="1"/>
          </p:cNvSpPr>
          <p:nvPr>
            <p:ph type="sldNum" idx="5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20A2FDE-676B-4555-BF31-3AFBAE7C4891}"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9" name="Google Shape;624;p6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Agents in physical world: </a:t>
            </a:r>
            <a:r>
              <a:rPr b="0" lang="en" sz="3000" strike="noStrike" u="none">
                <a:solidFill>
                  <a:srgbClr val="000000"/>
                </a:solidFill>
                <a:uFillTx/>
                <a:latin typeface="Gill Sans"/>
                <a:ea typeface="Gill Sans"/>
              </a:rPr>
              <a:t>robotics</a:t>
            </a:r>
            <a:endParaRPr b="0" lang="en-US" sz="3000" strike="noStrike" u="none">
              <a:solidFill>
                <a:srgbClr val="000000"/>
              </a:solidFill>
              <a:uFillTx/>
              <a:latin typeface="Arial"/>
            </a:endParaRPr>
          </a:p>
        </p:txBody>
      </p:sp>
      <p:pic>
        <p:nvPicPr>
          <p:cNvPr id="510" name="Google Shape;625;p68" descr=""/>
          <p:cNvPicPr/>
          <p:nvPr/>
        </p:nvPicPr>
        <p:blipFill>
          <a:blip r:embed="rId1"/>
          <a:stretch/>
        </p:blipFill>
        <p:spPr>
          <a:xfrm>
            <a:off x="2346840" y="2267280"/>
            <a:ext cx="4450320" cy="2463480"/>
          </a:xfrm>
          <a:prstGeom prst="rect">
            <a:avLst/>
          </a:prstGeom>
          <a:noFill/>
          <a:ln w="0">
            <a:noFill/>
          </a:ln>
        </p:spPr>
      </p:pic>
      <p:sp>
        <p:nvSpPr>
          <p:cNvPr id="511" name="Google Shape;626;p68"/>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Robotics for physical interaction</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a:t>
            </a:r>
            <a:r>
              <a:rPr b="0" lang="en" sz="1600" strike="noStrike" u="none">
                <a:solidFill>
                  <a:schemeClr val="dk1"/>
                </a:solidFill>
                <a:uFillTx/>
                <a:latin typeface="Gill Sans"/>
                <a:ea typeface="Gill Sans"/>
              </a:rPr>
              <a:t>physical world spaces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visual input, sensor readings, physical states, proprioception…</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motor controls (e.g., move, grasp, manipulate…)</a:t>
            </a:r>
            <a:endParaRPr b="0" lang="en-US" sz="1600" strike="noStrike" u="none">
              <a:solidFill>
                <a:srgbClr val="000000"/>
              </a:solidFill>
              <a:uFillTx/>
              <a:latin typeface="Arial"/>
            </a:endParaRPr>
          </a:p>
        </p:txBody>
      </p:sp>
      <p:sp>
        <p:nvSpPr>
          <p:cNvPr id="512" name="Google Shape;627;p68"/>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Project GR00T: A Blueprint for Generalist Robotics, (Fan et al., 2024)</a:t>
            </a:r>
            <a:endParaRPr b="0" lang="en-US" sz="700" strike="noStrike" u="none">
              <a:solidFill>
                <a:srgbClr val="000000"/>
              </a:solidFill>
              <a:uFillTx/>
              <a:latin typeface="Arial"/>
            </a:endParaRPr>
          </a:p>
        </p:txBody>
      </p:sp>
      <p:sp>
        <p:nvSpPr>
          <p:cNvPr id="513" name="PlaceHolder 1"/>
          <p:cNvSpPr>
            <a:spLocks noGrp="1"/>
          </p:cNvSpPr>
          <p:nvPr>
            <p:ph type="sldNum" idx="7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E724F75-A2F1-4F5B-9814-7A572616AE98}"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Google Shape;633;p6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Physical v.s. digital agents</a:t>
            </a:r>
            <a:endParaRPr b="0" lang="en-US" sz="3000" strike="noStrike" u="none">
              <a:solidFill>
                <a:srgbClr val="000000"/>
              </a:solidFill>
              <a:uFillTx/>
              <a:latin typeface="Arial"/>
            </a:endParaRPr>
          </a:p>
        </p:txBody>
      </p:sp>
      <p:sp>
        <p:nvSpPr>
          <p:cNvPr id="515" name="Google Shape;634;p69"/>
          <p:cNvSpPr/>
          <p:nvPr/>
        </p:nvSpPr>
        <p:spPr>
          <a:xfrm>
            <a:off x="306360" y="857880"/>
            <a:ext cx="4184280" cy="4035600"/>
          </a:xfrm>
          <a:prstGeom prst="rect">
            <a:avLst/>
          </a:prstGeom>
          <a:noFill/>
          <a:ln w="0">
            <a:noFill/>
          </a:ln>
        </p:spPr>
        <p:style>
          <a:lnRef idx="0"/>
          <a:fillRef idx="0"/>
          <a:effectRef idx="0"/>
          <a:fontRef idx="minor"/>
        </p:style>
        <p:txBody>
          <a:bodyPr tIns="0" bIns="91440" anchor="t">
            <a:spAutoFit/>
          </a:bodyPr>
          <a:p>
            <a:pPr algn="ctr">
              <a:lnSpc>
                <a:spcPct val="115000"/>
              </a:lnSpc>
              <a:tabLst>
                <a:tab algn="l" pos="0"/>
              </a:tabLst>
            </a:pPr>
            <a:r>
              <a:rPr b="0" lang="en" sz="1800" strike="noStrike" u="none">
                <a:solidFill>
                  <a:schemeClr val="dk1"/>
                </a:solidFill>
                <a:uFillTx/>
                <a:latin typeface="Gill Sans"/>
                <a:ea typeface="Gill Sans"/>
              </a:rPr>
              <a:t>Physical agent (robotics) tasks</a:t>
            </a:r>
            <a:endParaRPr b="0" lang="en-US" sz="18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Observation: sensor data streams</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Control complexity: high</a:t>
            </a: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Task complexity: low, more limited (currently)</a:t>
            </a: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Time sensitivity: high</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Data collection: very hard (simulation)</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Evaluation: very hard (simulation)</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Deployment: complex (sim2real gap)</a:t>
            </a: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p:txBody>
      </p:sp>
      <p:pic>
        <p:nvPicPr>
          <p:cNvPr id="516" name="Google Shape;635;p69" descr=""/>
          <p:cNvPicPr/>
          <p:nvPr/>
        </p:nvPicPr>
        <p:blipFill>
          <a:blip r:embed="rId1"/>
          <a:srcRect l="0" t="17360" r="0" b="21907"/>
          <a:stretch/>
        </p:blipFill>
        <p:spPr>
          <a:xfrm>
            <a:off x="1643760" y="1645560"/>
            <a:ext cx="958320" cy="581760"/>
          </a:xfrm>
          <a:prstGeom prst="rect">
            <a:avLst/>
          </a:prstGeom>
          <a:noFill/>
          <a:ln w="0">
            <a:noFill/>
          </a:ln>
        </p:spPr>
      </p:pic>
      <p:pic>
        <p:nvPicPr>
          <p:cNvPr id="517" name="Google Shape;636;p69" descr=""/>
          <p:cNvPicPr/>
          <p:nvPr/>
        </p:nvPicPr>
        <p:blipFill>
          <a:blip r:embed="rId2"/>
          <a:srcRect l="0" t="33083" r="0" b="29891"/>
          <a:stretch/>
        </p:blipFill>
        <p:spPr>
          <a:xfrm>
            <a:off x="6074640" y="1785600"/>
            <a:ext cx="1143360" cy="302040"/>
          </a:xfrm>
          <a:prstGeom prst="rect">
            <a:avLst/>
          </a:prstGeom>
          <a:noFill/>
          <a:ln w="0">
            <a:noFill/>
          </a:ln>
        </p:spPr>
      </p:pic>
      <p:sp>
        <p:nvSpPr>
          <p:cNvPr id="518" name="Google Shape;637;p69"/>
          <p:cNvSpPr/>
          <p:nvPr/>
        </p:nvSpPr>
        <p:spPr>
          <a:xfrm>
            <a:off x="4491000" y="857880"/>
            <a:ext cx="4652280" cy="4035600"/>
          </a:xfrm>
          <a:prstGeom prst="rect">
            <a:avLst/>
          </a:prstGeom>
          <a:noFill/>
          <a:ln w="0">
            <a:noFill/>
          </a:ln>
        </p:spPr>
        <p:style>
          <a:lnRef idx="0"/>
          <a:fillRef idx="0"/>
          <a:effectRef idx="0"/>
          <a:fontRef idx="minor"/>
        </p:style>
        <p:txBody>
          <a:bodyPr tIns="0" bIns="91440" anchor="t">
            <a:spAutoFit/>
          </a:bodyPr>
          <a:p>
            <a:pPr algn="ctr">
              <a:lnSpc>
                <a:spcPct val="115000"/>
              </a:lnSpc>
              <a:tabLst>
                <a:tab algn="l" pos="0"/>
              </a:tabLst>
            </a:pPr>
            <a:r>
              <a:rPr b="0" lang="en" sz="1800" strike="noStrike" u="none">
                <a:solidFill>
                  <a:schemeClr val="dk1"/>
                </a:solidFill>
                <a:uFillTx/>
                <a:latin typeface="Gill Sans"/>
                <a:ea typeface="Gill Sans"/>
              </a:rPr>
              <a:t>Digital agent tasks</a:t>
            </a:r>
            <a:endParaRPr b="0" lang="en-US" sz="18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Observation: screen/UI states</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Control complexity: low</a:t>
            </a: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a:lnSpc>
                <a:spcPct val="100000"/>
              </a:lnSpc>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Task complexity: high, long-horizon, reasoning-intensive</a:t>
            </a: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Time sensitivity: low</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Data collection: hard (real env)</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Evaluation: hard (real env)</a:t>
            </a:r>
            <a:endParaRPr b="0" lang="en-US" sz="1400" strike="noStrike" u="none">
              <a:solidFill>
                <a:srgbClr val="000000"/>
              </a:solidFill>
              <a:uFillTx/>
              <a:latin typeface="Arial"/>
            </a:endParaRPr>
          </a:p>
          <a:p>
            <a:pPr marL="457200" indent="-317520">
              <a:lnSpc>
                <a:spcPct val="100000"/>
              </a:lnSpc>
              <a:buClr>
                <a:srgbClr val="000000"/>
              </a:buClr>
              <a:buFont typeface="Gill Sans"/>
              <a:buChar char="●"/>
              <a:tabLst>
                <a:tab algn="l" pos="0"/>
              </a:tabLst>
            </a:pPr>
            <a:r>
              <a:rPr b="0" lang="en" sz="1400" strike="noStrike" u="none">
                <a:solidFill>
                  <a:schemeClr val="dk1"/>
                </a:solidFill>
                <a:uFillTx/>
                <a:latin typeface="Gill Sans"/>
                <a:ea typeface="Gill Sans"/>
              </a:rPr>
              <a:t>Deployment: easy (no sim2real gap)</a:t>
            </a: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p:txBody>
      </p:sp>
      <p:pic>
        <p:nvPicPr>
          <p:cNvPr id="519" name="Google Shape;638;p69" descr=""/>
          <p:cNvPicPr/>
          <p:nvPr/>
        </p:nvPicPr>
        <p:blipFill>
          <a:blip r:embed="rId3"/>
          <a:srcRect l="0" t="0" r="35685" b="0"/>
          <a:stretch/>
        </p:blipFill>
        <p:spPr>
          <a:xfrm>
            <a:off x="5160960" y="2738160"/>
            <a:ext cx="1651680" cy="618120"/>
          </a:xfrm>
          <a:prstGeom prst="rect">
            <a:avLst/>
          </a:prstGeom>
          <a:noFill/>
          <a:ln w="0">
            <a:noFill/>
          </a:ln>
        </p:spPr>
      </p:pic>
      <p:pic>
        <p:nvPicPr>
          <p:cNvPr id="520" name="Google Shape;639;p69" descr=""/>
          <p:cNvPicPr/>
          <p:nvPr/>
        </p:nvPicPr>
        <p:blipFill>
          <a:blip r:embed="rId4"/>
          <a:stretch/>
        </p:blipFill>
        <p:spPr>
          <a:xfrm>
            <a:off x="1195920" y="2571840"/>
            <a:ext cx="1927440" cy="1083960"/>
          </a:xfrm>
          <a:prstGeom prst="rect">
            <a:avLst/>
          </a:prstGeom>
          <a:noFill/>
          <a:ln w="0">
            <a:noFill/>
          </a:ln>
        </p:spPr>
      </p:pic>
      <p:grpSp>
        <p:nvGrpSpPr>
          <p:cNvPr id="521" name="Google Shape;640;p69"/>
          <p:cNvGrpSpPr/>
          <p:nvPr/>
        </p:nvGrpSpPr>
        <p:grpSpPr>
          <a:xfrm>
            <a:off x="7181280" y="2724120"/>
            <a:ext cx="757440" cy="646200"/>
            <a:chOff x="7181280" y="2724120"/>
            <a:chExt cx="757440" cy="646200"/>
          </a:xfrm>
        </p:grpSpPr>
        <p:sp>
          <p:nvSpPr>
            <p:cNvPr id="522" name="Google Shape;641;p69"/>
            <p:cNvSpPr/>
            <p:nvPr/>
          </p:nvSpPr>
          <p:spPr>
            <a:xfrm>
              <a:off x="7181280" y="2724120"/>
              <a:ext cx="757440" cy="646200"/>
            </a:xfrm>
            <a:prstGeom prst="roundRect">
              <a:avLst>
                <a:gd name="adj" fmla="val 16667"/>
              </a:avLst>
            </a:prstGeom>
            <a:solidFill>
              <a:srgbClr val="c9daf8"/>
            </a:solidFill>
            <a:ln w="0">
              <a:noFill/>
            </a:ln>
          </p:spPr>
          <p:style>
            <a:lnRef idx="0"/>
            <a:fillRef idx="0"/>
            <a:effectRef idx="0"/>
            <a:fontRef idx="minor"/>
          </p:style>
          <p:txBody>
            <a:bodyPr lIns="27360" rIns="27360" tIns="27360" bIns="91440" anchor="t">
              <a:noAutofit/>
            </a:bodyPr>
            <a:p>
              <a:pPr algn="ctr">
                <a:lnSpc>
                  <a:spcPct val="100000"/>
                </a:lnSpc>
                <a:tabLst>
                  <a:tab algn="l" pos="0"/>
                </a:tabLst>
              </a:pPr>
              <a:endParaRPr b="0" lang="en-US" sz="600" strike="noStrike" u="none">
                <a:solidFill>
                  <a:srgbClr val="000000"/>
                </a:solidFill>
                <a:uFillTx/>
                <a:latin typeface="Arial"/>
              </a:endParaRPr>
            </a:p>
            <a:p>
              <a:pPr algn="ctr">
                <a:lnSpc>
                  <a:spcPct val="100000"/>
                </a:lnSpc>
                <a:tabLst>
                  <a:tab algn="l" pos="0"/>
                </a:tabLst>
              </a:pPr>
              <a:endParaRPr b="0" lang="en-US" sz="800" strike="noStrike" u="none">
                <a:solidFill>
                  <a:srgbClr val="000000"/>
                </a:solidFill>
                <a:uFillTx/>
                <a:latin typeface="Arial"/>
              </a:endParaRPr>
            </a:p>
          </p:txBody>
        </p:sp>
        <p:pic>
          <p:nvPicPr>
            <p:cNvPr id="523" name="Google Shape;642;p69" descr=""/>
            <p:cNvPicPr/>
            <p:nvPr/>
          </p:nvPicPr>
          <p:blipFill>
            <a:blip r:embed="rId5"/>
            <a:stretch/>
          </p:blipFill>
          <p:spPr>
            <a:xfrm>
              <a:off x="7691760" y="2817000"/>
              <a:ext cx="162000" cy="116640"/>
            </a:xfrm>
            <a:prstGeom prst="rect">
              <a:avLst/>
            </a:prstGeom>
            <a:noFill/>
            <a:ln w="0">
              <a:noFill/>
            </a:ln>
          </p:spPr>
        </p:pic>
        <p:pic>
          <p:nvPicPr>
            <p:cNvPr id="524" name="Google Shape;643;p69" descr=""/>
            <p:cNvPicPr/>
            <p:nvPr/>
          </p:nvPicPr>
          <p:blipFill>
            <a:blip r:embed="rId6"/>
            <a:stretch/>
          </p:blipFill>
          <p:spPr>
            <a:xfrm>
              <a:off x="7690680" y="3110760"/>
              <a:ext cx="162000" cy="166680"/>
            </a:xfrm>
            <a:prstGeom prst="rect">
              <a:avLst/>
            </a:prstGeom>
            <a:noFill/>
            <a:ln w="0">
              <a:noFill/>
            </a:ln>
          </p:spPr>
        </p:pic>
        <p:pic>
          <p:nvPicPr>
            <p:cNvPr id="525" name="Google Shape;644;p69" descr=""/>
            <p:cNvPicPr/>
            <p:nvPr/>
          </p:nvPicPr>
          <p:blipFill>
            <a:blip r:embed="rId7"/>
            <a:stretch/>
          </p:blipFill>
          <p:spPr>
            <a:xfrm>
              <a:off x="7495920" y="2792160"/>
              <a:ext cx="162000" cy="166680"/>
            </a:xfrm>
            <a:prstGeom prst="rect">
              <a:avLst/>
            </a:prstGeom>
            <a:noFill/>
            <a:ln w="0">
              <a:noFill/>
            </a:ln>
          </p:spPr>
        </p:pic>
        <p:pic>
          <p:nvPicPr>
            <p:cNvPr id="526" name="Google Shape;645;p69" descr=""/>
            <p:cNvPicPr/>
            <p:nvPr/>
          </p:nvPicPr>
          <p:blipFill>
            <a:blip r:embed="rId8"/>
            <a:stretch/>
          </p:blipFill>
          <p:spPr>
            <a:xfrm>
              <a:off x="7265880" y="3110760"/>
              <a:ext cx="162000" cy="166680"/>
            </a:xfrm>
            <a:prstGeom prst="rect">
              <a:avLst/>
            </a:prstGeom>
            <a:noFill/>
            <a:ln w="0">
              <a:noFill/>
            </a:ln>
          </p:spPr>
        </p:pic>
        <p:pic>
          <p:nvPicPr>
            <p:cNvPr id="527" name="Google Shape;646;p69" descr=""/>
            <p:cNvPicPr/>
            <p:nvPr/>
          </p:nvPicPr>
          <p:blipFill>
            <a:blip r:embed="rId9"/>
            <a:stretch/>
          </p:blipFill>
          <p:spPr>
            <a:xfrm>
              <a:off x="7478280" y="3090240"/>
              <a:ext cx="162000" cy="208080"/>
            </a:xfrm>
            <a:prstGeom prst="rect">
              <a:avLst/>
            </a:prstGeom>
            <a:noFill/>
            <a:ln w="0">
              <a:noFill/>
            </a:ln>
          </p:spPr>
        </p:pic>
        <p:pic>
          <p:nvPicPr>
            <p:cNvPr id="528" name="Google Shape;647;p69" descr=""/>
            <p:cNvPicPr/>
            <p:nvPr/>
          </p:nvPicPr>
          <p:blipFill>
            <a:blip r:embed="rId10"/>
            <a:stretch/>
          </p:blipFill>
          <p:spPr>
            <a:xfrm>
              <a:off x="7234920" y="2799720"/>
              <a:ext cx="226800" cy="151560"/>
            </a:xfrm>
            <a:prstGeom prst="rect">
              <a:avLst/>
            </a:prstGeom>
            <a:noFill/>
            <a:ln w="0">
              <a:noFill/>
            </a:ln>
          </p:spPr>
        </p:pic>
        <p:pic>
          <p:nvPicPr>
            <p:cNvPr id="529" name="Google Shape;648;p69" descr="ellipsis"/>
            <p:cNvPicPr/>
            <p:nvPr/>
          </p:nvPicPr>
          <p:blipFill>
            <a:blip r:embed="rId11"/>
            <a:stretch/>
          </p:blipFill>
          <p:spPr>
            <a:xfrm>
              <a:off x="7495200" y="2951640"/>
              <a:ext cx="162000" cy="166680"/>
            </a:xfrm>
            <a:prstGeom prst="rect">
              <a:avLst/>
            </a:prstGeom>
            <a:noFill/>
            <a:ln w="0">
              <a:noFill/>
            </a:ln>
          </p:spPr>
        </p:pic>
      </p:grpSp>
      <p:sp>
        <p:nvSpPr>
          <p:cNvPr id="530" name="Google Shape;649;p69"/>
          <p:cNvSpPr/>
          <p:nvPr/>
        </p:nvSpPr>
        <p:spPr>
          <a:xfrm>
            <a:off x="5468040" y="3356640"/>
            <a:ext cx="1037520" cy="146880"/>
          </a:xfrm>
          <a:prstGeom prst="rect">
            <a:avLst/>
          </a:prstGeom>
          <a:noFill/>
          <a:ln w="0">
            <a:noFill/>
          </a:ln>
        </p:spPr>
        <p:style>
          <a:lnRef idx="0"/>
          <a:fillRef idx="0"/>
          <a:effectRef idx="0"/>
          <a:fontRef idx="minor"/>
        </p:style>
        <p:txBody>
          <a:bodyPr tIns="73440" bIns="73440" anchor="ctr">
            <a:noAutofit/>
          </a:bodyPr>
          <a:p>
            <a:pPr algn="ctr">
              <a:lnSpc>
                <a:spcPct val="100000"/>
              </a:lnSpc>
              <a:tabLst>
                <a:tab algn="l" pos="0"/>
              </a:tabLst>
            </a:pPr>
            <a:r>
              <a:rPr b="0" lang="en" sz="800" strike="noStrike" u="none">
                <a:solidFill>
                  <a:srgbClr val="000000"/>
                </a:solidFill>
                <a:uFillTx/>
                <a:latin typeface="Gill Sans"/>
                <a:ea typeface="Gill Sans"/>
              </a:rPr>
              <a:t>Coding </a:t>
            </a:r>
            <a:endParaRPr b="0" lang="en-US" sz="800" strike="noStrike" u="none">
              <a:solidFill>
                <a:srgbClr val="000000"/>
              </a:solidFill>
              <a:uFillTx/>
              <a:latin typeface="Arial"/>
            </a:endParaRPr>
          </a:p>
        </p:txBody>
      </p:sp>
      <p:sp>
        <p:nvSpPr>
          <p:cNvPr id="531" name="Google Shape;650;p69"/>
          <p:cNvSpPr/>
          <p:nvPr/>
        </p:nvSpPr>
        <p:spPr>
          <a:xfrm>
            <a:off x="6988320" y="3356640"/>
            <a:ext cx="1143720" cy="146880"/>
          </a:xfrm>
          <a:prstGeom prst="rect">
            <a:avLst/>
          </a:prstGeom>
          <a:noFill/>
          <a:ln w="0">
            <a:noFill/>
          </a:ln>
        </p:spPr>
        <p:style>
          <a:lnRef idx="0"/>
          <a:fillRef idx="0"/>
          <a:effectRef idx="0"/>
          <a:fontRef idx="minor"/>
        </p:style>
        <p:txBody>
          <a:bodyPr tIns="73440" bIns="73440" anchor="ctr">
            <a:noAutofit/>
          </a:bodyPr>
          <a:p>
            <a:pPr algn="ctr">
              <a:lnSpc>
                <a:spcPct val="100000"/>
              </a:lnSpc>
              <a:tabLst>
                <a:tab algn="l" pos="0"/>
              </a:tabLst>
            </a:pPr>
            <a:r>
              <a:rPr b="0" lang="en" sz="800" strike="noStrike" u="none">
                <a:solidFill>
                  <a:srgbClr val="000000"/>
                </a:solidFill>
                <a:uFillTx/>
                <a:latin typeface="Gill Sans"/>
                <a:ea typeface="Gill Sans"/>
              </a:rPr>
              <a:t>Professional workflows </a:t>
            </a:r>
            <a:endParaRPr b="0" lang="en-US" sz="800" strike="noStrike" u="none">
              <a:solidFill>
                <a:srgbClr val="000000"/>
              </a:solidFill>
              <a:uFillTx/>
              <a:latin typeface="Arial"/>
            </a:endParaRPr>
          </a:p>
        </p:txBody>
      </p:sp>
      <p:sp>
        <p:nvSpPr>
          <p:cNvPr id="532" name="PlaceHolder 1"/>
          <p:cNvSpPr>
            <a:spLocks noGrp="1"/>
          </p:cNvSpPr>
          <p:nvPr>
            <p:ph type="sldNum" idx="7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70EEF614-5FE9-4DFD-AB0D-24EC65B7695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Google Shape;656;p7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Challenges and opportunities 1: data</a:t>
            </a:r>
            <a:endParaRPr b="0" lang="en-US" sz="3000" strike="noStrike" u="none">
              <a:solidFill>
                <a:srgbClr val="000000"/>
              </a:solidFill>
              <a:uFillTx/>
              <a:latin typeface="Arial"/>
            </a:endParaRPr>
          </a:p>
        </p:txBody>
      </p:sp>
      <p:sp>
        <p:nvSpPr>
          <p:cNvPr id="534" name="Google Shape;657;p70"/>
          <p:cNvSpPr/>
          <p:nvPr/>
        </p:nvSpPr>
        <p:spPr>
          <a:xfrm>
            <a:off x="660240" y="940680"/>
            <a:ext cx="7935120" cy="16448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Data</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data? Beyond static text/vison data to dynamic </a:t>
            </a:r>
            <a:r>
              <a:rPr b="0" lang="en" sz="1600" strike="noStrike" u="none">
                <a:solidFill>
                  <a:schemeClr val="dk1"/>
                </a:solidFill>
                <a:uFillTx/>
                <a:latin typeface="Gill Sans"/>
                <a:ea typeface="Gill Sans"/>
              </a:rPr>
              <a:t>embodied </a:t>
            </a:r>
            <a:r>
              <a:rPr b="0" lang="en" sz="1600" strike="noStrike" u="none">
                <a:solidFill>
                  <a:srgbClr val="000000"/>
                </a:solidFill>
                <a:uFillTx/>
                <a:latin typeface="Gill Sans"/>
                <a:ea typeface="Gill Sans"/>
              </a:rPr>
              <a:t>interactions</a:t>
            </a:r>
            <a:endParaRPr b="0" lang="en-US" sz="1600" strike="noStrike" u="none">
              <a:solidFill>
                <a:srgbClr val="000000"/>
              </a:solidFill>
              <a:uFillTx/>
              <a:latin typeface="Arial"/>
            </a:endParaRPr>
          </a:p>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Methods</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training? Scaling laws for agentic foundation models?</a:t>
            </a:r>
            <a:endParaRPr b="0" lang="en-US" sz="1600" strike="noStrike" u="none">
              <a:solidFill>
                <a:srgbClr val="000000"/>
              </a:solidFill>
              <a:uFillTx/>
              <a:latin typeface="Arial"/>
            </a:endParaRPr>
          </a:p>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Evaluation </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evaluation in the wild? Measuring true progress and safety at scale</a:t>
            </a:r>
            <a:endParaRPr b="0" lang="en-US" sz="1600" strike="noStrike" u="none">
              <a:solidFill>
                <a:srgbClr val="000000"/>
              </a:solidFill>
              <a:uFillTx/>
              <a:latin typeface="Arial"/>
            </a:endParaRPr>
          </a:p>
        </p:txBody>
      </p:sp>
      <p:pic>
        <p:nvPicPr>
          <p:cNvPr id="535" name="Google Shape;658;p70" descr=""/>
          <p:cNvPicPr/>
          <p:nvPr/>
        </p:nvPicPr>
        <p:blipFill>
          <a:blip r:embed="rId1"/>
          <a:srcRect l="0" t="38290" r="0" b="17323"/>
          <a:stretch/>
        </p:blipFill>
        <p:spPr>
          <a:xfrm>
            <a:off x="1616760" y="4118760"/>
            <a:ext cx="2066400" cy="474120"/>
          </a:xfrm>
          <a:prstGeom prst="rect">
            <a:avLst/>
          </a:prstGeom>
          <a:noFill/>
          <a:ln w="0">
            <a:noFill/>
          </a:ln>
        </p:spPr>
      </p:pic>
      <p:sp>
        <p:nvSpPr>
          <p:cNvPr id="536" name="Google Shape;659;p70"/>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Project GR00T: A Blueprint for Generalist Robotics, (Fan et al., 2024)</a:t>
            </a:r>
            <a:endParaRPr b="0" lang="en-US" sz="700" strike="noStrike" u="none">
              <a:solidFill>
                <a:srgbClr val="000000"/>
              </a:solidFill>
              <a:uFillTx/>
              <a:latin typeface="Arial"/>
            </a:endParaRPr>
          </a:p>
        </p:txBody>
      </p:sp>
      <p:pic>
        <p:nvPicPr>
          <p:cNvPr id="537" name="Google Shape;660;p70" descr=""/>
          <p:cNvPicPr/>
          <p:nvPr/>
        </p:nvPicPr>
        <p:blipFill>
          <a:blip r:embed="rId3"/>
          <a:stretch/>
        </p:blipFill>
        <p:spPr>
          <a:xfrm>
            <a:off x="4883040" y="2923920"/>
            <a:ext cx="2608200" cy="1668960"/>
          </a:xfrm>
          <a:prstGeom prst="rect">
            <a:avLst/>
          </a:prstGeom>
          <a:noFill/>
          <a:ln w="0">
            <a:noFill/>
          </a:ln>
        </p:spPr>
      </p:pic>
      <p:pic>
        <p:nvPicPr>
          <p:cNvPr id="538" name="Google Shape;661;p70" descr=""/>
          <p:cNvPicPr/>
          <p:nvPr/>
        </p:nvPicPr>
        <p:blipFill>
          <a:blip r:embed="rId4"/>
          <a:stretch/>
        </p:blipFill>
        <p:spPr>
          <a:xfrm>
            <a:off x="3790440" y="2831040"/>
            <a:ext cx="479880" cy="479880"/>
          </a:xfrm>
          <a:prstGeom prst="rect">
            <a:avLst/>
          </a:prstGeom>
          <a:noFill/>
          <a:ln w="0">
            <a:noFill/>
          </a:ln>
        </p:spPr>
      </p:pic>
      <p:pic>
        <p:nvPicPr>
          <p:cNvPr id="539" name="Google Shape;662;p70" descr=""/>
          <p:cNvPicPr/>
          <p:nvPr/>
        </p:nvPicPr>
        <p:blipFill>
          <a:blip r:embed="rId5"/>
          <a:srcRect l="53781" t="0" r="0" b="0"/>
          <a:stretch/>
        </p:blipFill>
        <p:spPr>
          <a:xfrm rot="15244800">
            <a:off x="4637880" y="3455280"/>
            <a:ext cx="297720" cy="1102320"/>
          </a:xfrm>
          <a:prstGeom prst="rect">
            <a:avLst/>
          </a:prstGeom>
          <a:noFill/>
          <a:ln w="0">
            <a:noFill/>
          </a:ln>
        </p:spPr>
      </p:pic>
      <p:sp>
        <p:nvSpPr>
          <p:cNvPr id="540" name="Google Shape;663;p70"/>
          <p:cNvSpPr/>
          <p:nvPr/>
        </p:nvSpPr>
        <p:spPr>
          <a:xfrm>
            <a:off x="3288240" y="331128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541" name="Google Shape;664;p70" descr=""/>
          <p:cNvPicPr/>
          <p:nvPr/>
        </p:nvPicPr>
        <p:blipFill>
          <a:blip r:embed="rId6"/>
          <a:srcRect l="0" t="46245" r="0" b="5122"/>
          <a:stretch/>
        </p:blipFill>
        <p:spPr>
          <a:xfrm>
            <a:off x="1810800" y="2833920"/>
            <a:ext cx="1872360" cy="474120"/>
          </a:xfrm>
          <a:prstGeom prst="rect">
            <a:avLst/>
          </a:prstGeom>
          <a:noFill/>
          <a:ln w="0">
            <a:noFill/>
          </a:ln>
        </p:spPr>
      </p:pic>
      <p:pic>
        <p:nvPicPr>
          <p:cNvPr id="542" name="Google Shape;665;p70" descr="A cartoon character standing next to a question mark&#10;&#10;Description automatically generated"/>
          <p:cNvPicPr/>
          <p:nvPr/>
        </p:nvPicPr>
        <p:blipFill>
          <a:blip r:embed="rId7"/>
          <a:stretch/>
        </p:blipFill>
        <p:spPr>
          <a:xfrm>
            <a:off x="3866040" y="4083480"/>
            <a:ext cx="479880" cy="545040"/>
          </a:xfrm>
          <a:prstGeom prst="rect">
            <a:avLst/>
          </a:prstGeom>
          <a:noFill/>
          <a:ln w="0">
            <a:noFill/>
          </a:ln>
        </p:spPr>
      </p:pic>
      <p:cxnSp>
        <p:nvCxnSpPr>
          <p:cNvPr id="543" name="Google Shape;666;p70"/>
          <p:cNvCxnSpPr/>
          <p:nvPr/>
        </p:nvCxnSpPr>
        <p:spPr>
          <a:xfrm>
            <a:off x="4027320" y="3650400"/>
            <a:ext cx="6120" cy="338400"/>
          </a:xfrm>
          <a:prstGeom prst="straightConnector1">
            <a:avLst/>
          </a:prstGeom>
          <a:ln w="19050">
            <a:solidFill>
              <a:srgbClr val="000000"/>
            </a:solidFill>
            <a:round/>
            <a:tailEnd len="med" type="stealth" w="med"/>
          </a:ln>
        </p:spPr>
      </p:cxnSp>
      <p:sp>
        <p:nvSpPr>
          <p:cNvPr id="544" name="PlaceHolder 1"/>
          <p:cNvSpPr>
            <a:spLocks noGrp="1"/>
          </p:cNvSpPr>
          <p:nvPr>
            <p:ph type="sldNum" idx="7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5EFD5E7-AA30-405F-801B-571E7CA7201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Google Shape;672;p7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example</a:t>
            </a:r>
            <a:endParaRPr b="0" lang="en-US" sz="3000" strike="noStrike" u="none">
              <a:solidFill>
                <a:srgbClr val="000000"/>
              </a:solidFill>
              <a:uFillTx/>
              <a:latin typeface="Arial"/>
            </a:endParaRPr>
          </a:p>
        </p:txBody>
      </p:sp>
      <p:sp>
        <p:nvSpPr>
          <p:cNvPr id="546" name="Google Shape;673;p71"/>
          <p:cNvSpPr/>
          <p:nvPr/>
        </p:nvSpPr>
        <p:spPr>
          <a:xfrm>
            <a:off x="660240" y="940680"/>
            <a:ext cx="782316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Task goal aligned trajectories (observation-action pairs)</a:t>
            </a:r>
            <a:endParaRPr b="0" lang="en-US" sz="1800" strike="noStrike" u="none">
              <a:solidFill>
                <a:srgbClr val="000000"/>
              </a:solidFill>
              <a:uFillTx/>
              <a:latin typeface="Arial"/>
            </a:endParaRPr>
          </a:p>
        </p:txBody>
      </p:sp>
      <p:pic>
        <p:nvPicPr>
          <p:cNvPr id="547" name="Google Shape;674;p71" descr=""/>
          <p:cNvPicPr/>
          <p:nvPr/>
        </p:nvPicPr>
        <p:blipFill>
          <a:blip r:embed="rId1"/>
          <a:stretch/>
        </p:blipFill>
        <p:spPr>
          <a:xfrm>
            <a:off x="1142640" y="1568160"/>
            <a:ext cx="6858360" cy="3242520"/>
          </a:xfrm>
          <a:prstGeom prst="rect">
            <a:avLst/>
          </a:prstGeom>
          <a:noFill/>
          <a:ln w="0">
            <a:noFill/>
          </a:ln>
          <a:effectLst>
            <a:outerShdw algn="bl" blurRad="57240" dir="5400000" dist="19080" rotWithShape="0">
              <a:srgbClr val="000000">
                <a:alpha val="50000"/>
              </a:srgbClr>
            </a:outerShdw>
          </a:effectLst>
        </p:spPr>
      </p:pic>
      <p:sp>
        <p:nvSpPr>
          <p:cNvPr id="548" name="PlaceHolder 1"/>
          <p:cNvSpPr>
            <a:spLocks noGrp="1"/>
          </p:cNvSpPr>
          <p:nvPr>
            <p:ph type="sldNum" idx="7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AC29CAC7-0733-4178-B70E-179FD4543A69}"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Google Shape;680;p7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a big challenge!</a:t>
            </a:r>
            <a:endParaRPr b="0" lang="en-US" sz="3000" strike="noStrike" u="none">
              <a:solidFill>
                <a:srgbClr val="000000"/>
              </a:solidFill>
              <a:uFillTx/>
              <a:latin typeface="Arial"/>
            </a:endParaRPr>
          </a:p>
        </p:txBody>
      </p:sp>
      <p:sp>
        <p:nvSpPr>
          <p:cNvPr id="550" name="Google Shape;681;p72"/>
          <p:cNvSpPr/>
          <p:nvPr/>
        </p:nvSpPr>
        <p:spPr>
          <a:xfrm>
            <a:off x="396360" y="1041840"/>
            <a:ext cx="8404920" cy="813240"/>
          </a:xfrm>
          <a:prstGeom prst="rect">
            <a:avLst/>
          </a:prstGeom>
          <a:noFill/>
          <a:ln w="0">
            <a:noFill/>
          </a:ln>
        </p:spPr>
        <p:style>
          <a:lnRef idx="0"/>
          <a:fillRef idx="0"/>
          <a:effectRef idx="0"/>
          <a:fontRef idx="minor"/>
        </p:style>
        <p:txBody>
          <a:bodyPr tIns="91440" bIns="91440" anchor="t">
            <a:spAutoFit/>
          </a:bodyPr>
          <a:p>
            <a:pPr>
              <a:lnSpc>
                <a:spcPct val="115000"/>
              </a:lnSpc>
              <a:spcBef>
                <a:spcPts val="901"/>
              </a:spcBef>
              <a:spcAft>
                <a:spcPts val="1001"/>
              </a:spcAft>
              <a:tabLst>
                <a:tab algn="l" pos="0"/>
              </a:tabLst>
            </a:pPr>
            <a:r>
              <a:rPr b="0" lang="en" sz="1800" strike="noStrike" u="none">
                <a:solidFill>
                  <a:schemeClr val="dk1"/>
                </a:solidFill>
                <a:uFillTx/>
                <a:latin typeface="Gill Sans"/>
                <a:ea typeface="Gill Sans"/>
              </a:rPr>
              <a:t>Agent data is hard to get directly from internet-scale text and videos due to </a:t>
            </a:r>
            <a:r>
              <a:rPr b="1" lang="en" sz="1800" strike="noStrike" u="none">
                <a:solidFill>
                  <a:schemeClr val="dk1"/>
                </a:solidFill>
                <a:uFillTx/>
                <a:latin typeface="Gill Sans"/>
                <a:ea typeface="Gill Sans"/>
              </a:rPr>
              <a:t>embodiment and interaction</a:t>
            </a:r>
            <a:r>
              <a:rPr b="0" lang="en" sz="1800" strike="noStrike" u="none">
                <a:solidFill>
                  <a:schemeClr val="dk1"/>
                </a:solidFill>
                <a:uFillTx/>
                <a:latin typeface="Gill Sans"/>
                <a:ea typeface="Gill Sans"/>
              </a:rPr>
              <a:t>.</a:t>
            </a:r>
            <a:endParaRPr b="0" lang="en-US" sz="1800" strike="noStrike" u="none">
              <a:solidFill>
                <a:srgbClr val="000000"/>
              </a:solidFill>
              <a:uFillTx/>
              <a:latin typeface="Arial"/>
            </a:endParaRPr>
          </a:p>
        </p:txBody>
      </p:sp>
      <p:sp>
        <p:nvSpPr>
          <p:cNvPr id="551" name="Google Shape;682;p72"/>
          <p:cNvSpPr/>
          <p:nvPr/>
        </p:nvSpPr>
        <p:spPr>
          <a:xfrm>
            <a:off x="396360" y="1716840"/>
            <a:ext cx="8175960" cy="1022760"/>
          </a:xfrm>
          <a:prstGeom prst="rect">
            <a:avLst/>
          </a:prstGeom>
          <a:noFill/>
          <a:ln w="0">
            <a:noFill/>
          </a:ln>
        </p:spPr>
        <p:style>
          <a:lnRef idx="0"/>
          <a:fillRef idx="0"/>
          <a:effectRef idx="0"/>
          <a:fontRef idx="minor"/>
        </p:style>
        <p:txBody>
          <a:bodyPr tIns="91440" bIns="91440" anchor="t">
            <a:spAutoFit/>
          </a:bodyPr>
          <a:p>
            <a:pPr marL="457200" indent="-330120">
              <a:lnSpc>
                <a:spcPct val="115000"/>
              </a:lnSpc>
              <a:spcBef>
                <a:spcPts val="901"/>
              </a:spcBef>
              <a:buClr>
                <a:srgbClr val="000000"/>
              </a:buClr>
              <a:buFont typeface="Gill Sans"/>
              <a:buChar char="●"/>
            </a:pPr>
            <a:r>
              <a:rPr b="0" lang="en" sz="1600" strike="noStrike" u="none">
                <a:solidFill>
                  <a:schemeClr val="dk1"/>
                </a:solidFill>
                <a:uFillTx/>
                <a:latin typeface="Gill Sans"/>
                <a:ea typeface="Gill Sans"/>
              </a:rPr>
              <a:t>Complex data collection infrastructure</a:t>
            </a:r>
            <a:endParaRPr b="0" lang="en-US" sz="1600" strike="noStrike" u="none">
              <a:solidFill>
                <a:srgbClr val="000000"/>
              </a:solidFill>
              <a:uFillTx/>
              <a:latin typeface="Arial"/>
            </a:endParaRPr>
          </a:p>
          <a:p>
            <a:pPr marL="457200" indent="-330120">
              <a:lnSpc>
                <a:spcPct val="115000"/>
              </a:lnSpc>
              <a:buClr>
                <a:srgbClr val="000000"/>
              </a:buClr>
              <a:buFont typeface="Gill Sans"/>
              <a:buChar char="●"/>
            </a:pPr>
            <a:r>
              <a:rPr b="0" lang="en" sz="1600" strike="noStrike" u="none">
                <a:solidFill>
                  <a:schemeClr val="dk1"/>
                </a:solidFill>
                <a:uFillTx/>
                <a:latin typeface="Gill Sans"/>
                <a:ea typeface="Gill Sans"/>
              </a:rPr>
              <a:t>Complex observation-action interaction in diverse environments</a:t>
            </a:r>
            <a:endParaRPr b="0" lang="en-US" sz="1600" strike="noStrike" u="none">
              <a:solidFill>
                <a:srgbClr val="000000"/>
              </a:solidFill>
              <a:uFillTx/>
              <a:latin typeface="Arial"/>
            </a:endParaRPr>
          </a:p>
          <a:p>
            <a:pPr marL="457200" indent="-330120">
              <a:lnSpc>
                <a:spcPct val="115000"/>
              </a:lnSpc>
              <a:buClr>
                <a:srgbClr val="000000"/>
              </a:buClr>
              <a:buFont typeface="Gill Sans"/>
              <a:buChar char="●"/>
            </a:pPr>
            <a:r>
              <a:rPr b="0" lang="en" sz="1600" strike="noStrike" u="none">
                <a:solidFill>
                  <a:schemeClr val="dk1"/>
                </a:solidFill>
                <a:uFillTx/>
                <a:latin typeface="Gill Sans"/>
                <a:ea typeface="Gill Sans"/>
              </a:rPr>
              <a:t>Goal aligned trajectories</a:t>
            </a:r>
            <a:endParaRPr b="0" lang="en-US" sz="1600" strike="noStrike" u="none">
              <a:solidFill>
                <a:srgbClr val="000000"/>
              </a:solidFill>
              <a:uFillTx/>
              <a:latin typeface="Arial"/>
            </a:endParaRPr>
          </a:p>
        </p:txBody>
      </p:sp>
      <p:sp>
        <p:nvSpPr>
          <p:cNvPr id="552" name="PlaceHolder 1"/>
          <p:cNvSpPr>
            <a:spLocks noGrp="1"/>
          </p:cNvSpPr>
          <p:nvPr>
            <p:ph type="sldNum" idx="7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D2B36AE-1910-4C26-944B-FBB1C687E955}"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Google Shape;688;p7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Scaling agent data</a:t>
            </a:r>
            <a:endParaRPr b="0" lang="en-US" sz="3000" strike="noStrike" u="none">
              <a:solidFill>
                <a:srgbClr val="000000"/>
              </a:solidFill>
              <a:uFillTx/>
              <a:latin typeface="Arial"/>
            </a:endParaRPr>
          </a:p>
        </p:txBody>
      </p:sp>
      <p:sp>
        <p:nvSpPr>
          <p:cNvPr id="554" name="Google Shape;689;p73"/>
          <p:cNvSpPr/>
          <p:nvPr/>
        </p:nvSpPr>
        <p:spPr>
          <a:xfrm>
            <a:off x="660240" y="940680"/>
            <a:ext cx="782316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Scaling agent data through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Human demonstrations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Synthesis/simulation</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Internet-scale data</a:t>
            </a:r>
            <a:endParaRPr b="0" lang="en-US" sz="1800" strike="noStrike" u="none">
              <a:solidFill>
                <a:srgbClr val="000000"/>
              </a:solidFill>
              <a:uFillTx/>
              <a:latin typeface="Arial"/>
            </a:endParaRPr>
          </a:p>
        </p:txBody>
      </p:sp>
      <p:pic>
        <p:nvPicPr>
          <p:cNvPr id="555" name="Google Shape;690;p73" descr=""/>
          <p:cNvPicPr/>
          <p:nvPr/>
        </p:nvPicPr>
        <p:blipFill>
          <a:blip r:embed="rId1"/>
          <a:stretch/>
        </p:blipFill>
        <p:spPr>
          <a:xfrm>
            <a:off x="3726720" y="1773720"/>
            <a:ext cx="4819320" cy="2847240"/>
          </a:xfrm>
          <a:prstGeom prst="rect">
            <a:avLst/>
          </a:prstGeom>
          <a:noFill/>
          <a:ln w="0">
            <a:noFill/>
          </a:ln>
        </p:spPr>
      </p:pic>
      <p:sp>
        <p:nvSpPr>
          <p:cNvPr id="556" name="Google Shape;691;p73"/>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Project GR00T: A Blueprint for Generalist Robotics, (Fan et al., 2024)</a:t>
            </a:r>
            <a:endParaRPr b="0" lang="en-US" sz="700" strike="noStrike" u="none">
              <a:solidFill>
                <a:srgbClr val="000000"/>
              </a:solidFill>
              <a:uFillTx/>
              <a:latin typeface="Arial"/>
            </a:endParaRPr>
          </a:p>
        </p:txBody>
      </p:sp>
      <p:sp>
        <p:nvSpPr>
          <p:cNvPr id="557" name="PlaceHolder 1"/>
          <p:cNvSpPr>
            <a:spLocks noGrp="1"/>
          </p:cNvSpPr>
          <p:nvPr>
            <p:ph type="sldNum" idx="7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C1300B0-74BB-442E-91EF-20EA0C1F29E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Google Shape;697;p74"/>
          <p:cNvSpPr/>
          <p:nvPr/>
        </p:nvSpPr>
        <p:spPr>
          <a:xfrm>
            <a:off x="324360" y="2048400"/>
            <a:ext cx="8494920" cy="1035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a:t>
            </a:r>
            <a:endParaRPr b="0" lang="en-US" sz="3000" strike="noStrike" u="none">
              <a:solidFill>
                <a:srgbClr val="000000"/>
              </a:solidFill>
              <a:uFillTx/>
              <a:latin typeface="Arial"/>
            </a:endParaRPr>
          </a:p>
          <a:p>
            <a:pPr algn="ctr">
              <a:lnSpc>
                <a:spcPct val="100000"/>
              </a:lnSpc>
              <a:tabLst>
                <a:tab algn="l" pos="0"/>
              </a:tabLst>
            </a:pPr>
            <a:r>
              <a:rPr b="0" lang="en" sz="2600" strike="noStrike" u="none">
                <a:solidFill>
                  <a:srgbClr val="000000"/>
                </a:solidFill>
                <a:uFillTx/>
                <a:latin typeface="Gill Sans"/>
                <a:ea typeface="Gill Sans"/>
              </a:rPr>
              <a:t>via human demonstrations</a:t>
            </a:r>
            <a:endParaRPr b="0" lang="en-US" sz="2600" strike="noStrike" u="none">
              <a:solidFill>
                <a:srgbClr val="000000"/>
              </a:solidFill>
              <a:uFillTx/>
              <a:latin typeface="Arial"/>
            </a:endParaRPr>
          </a:p>
        </p:txBody>
      </p:sp>
      <p:sp>
        <p:nvSpPr>
          <p:cNvPr id="559" name="PlaceHolder 1"/>
          <p:cNvSpPr>
            <a:spLocks noGrp="1"/>
          </p:cNvSpPr>
          <p:nvPr>
            <p:ph type="sldNum" idx="7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96CD584-C73D-453E-885F-9A557DC9337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Google Shape;703;p7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challenge 1: hard to collect</a:t>
            </a:r>
            <a:endParaRPr b="0" lang="en-US" sz="3000" strike="noStrike" u="none">
              <a:solidFill>
                <a:srgbClr val="000000"/>
              </a:solidFill>
              <a:uFillTx/>
              <a:latin typeface="Arial"/>
            </a:endParaRPr>
          </a:p>
        </p:txBody>
      </p:sp>
      <p:sp>
        <p:nvSpPr>
          <p:cNvPr id="561" name="Google Shape;704;p75"/>
          <p:cNvSpPr/>
          <p:nvPr/>
        </p:nvSpPr>
        <p:spPr>
          <a:xfrm>
            <a:off x="660240" y="940680"/>
            <a:ext cx="7823160" cy="16754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Human demonstration pipeline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Infrastructure setup</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Task definition </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Task initial environment config</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Human demonstration recording</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Data verification </a:t>
            </a:r>
            <a:endParaRPr b="0" lang="en-US" sz="1600" strike="noStrike" u="none">
              <a:solidFill>
                <a:srgbClr val="000000"/>
              </a:solidFill>
              <a:uFillTx/>
              <a:latin typeface="Arial"/>
            </a:endParaRPr>
          </a:p>
        </p:txBody>
      </p:sp>
      <p:pic>
        <p:nvPicPr>
          <p:cNvPr id="562" name="Google Shape;705;p75" descr=""/>
          <p:cNvPicPr/>
          <p:nvPr/>
        </p:nvPicPr>
        <p:blipFill>
          <a:blip r:embed="rId1"/>
          <a:stretch/>
        </p:blipFill>
        <p:spPr>
          <a:xfrm>
            <a:off x="4572000" y="1936800"/>
            <a:ext cx="3844080" cy="2241720"/>
          </a:xfrm>
          <a:prstGeom prst="rect">
            <a:avLst/>
          </a:prstGeom>
          <a:noFill/>
          <a:ln w="0">
            <a:noFill/>
          </a:ln>
        </p:spPr>
      </p:pic>
      <p:sp>
        <p:nvSpPr>
          <p:cNvPr id="563" name="PlaceHolder 1"/>
          <p:cNvSpPr>
            <a:spLocks noGrp="1"/>
          </p:cNvSpPr>
          <p:nvPr>
            <p:ph type="sldNum" idx="7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F09D4B1-F828-4A76-B57A-EA9171F9ACB0}"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Google Shape;711;p7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not yet at scale</a:t>
            </a:r>
            <a:endParaRPr b="0" lang="en-US" sz="3000" strike="noStrike" u="none">
              <a:solidFill>
                <a:srgbClr val="000000"/>
              </a:solidFill>
              <a:uFillTx/>
              <a:latin typeface="Arial"/>
            </a:endParaRPr>
          </a:p>
        </p:txBody>
      </p:sp>
      <p:pic>
        <p:nvPicPr>
          <p:cNvPr id="565" name="Google Shape;712;p76" descr=""/>
          <p:cNvPicPr/>
          <p:nvPr/>
        </p:nvPicPr>
        <p:blipFill>
          <a:blip r:embed="rId1"/>
          <a:stretch/>
        </p:blipFill>
        <p:spPr>
          <a:xfrm>
            <a:off x="487800" y="2072520"/>
            <a:ext cx="3567240" cy="1158120"/>
          </a:xfrm>
          <a:prstGeom prst="rect">
            <a:avLst/>
          </a:prstGeom>
          <a:noFill/>
          <a:ln w="0">
            <a:noFill/>
          </a:ln>
          <a:effectLst>
            <a:outerShdw algn="bl" blurRad="57240" dir="5400000" dist="19080" rotWithShape="0">
              <a:srgbClr val="000000">
                <a:alpha val="50000"/>
              </a:srgbClr>
            </a:outerShdw>
          </a:effectLst>
        </p:spPr>
      </p:pic>
      <p:pic>
        <p:nvPicPr>
          <p:cNvPr id="566" name="Google Shape;713;p76" descr=""/>
          <p:cNvPicPr/>
          <p:nvPr/>
        </p:nvPicPr>
        <p:blipFill>
          <a:blip r:embed="rId2"/>
          <a:stretch/>
        </p:blipFill>
        <p:spPr>
          <a:xfrm>
            <a:off x="4484520" y="1878120"/>
            <a:ext cx="4248360" cy="1547280"/>
          </a:xfrm>
          <a:prstGeom prst="rect">
            <a:avLst/>
          </a:prstGeom>
          <a:noFill/>
          <a:ln w="0">
            <a:noFill/>
          </a:ln>
          <a:effectLst>
            <a:outerShdw algn="bl" blurRad="57240" dir="5400000" dist="19080" rotWithShape="0">
              <a:srgbClr val="000000">
                <a:alpha val="50000"/>
              </a:srgbClr>
            </a:outerShdw>
          </a:effectLst>
        </p:spPr>
      </p:pic>
      <p:sp>
        <p:nvSpPr>
          <p:cNvPr id="567" name="Google Shape;714;p76"/>
          <p:cNvSpPr/>
          <p:nvPr/>
        </p:nvSpPr>
        <p:spPr>
          <a:xfrm>
            <a:off x="792720" y="3231000"/>
            <a:ext cx="295740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Existing digital agent data</a:t>
            </a:r>
            <a:endParaRPr b="0" lang="en-US" sz="1000" strike="noStrike" u="none">
              <a:solidFill>
                <a:srgbClr val="000000"/>
              </a:solidFill>
              <a:uFillTx/>
              <a:latin typeface="Arial"/>
            </a:endParaRPr>
          </a:p>
        </p:txBody>
      </p:sp>
      <p:sp>
        <p:nvSpPr>
          <p:cNvPr id="568" name="Google Shape;715;p76"/>
          <p:cNvSpPr/>
          <p:nvPr/>
        </p:nvSpPr>
        <p:spPr>
          <a:xfrm>
            <a:off x="5109120" y="3425760"/>
            <a:ext cx="2999520" cy="305640"/>
          </a:xfrm>
          <a:prstGeom prst="rect">
            <a:avLst/>
          </a:prstGeom>
          <a:noFill/>
          <a:ln w="0">
            <a:noFill/>
          </a:ln>
        </p:spPr>
        <p:style>
          <a:lnRef idx="0"/>
          <a:fillRef idx="0"/>
          <a:effectRef idx="0"/>
          <a:fontRef idx="minor"/>
        </p:style>
        <p:txBody>
          <a:bodyPr tIns="76680" bIns="76680" anchor="t">
            <a:spAutoFit/>
          </a:bodyPr>
          <a:p>
            <a:pPr algn="ctr">
              <a:lnSpc>
                <a:spcPct val="100000"/>
              </a:lnSpc>
              <a:tabLst>
                <a:tab algn="l" pos="0"/>
              </a:tabLst>
            </a:pPr>
            <a:r>
              <a:rPr b="0" lang="en" sz="1000" strike="noStrike" u="none">
                <a:solidFill>
                  <a:schemeClr val="dk1"/>
                </a:solidFill>
                <a:uFillTx/>
                <a:latin typeface="Gill Sans"/>
                <a:ea typeface="Gill Sans"/>
              </a:rPr>
              <a:t>Existing robotic agent data</a:t>
            </a:r>
            <a:endParaRPr b="0" lang="en-US" sz="1000" strike="noStrike" u="none">
              <a:solidFill>
                <a:srgbClr val="000000"/>
              </a:solidFill>
              <a:uFillTx/>
              <a:latin typeface="Arial"/>
            </a:endParaRPr>
          </a:p>
        </p:txBody>
      </p:sp>
      <p:sp>
        <p:nvSpPr>
          <p:cNvPr id="569" name="PlaceHolder 1"/>
          <p:cNvSpPr>
            <a:spLocks noGrp="1"/>
          </p:cNvSpPr>
          <p:nvPr>
            <p:ph type="sldNum" idx="7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C546CFD-045A-4F3A-BE9C-EA06D6FE78C1}"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570" name="Google Shape;717;p76"/>
          <p:cNvSpPr/>
          <p:nvPr/>
        </p:nvSpPr>
        <p:spPr>
          <a:xfrm>
            <a:off x="5236200" y="2757600"/>
            <a:ext cx="3444120" cy="138240"/>
          </a:xfrm>
          <a:prstGeom prst="rect">
            <a:avLst/>
          </a:prstGeom>
          <a:noFill/>
          <a:ln w="19050">
            <a:solidFill>
              <a:srgbClr val="ff0000"/>
            </a:solidFill>
            <a:round/>
          </a:ln>
        </p:spPr>
        <p:style>
          <a:lnRef idx="0"/>
          <a:fillRef idx="0"/>
          <a:effectRef idx="0"/>
          <a:fontRef idx="minor"/>
        </p:style>
        <p:txBody>
          <a:bodyPr tIns="69120" bIns="6912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571" name="Google Shape;718;p76"/>
          <p:cNvSpPr/>
          <p:nvPr/>
        </p:nvSpPr>
        <p:spPr>
          <a:xfrm>
            <a:off x="3542760" y="2089440"/>
            <a:ext cx="511920" cy="968400"/>
          </a:xfrm>
          <a:prstGeom prst="rect">
            <a:avLst/>
          </a:prstGeom>
          <a:noFill/>
          <a:ln w="19050">
            <a:solidFill>
              <a:srgbClr val="ff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2" name="Google Shape;723;p7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challenge 2: hard to share</a:t>
            </a:r>
            <a:endParaRPr b="0" lang="en-US" sz="3000" strike="noStrike" u="none">
              <a:solidFill>
                <a:srgbClr val="000000"/>
              </a:solidFill>
              <a:uFillTx/>
              <a:latin typeface="Arial"/>
            </a:endParaRPr>
          </a:p>
        </p:txBody>
      </p:sp>
      <p:sp>
        <p:nvSpPr>
          <p:cNvPr id="573" name="Google Shape;724;p77"/>
          <p:cNvSpPr/>
          <p:nvPr/>
        </p:nvSpPr>
        <p:spPr>
          <a:xfrm>
            <a:off x="660240" y="940680"/>
            <a:ext cx="7823160" cy="1431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Heterogeneous agent data formats</a:t>
            </a:r>
            <a:endParaRPr b="0" lang="en-US" sz="1800" strike="noStrike" u="none">
              <a:solidFill>
                <a:srgbClr val="000000"/>
              </a:solidFill>
              <a:uFillTx/>
              <a:latin typeface="Arial"/>
            </a:endParaRPr>
          </a:p>
          <a:p>
            <a:pPr marL="9144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Data from various platforms and </a:t>
            </a:r>
            <a:r>
              <a:rPr b="0" lang="en" sz="1600" strike="noStrike" u="none">
                <a:solidFill>
                  <a:schemeClr val="dk1"/>
                </a:solidFill>
                <a:uFillTx/>
                <a:latin typeface="Gill Sans"/>
                <a:ea typeface="Gill Sans"/>
              </a:rPr>
              <a:t>embodied environments </a:t>
            </a:r>
            <a:r>
              <a:rPr b="0" lang="en" sz="1600" strike="noStrike" u="none">
                <a:solidFill>
                  <a:srgbClr val="000000"/>
                </a:solidFill>
                <a:uFillTx/>
                <a:latin typeface="Gill Sans"/>
                <a:ea typeface="Gill Sans"/>
              </a:rPr>
              <a:t>produces </a:t>
            </a:r>
            <a:r>
              <a:rPr b="0" lang="en" sz="1600" strike="noStrike" u="none">
                <a:solidFill>
                  <a:schemeClr val="dk1"/>
                </a:solidFill>
                <a:uFillTx/>
                <a:latin typeface="Gill Sans"/>
                <a:ea typeface="Gill Sans"/>
              </a:rPr>
              <a:t>different observation and action spaces</a:t>
            </a:r>
            <a:endParaRPr b="0" lang="en-US" sz="1600" strike="noStrike" u="none">
              <a:solidFill>
                <a:srgbClr val="000000"/>
              </a:solidFill>
              <a:uFillTx/>
              <a:latin typeface="Arial"/>
            </a:endParaRPr>
          </a:p>
          <a:p>
            <a:pPr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Make data merging and standardization difficult, hindering development of general-purpose agents</a:t>
            </a:r>
            <a:endParaRPr b="0" lang="en-US" sz="1600" strike="noStrike" u="none">
              <a:solidFill>
                <a:srgbClr val="000000"/>
              </a:solidFill>
              <a:uFillTx/>
              <a:latin typeface="Arial"/>
            </a:endParaRPr>
          </a:p>
        </p:txBody>
      </p:sp>
      <p:pic>
        <p:nvPicPr>
          <p:cNvPr id="574" name="Google Shape;725;p77" descr=""/>
          <p:cNvPicPr/>
          <p:nvPr/>
        </p:nvPicPr>
        <p:blipFill>
          <a:blip r:embed="rId1"/>
          <a:stretch/>
        </p:blipFill>
        <p:spPr>
          <a:xfrm>
            <a:off x="2962440" y="2548440"/>
            <a:ext cx="3218400" cy="2147760"/>
          </a:xfrm>
          <a:prstGeom prst="rect">
            <a:avLst/>
          </a:prstGeom>
          <a:noFill/>
          <a:ln w="0">
            <a:noFill/>
          </a:ln>
        </p:spPr>
      </p:pic>
      <p:sp>
        <p:nvSpPr>
          <p:cNvPr id="575" name="Google Shape;726;p77"/>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https://umi-data.github.io</a:t>
            </a:r>
            <a:r>
              <a:rPr b="0" lang="en" sz="700" strike="noStrike" u="none">
                <a:solidFill>
                  <a:srgbClr val="5e5e5e"/>
                </a:solidFill>
                <a:uFillTx/>
                <a:latin typeface="Gill Sans"/>
                <a:ea typeface="Gill Sans"/>
              </a:rPr>
              <a:t> </a:t>
            </a:r>
            <a:endParaRPr b="0" lang="en-US" sz="700" strike="noStrike" u="none">
              <a:solidFill>
                <a:srgbClr val="000000"/>
              </a:solidFill>
              <a:uFillTx/>
              <a:latin typeface="Arial"/>
            </a:endParaRPr>
          </a:p>
        </p:txBody>
      </p:sp>
      <p:sp>
        <p:nvSpPr>
          <p:cNvPr id="576" name="PlaceHolder 1"/>
          <p:cNvSpPr>
            <a:spLocks noGrp="1"/>
          </p:cNvSpPr>
          <p:nvPr>
            <p:ph type="sldNum" idx="7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850CB3B-3E26-47A3-887A-51D268C8F96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Google Shape;231;p5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Coding agents</a:t>
            </a:r>
            <a:endParaRPr b="0" lang="en-US" sz="3000" strike="noStrike" u="none">
              <a:solidFill>
                <a:srgbClr val="000000"/>
              </a:solidFill>
              <a:uFillTx/>
              <a:latin typeface="Arial"/>
            </a:endParaRPr>
          </a:p>
        </p:txBody>
      </p:sp>
      <p:pic>
        <p:nvPicPr>
          <p:cNvPr id="185" name="Google Shape;232;p51" descr=""/>
          <p:cNvPicPr/>
          <p:nvPr/>
        </p:nvPicPr>
        <p:blipFill>
          <a:blip r:embed="rId1"/>
          <a:stretch/>
        </p:blipFill>
        <p:spPr>
          <a:xfrm>
            <a:off x="1802880" y="2720520"/>
            <a:ext cx="5537880" cy="1332720"/>
          </a:xfrm>
          <a:prstGeom prst="rect">
            <a:avLst/>
          </a:prstGeom>
          <a:noFill/>
          <a:ln w="0">
            <a:noFill/>
          </a:ln>
        </p:spPr>
      </p:pic>
      <p:sp>
        <p:nvSpPr>
          <p:cNvPr id="186" name="Google Shape;233;p51"/>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Project-level coding tasks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project code repos, filesystems, IDEs…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code files, running outputs, docs, errors/issues, commit history…</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code edits, file search/view, test updates…</a:t>
            </a:r>
            <a:endParaRPr b="0" lang="en-US" sz="1600" strike="noStrike" u="none">
              <a:solidFill>
                <a:srgbClr val="000000"/>
              </a:solidFill>
              <a:uFillTx/>
              <a:latin typeface="Arial"/>
            </a:endParaRPr>
          </a:p>
        </p:txBody>
      </p:sp>
      <p:sp>
        <p:nvSpPr>
          <p:cNvPr id="187" name="Google Shape;234;p51"/>
          <p:cNvSpPr/>
          <p:nvPr/>
        </p:nvSpPr>
        <p:spPr>
          <a:xfrm>
            <a:off x="0" y="4815720"/>
            <a:ext cx="4377960" cy="29160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SWE-bench: Can Language Models Resolve Real-World GitHub Issues?, (Jimenez et al., 2023)</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Spider 2.0: Evaluating Language Models on Real-World Enterprise Text-to-SQL Workflows, (Lei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4"/>
              </a:rPr>
              <a:t>MLE-bench: Evaluating Machine Learning Agents on Machine Learning Engineering, (Chan et al., 2024)</a:t>
            </a:r>
            <a:endParaRPr b="0" lang="en-US" sz="600" strike="noStrike" u="none">
              <a:solidFill>
                <a:srgbClr val="000000"/>
              </a:solidFill>
              <a:uFillTx/>
              <a:latin typeface="Arial"/>
            </a:endParaRPr>
          </a:p>
        </p:txBody>
      </p:sp>
      <p:sp>
        <p:nvSpPr>
          <p:cNvPr id="188" name="PlaceHolder 1"/>
          <p:cNvSpPr>
            <a:spLocks noGrp="1"/>
          </p:cNvSpPr>
          <p:nvPr>
            <p:ph type="sldNum" idx="5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98EA9A25-3E94-4DD6-A1F6-6DA7A998ECAD}"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7" name="Google Shape;732;p7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Unifying robotic data and infra</a:t>
            </a:r>
            <a:endParaRPr b="0" lang="en-US" sz="3000" strike="noStrike" u="none">
              <a:solidFill>
                <a:srgbClr val="000000"/>
              </a:solidFill>
              <a:uFillTx/>
              <a:latin typeface="Arial"/>
            </a:endParaRPr>
          </a:p>
        </p:txBody>
      </p:sp>
      <p:sp>
        <p:nvSpPr>
          <p:cNvPr id="578" name="Google Shape;733;p78"/>
          <p:cNvSpPr/>
          <p:nvPr/>
        </p:nvSpPr>
        <p:spPr>
          <a:xfrm>
            <a:off x="660240" y="94068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Unifying robotic data and </a:t>
            </a:r>
            <a:r>
              <a:rPr b="0" lang="en" sz="1800" strike="noStrike" u="none">
                <a:solidFill>
                  <a:schemeClr val="dk1"/>
                </a:solidFill>
                <a:uFillTx/>
                <a:latin typeface="Gill Sans"/>
                <a:ea typeface="Gill Sans"/>
              </a:rPr>
              <a:t>data collection hardwares </a:t>
            </a:r>
            <a:r>
              <a:rPr b="0" lang="en" sz="1800" strike="noStrike" u="none">
                <a:solidFill>
                  <a:srgbClr val="000000"/>
                </a:solidFill>
                <a:uFillTx/>
                <a:latin typeface="Gill Sans"/>
                <a:ea typeface="Gill Sans"/>
              </a:rPr>
              <a:t>to enable large-scale agent training.</a:t>
            </a:r>
            <a:endParaRPr b="0" lang="en-US" sz="1800" strike="noStrike" u="none">
              <a:solidFill>
                <a:srgbClr val="000000"/>
              </a:solidFill>
              <a:uFillTx/>
              <a:latin typeface="Arial"/>
            </a:endParaRPr>
          </a:p>
        </p:txBody>
      </p:sp>
      <p:pic>
        <p:nvPicPr>
          <p:cNvPr id="579" name="Google Shape;734;p78" descr=""/>
          <p:cNvPicPr/>
          <p:nvPr/>
        </p:nvPicPr>
        <p:blipFill>
          <a:blip r:embed="rId1"/>
          <a:stretch/>
        </p:blipFill>
        <p:spPr>
          <a:xfrm>
            <a:off x="421200" y="2456640"/>
            <a:ext cx="3956760" cy="1311480"/>
          </a:xfrm>
          <a:prstGeom prst="rect">
            <a:avLst/>
          </a:prstGeom>
          <a:noFill/>
          <a:ln w="0">
            <a:noFill/>
          </a:ln>
          <a:effectLst>
            <a:outerShdw algn="bl" blurRad="57240" dir="5400000" dist="19080" rotWithShape="0">
              <a:srgbClr val="000000">
                <a:alpha val="50000"/>
              </a:srgbClr>
            </a:outerShdw>
          </a:effectLst>
        </p:spPr>
      </p:pic>
      <p:sp>
        <p:nvSpPr>
          <p:cNvPr id="580" name="Google Shape;735;p78"/>
          <p:cNvSpPr/>
          <p:nvPr/>
        </p:nvSpPr>
        <p:spPr>
          <a:xfrm>
            <a:off x="0" y="4461480"/>
            <a:ext cx="4377960" cy="64620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Open X-Embodiment: Robotic Learning Datasets and RT-X Models, (Open X-Embodiment, 2023)</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3"/>
              </a:rPr>
              <a:t>1st </a:t>
            </a:r>
            <a:r>
              <a:rPr b="0" lang="en" sz="600" strike="noStrike" u="sng">
                <a:solidFill>
                  <a:srgbClr val="5e5e5e"/>
                </a:solidFill>
                <a:uFillTx/>
                <a:latin typeface="Gill Sans"/>
                <a:ea typeface="Gill Sans"/>
                <a:hlinkClick r:id="rId4"/>
              </a:rPr>
              <a:t>Workshop on X-Embodiment Robot Learning @ CoRL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5"/>
              </a:rPr>
              <a:t>Universal Manipulation Interface In-The-Wild Robot Teaching Without In-The-Wild Robots, (Chi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6"/>
              </a:rPr>
              <a:t>OmniH2O: Universal and Dexterous Human-to-Humanoid Whole-Body Teleoperation and Learning, (He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7"/>
              </a:rPr>
              <a:t>OpenVLA: An Open-Source Vision-Language-Action Model, (Kim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8"/>
              </a:rPr>
              <a:t>Octo: An Open-Source Generalist Robot Policy, (Octo Team, 2024)</a:t>
            </a:r>
            <a:endParaRPr b="0" lang="en-US" sz="600" strike="noStrike" u="none">
              <a:solidFill>
                <a:srgbClr val="000000"/>
              </a:solidFill>
              <a:uFillTx/>
              <a:latin typeface="Arial"/>
            </a:endParaRPr>
          </a:p>
        </p:txBody>
      </p:sp>
      <p:pic>
        <p:nvPicPr>
          <p:cNvPr id="581" name="Google Shape;736;p78" descr=""/>
          <p:cNvPicPr/>
          <p:nvPr/>
        </p:nvPicPr>
        <p:blipFill>
          <a:blip r:embed="rId9"/>
          <a:stretch/>
        </p:blipFill>
        <p:spPr>
          <a:xfrm>
            <a:off x="5260320" y="2095200"/>
            <a:ext cx="2860560" cy="849960"/>
          </a:xfrm>
          <a:prstGeom prst="rect">
            <a:avLst/>
          </a:prstGeom>
          <a:noFill/>
          <a:ln w="0">
            <a:noFill/>
          </a:ln>
          <a:effectLst>
            <a:outerShdw algn="bl" blurRad="57240" dir="5400000" dist="19080" rotWithShape="0">
              <a:srgbClr val="000000">
                <a:alpha val="50000"/>
              </a:srgbClr>
            </a:outerShdw>
          </a:effectLst>
        </p:spPr>
      </p:pic>
      <p:pic>
        <p:nvPicPr>
          <p:cNvPr id="582" name="Google Shape;737;p78" descr=""/>
          <p:cNvPicPr/>
          <p:nvPr/>
        </p:nvPicPr>
        <p:blipFill>
          <a:blip r:embed="rId10"/>
          <a:stretch/>
        </p:blipFill>
        <p:spPr>
          <a:xfrm>
            <a:off x="4817160" y="3522600"/>
            <a:ext cx="3739320" cy="938160"/>
          </a:xfrm>
          <a:prstGeom prst="rect">
            <a:avLst/>
          </a:prstGeom>
          <a:noFill/>
          <a:ln w="0">
            <a:noFill/>
          </a:ln>
          <a:effectLst>
            <a:outerShdw algn="bl" blurRad="57240" dir="5400000" dist="19080" rotWithShape="0">
              <a:srgbClr val="000000">
                <a:alpha val="50000"/>
              </a:srgbClr>
            </a:outerShdw>
          </a:effectLst>
        </p:spPr>
      </p:pic>
      <p:sp>
        <p:nvSpPr>
          <p:cNvPr id="583" name="PlaceHolder 1"/>
          <p:cNvSpPr>
            <a:spLocks noGrp="1"/>
          </p:cNvSpPr>
          <p:nvPr>
            <p:ph type="sldNum" idx="8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F0FC27E7-DAFD-40E9-9E2C-06DA8EBF3C1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4" name="Google Shape;743;p7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Unifying digital agent data</a:t>
            </a:r>
            <a:endParaRPr b="0" lang="en-US" sz="3000" strike="noStrike" u="none">
              <a:solidFill>
                <a:srgbClr val="000000"/>
              </a:solidFill>
              <a:uFillTx/>
              <a:latin typeface="Arial"/>
            </a:endParaRPr>
          </a:p>
        </p:txBody>
      </p:sp>
      <p:sp>
        <p:nvSpPr>
          <p:cNvPr id="585" name="Google Shape;744;p79"/>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1"/>
              </a:rPr>
              <a:t>Aguvis: Unified Pure Vision Agents for Autonomous GUI Interaction</a:t>
            </a:r>
            <a:endParaRPr b="0" lang="en-US" sz="700" strike="noStrike" u="none">
              <a:solidFill>
                <a:srgbClr val="000000"/>
              </a:solidFill>
              <a:uFillTx/>
              <a:latin typeface="Arial"/>
            </a:endParaRPr>
          </a:p>
        </p:txBody>
      </p:sp>
      <p:sp>
        <p:nvSpPr>
          <p:cNvPr id="586" name="Google Shape;745;p79"/>
          <p:cNvSpPr/>
          <p:nvPr/>
        </p:nvSpPr>
        <p:spPr>
          <a:xfrm>
            <a:off x="660240" y="940680"/>
            <a:ext cx="782316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Digital agent data unification to benefit cross-platform functionality and scalability</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Observation: screenshots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Actions: universal computer mouse and keyboard controls</a:t>
            </a:r>
            <a:endParaRPr b="0" lang="en-US" sz="1800" strike="noStrike" u="none">
              <a:solidFill>
                <a:srgbClr val="000000"/>
              </a:solidFill>
              <a:uFillTx/>
              <a:latin typeface="Arial"/>
            </a:endParaRPr>
          </a:p>
        </p:txBody>
      </p:sp>
      <p:pic>
        <p:nvPicPr>
          <p:cNvPr id="587" name="Google Shape;746;p79" descr=""/>
          <p:cNvPicPr/>
          <p:nvPr/>
        </p:nvPicPr>
        <p:blipFill>
          <a:blip r:embed="rId2"/>
          <a:srcRect l="0" t="10273" r="0" b="0"/>
          <a:stretch/>
        </p:blipFill>
        <p:spPr>
          <a:xfrm>
            <a:off x="5275440" y="2233800"/>
            <a:ext cx="2854440" cy="1917720"/>
          </a:xfrm>
          <a:prstGeom prst="rect">
            <a:avLst/>
          </a:prstGeom>
          <a:noFill/>
          <a:ln w="0">
            <a:noFill/>
          </a:ln>
        </p:spPr>
      </p:pic>
      <p:sp>
        <p:nvSpPr>
          <p:cNvPr id="588" name="Google Shape;747;p79"/>
          <p:cNvSpPr/>
          <p:nvPr/>
        </p:nvSpPr>
        <p:spPr>
          <a:xfrm>
            <a:off x="5275440" y="4042080"/>
            <a:ext cx="2854440" cy="386640"/>
          </a:xfrm>
          <a:prstGeom prst="rect">
            <a:avLst/>
          </a:prstGeom>
          <a:noFill/>
          <a:ln w="0">
            <a:noFill/>
          </a:ln>
        </p:spPr>
        <p:style>
          <a:lnRef idx="0"/>
          <a:fillRef idx="0"/>
          <a:effectRef idx="0"/>
          <a:fontRef idx="minor"/>
        </p:style>
        <p:txBody>
          <a:bodyPr tIns="91440" bIns="91440" anchor="ctr">
            <a:noAutofit/>
          </a:bodyPr>
          <a:p>
            <a:pPr algn="ctr">
              <a:lnSpc>
                <a:spcPct val="100000"/>
              </a:lnSpc>
              <a:spcBef>
                <a:spcPts val="1199"/>
              </a:spcBef>
              <a:spcAft>
                <a:spcPts val="1199"/>
              </a:spcAft>
              <a:tabLst>
                <a:tab algn="l" pos="0"/>
              </a:tabLst>
            </a:pPr>
            <a:r>
              <a:rPr b="0" lang="en" sz="1000" strike="noStrike" u="none">
                <a:solidFill>
                  <a:srgbClr val="000000"/>
                </a:solidFill>
                <a:uFillTx/>
                <a:latin typeface="Gill Sans"/>
                <a:ea typeface="Gill Sans"/>
              </a:rPr>
              <a:t>Actions: </a:t>
            </a:r>
            <a:r>
              <a:rPr b="0" lang="en" sz="1000" strike="noStrike" u="none">
                <a:solidFill>
                  <a:srgbClr val="000000"/>
                </a:solidFill>
                <a:uFillTx/>
                <a:latin typeface="Courier New"/>
                <a:ea typeface="Courier New"/>
              </a:rPr>
              <a:t>pyautogui</a:t>
            </a:r>
            <a:r>
              <a:rPr b="0" lang="en" sz="1000" strike="noStrike" u="none">
                <a:solidFill>
                  <a:srgbClr val="000000"/>
                </a:solidFill>
                <a:uFillTx/>
                <a:latin typeface="Gill Sans"/>
                <a:ea typeface="Gill Sans"/>
              </a:rPr>
              <a:t> computer control actions with pluggable actions</a:t>
            </a:r>
            <a:endParaRPr b="0" lang="en-US" sz="1000" strike="noStrike" u="none">
              <a:solidFill>
                <a:srgbClr val="000000"/>
              </a:solidFill>
              <a:uFillTx/>
              <a:latin typeface="Arial"/>
            </a:endParaRPr>
          </a:p>
        </p:txBody>
      </p:sp>
      <p:sp>
        <p:nvSpPr>
          <p:cNvPr id="589" name="Google Shape;748;p79"/>
          <p:cNvSpPr/>
          <p:nvPr/>
        </p:nvSpPr>
        <p:spPr>
          <a:xfrm>
            <a:off x="808560" y="4160520"/>
            <a:ext cx="3409920" cy="386640"/>
          </a:xfrm>
          <a:prstGeom prst="rect">
            <a:avLst/>
          </a:prstGeom>
          <a:noFill/>
          <a:ln w="0">
            <a:noFill/>
          </a:ln>
        </p:spPr>
        <p:style>
          <a:lnRef idx="0"/>
          <a:fillRef idx="0"/>
          <a:effectRef idx="0"/>
          <a:fontRef idx="minor"/>
        </p:style>
        <p:txBody>
          <a:bodyPr tIns="91440" bIns="91440" anchor="ctr">
            <a:noAutofit/>
          </a:bodyPr>
          <a:p>
            <a:pPr algn="ctr">
              <a:lnSpc>
                <a:spcPct val="100000"/>
              </a:lnSpc>
              <a:spcBef>
                <a:spcPts val="1199"/>
              </a:spcBef>
              <a:spcAft>
                <a:spcPts val="1199"/>
              </a:spcAft>
              <a:tabLst>
                <a:tab algn="l" pos="0"/>
              </a:tabLst>
            </a:pPr>
            <a:r>
              <a:rPr b="0" lang="en" sz="1000" strike="noStrike" u="none">
                <a:solidFill>
                  <a:srgbClr val="000000"/>
                </a:solidFill>
                <a:uFillTx/>
                <a:latin typeface="Gill Sans"/>
                <a:ea typeface="Gill Sans"/>
              </a:rPr>
              <a:t>Observation: screenshots</a:t>
            </a:r>
            <a:endParaRPr b="0" lang="en-US" sz="1000" strike="noStrike" u="none">
              <a:solidFill>
                <a:srgbClr val="000000"/>
              </a:solidFill>
              <a:uFillTx/>
              <a:latin typeface="Arial"/>
            </a:endParaRPr>
          </a:p>
        </p:txBody>
      </p:sp>
      <p:pic>
        <p:nvPicPr>
          <p:cNvPr id="590" name="Google Shape;749;p79" descr=""/>
          <p:cNvPicPr/>
          <p:nvPr/>
        </p:nvPicPr>
        <p:blipFill>
          <a:blip r:embed="rId3"/>
          <a:stretch/>
        </p:blipFill>
        <p:spPr>
          <a:xfrm>
            <a:off x="1240920" y="2751480"/>
            <a:ext cx="2603520" cy="1460160"/>
          </a:xfrm>
          <a:prstGeom prst="rect">
            <a:avLst/>
          </a:prstGeom>
          <a:noFill/>
          <a:ln w="0">
            <a:noFill/>
          </a:ln>
        </p:spPr>
      </p:pic>
      <p:pic>
        <p:nvPicPr>
          <p:cNvPr id="591" name="Google Shape;750;p79" descr=""/>
          <p:cNvPicPr/>
          <p:nvPr/>
        </p:nvPicPr>
        <p:blipFill>
          <a:blip r:embed="rId4"/>
          <a:stretch/>
        </p:blipFill>
        <p:spPr>
          <a:xfrm>
            <a:off x="3916080" y="2177640"/>
            <a:ext cx="909000" cy="2030040"/>
          </a:xfrm>
          <a:prstGeom prst="rect">
            <a:avLst/>
          </a:prstGeom>
          <a:noFill/>
          <a:ln w="0">
            <a:noFill/>
          </a:ln>
        </p:spPr>
      </p:pic>
      <p:pic>
        <p:nvPicPr>
          <p:cNvPr id="592" name="Google Shape;751;p79" descr=""/>
          <p:cNvPicPr/>
          <p:nvPr/>
        </p:nvPicPr>
        <p:blipFill>
          <a:blip r:embed="rId5"/>
          <a:stretch/>
        </p:blipFill>
        <p:spPr>
          <a:xfrm>
            <a:off x="461160" y="2173680"/>
            <a:ext cx="2976120" cy="1676880"/>
          </a:xfrm>
          <a:prstGeom prst="rect">
            <a:avLst/>
          </a:prstGeom>
          <a:noFill/>
          <a:ln w="0">
            <a:noFill/>
          </a:ln>
          <a:effectLst>
            <a:outerShdw algn="bl" blurRad="57240" dir="5400000" dist="19080" rotWithShape="0">
              <a:srgbClr val="000000">
                <a:alpha val="50000"/>
              </a:srgbClr>
            </a:outerShdw>
          </a:effectLst>
        </p:spPr>
      </p:pic>
      <p:sp>
        <p:nvSpPr>
          <p:cNvPr id="593" name="PlaceHolder 1"/>
          <p:cNvSpPr>
            <a:spLocks noGrp="1"/>
          </p:cNvSpPr>
          <p:nvPr>
            <p:ph type="sldNum" idx="8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94A2F7BD-6F53-489B-AF4E-62136EBB66C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Google Shape;757;p8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Unifying digital agent data collection infra</a:t>
            </a:r>
            <a:endParaRPr b="0" lang="en-US" sz="3000" strike="noStrike" u="none">
              <a:solidFill>
                <a:srgbClr val="000000"/>
              </a:solidFill>
              <a:uFillTx/>
              <a:latin typeface="Arial"/>
            </a:endParaRPr>
          </a:p>
        </p:txBody>
      </p:sp>
      <p:sp>
        <p:nvSpPr>
          <p:cNvPr id="595" name="Google Shape;758;p80"/>
          <p:cNvSpPr/>
          <p:nvPr/>
        </p:nvSpPr>
        <p:spPr>
          <a:xfrm>
            <a:off x="695520" y="774720"/>
            <a:ext cx="782316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Building human computer use data collection infrastructure is nontrivial</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Capture user interactions and required computer states (e.g., mouse, keyboard inputs, screenshots, HTML, AXTree) in real-time.</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Reduce long human action sequences into agent-executable trajectories</a:t>
            </a:r>
            <a:endParaRPr b="0" lang="en-US" sz="1800" strike="noStrike" u="none">
              <a:solidFill>
                <a:srgbClr val="000000"/>
              </a:solidFill>
              <a:uFillTx/>
              <a:latin typeface="Arial"/>
            </a:endParaRPr>
          </a:p>
        </p:txBody>
      </p:sp>
      <p:sp>
        <p:nvSpPr>
          <p:cNvPr id="596" name="Google Shape;759;p80"/>
          <p:cNvSpPr/>
          <p:nvPr/>
        </p:nvSpPr>
        <p:spPr>
          <a:xfrm>
            <a:off x="131760" y="482184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1"/>
              </a:rPr>
              <a:t>https://junliwang.tech/agentnet-docs</a:t>
            </a:r>
            <a:endParaRPr b="0" lang="en-US" sz="700" strike="noStrike" u="none">
              <a:solidFill>
                <a:srgbClr val="000000"/>
              </a:solidFill>
              <a:uFillTx/>
              <a:latin typeface="Arial"/>
            </a:endParaRPr>
          </a:p>
        </p:txBody>
      </p:sp>
      <p:sp>
        <p:nvSpPr>
          <p:cNvPr id="597" name="Google Shape;760;p80"/>
          <p:cNvSpPr/>
          <p:nvPr/>
        </p:nvSpPr>
        <p:spPr>
          <a:xfrm>
            <a:off x="3756960" y="4310280"/>
            <a:ext cx="205704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rgbClr val="000000"/>
                </a:solidFill>
                <a:uFillTx/>
                <a:latin typeface="Gill Sans"/>
                <a:ea typeface="Gill Sans"/>
              </a:rPr>
              <a:t>Raw user actions</a:t>
            </a:r>
            <a:endParaRPr b="0" lang="en-US" sz="1200" strike="noStrike" u="none">
              <a:solidFill>
                <a:srgbClr val="000000"/>
              </a:solidFill>
              <a:uFillTx/>
              <a:latin typeface="Arial"/>
            </a:endParaRPr>
          </a:p>
        </p:txBody>
      </p:sp>
      <p:sp>
        <p:nvSpPr>
          <p:cNvPr id="598" name="Google Shape;761;p80"/>
          <p:cNvSpPr/>
          <p:nvPr/>
        </p:nvSpPr>
        <p:spPr>
          <a:xfrm>
            <a:off x="838080" y="4168080"/>
            <a:ext cx="312408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none">
                <a:solidFill>
                  <a:srgbClr val="000000"/>
                </a:solidFill>
                <a:uFillTx/>
                <a:latin typeface="Gill Sans"/>
                <a:ea typeface="Gill Sans"/>
              </a:rPr>
              <a:t>Raw computer data (video, HTML, …)</a:t>
            </a:r>
            <a:endParaRPr b="0" lang="en-US" sz="1200" strike="noStrike" u="none">
              <a:solidFill>
                <a:srgbClr val="000000"/>
              </a:solidFill>
              <a:uFillTx/>
              <a:latin typeface="Arial"/>
            </a:endParaRPr>
          </a:p>
        </p:txBody>
      </p:sp>
      <p:pic>
        <p:nvPicPr>
          <p:cNvPr id="599" name="Google Shape;762;p80" descr=""/>
          <p:cNvPicPr/>
          <p:nvPr/>
        </p:nvPicPr>
        <p:blipFill>
          <a:blip r:embed="rId2"/>
          <a:srcRect l="53781" t="0" r="0" b="0"/>
          <a:stretch/>
        </p:blipFill>
        <p:spPr>
          <a:xfrm rot="16200000">
            <a:off x="5820120" y="2872080"/>
            <a:ext cx="297720" cy="1060560"/>
          </a:xfrm>
          <a:prstGeom prst="rect">
            <a:avLst/>
          </a:prstGeom>
          <a:noFill/>
          <a:ln w="0">
            <a:noFill/>
          </a:ln>
        </p:spPr>
      </p:pic>
      <p:pic>
        <p:nvPicPr>
          <p:cNvPr id="600" name="Google Shape;763;p80" descr=""/>
          <p:cNvPicPr/>
          <p:nvPr/>
        </p:nvPicPr>
        <p:blipFill>
          <a:blip r:embed="rId3"/>
          <a:stretch/>
        </p:blipFill>
        <p:spPr>
          <a:xfrm>
            <a:off x="838080" y="2386080"/>
            <a:ext cx="3124080" cy="1781640"/>
          </a:xfrm>
          <a:prstGeom prst="rect">
            <a:avLst/>
          </a:prstGeom>
          <a:noFill/>
          <a:ln w="0">
            <a:noFill/>
          </a:ln>
        </p:spPr>
      </p:pic>
      <p:pic>
        <p:nvPicPr>
          <p:cNvPr id="601" name="Google Shape;764;p80" descr=""/>
          <p:cNvPicPr/>
          <p:nvPr/>
        </p:nvPicPr>
        <p:blipFill>
          <a:blip r:embed="rId4"/>
          <a:stretch/>
        </p:blipFill>
        <p:spPr>
          <a:xfrm>
            <a:off x="6645240" y="2180880"/>
            <a:ext cx="1773000" cy="984600"/>
          </a:xfrm>
          <a:prstGeom prst="rect">
            <a:avLst/>
          </a:prstGeom>
          <a:noFill/>
          <a:ln w="0">
            <a:noFill/>
          </a:ln>
        </p:spPr>
      </p:pic>
      <p:pic>
        <p:nvPicPr>
          <p:cNvPr id="602" name="Google Shape;765;p80" descr=""/>
          <p:cNvPicPr/>
          <p:nvPr/>
        </p:nvPicPr>
        <p:blipFill>
          <a:blip r:embed="rId5"/>
          <a:stretch/>
        </p:blipFill>
        <p:spPr>
          <a:xfrm>
            <a:off x="6645240" y="3645720"/>
            <a:ext cx="1773000" cy="844920"/>
          </a:xfrm>
          <a:prstGeom prst="rect">
            <a:avLst/>
          </a:prstGeom>
          <a:noFill/>
          <a:ln w="0">
            <a:noFill/>
          </a:ln>
        </p:spPr>
      </p:pic>
      <p:sp>
        <p:nvSpPr>
          <p:cNvPr id="603" name="Google Shape;766;p80"/>
          <p:cNvSpPr/>
          <p:nvPr/>
        </p:nvSpPr>
        <p:spPr>
          <a:xfrm>
            <a:off x="7027920" y="4932000"/>
            <a:ext cx="1007640" cy="180720"/>
          </a:xfrm>
          <a:prstGeom prst="rect">
            <a:avLst/>
          </a:prstGeom>
          <a:noFill/>
          <a:ln w="0">
            <a:noFill/>
          </a:ln>
        </p:spPr>
        <p:style>
          <a:lnRef idx="0"/>
          <a:fillRef idx="0"/>
          <a:effectRef idx="0"/>
          <a:fontRef idx="minor"/>
        </p:style>
        <p:txBody>
          <a:bodyPr tIns="90360" bIns="90360" anchor="ctr">
            <a:noAutofit/>
          </a:bodyPr>
          <a:p>
            <a:pPr algn="ctr">
              <a:lnSpc>
                <a:spcPct val="100000"/>
              </a:lnSpc>
              <a:tabLst>
                <a:tab algn="l" pos="0"/>
              </a:tabLst>
            </a:pPr>
            <a:r>
              <a:rPr b="0" lang="en" sz="1600" strike="noStrike" u="none">
                <a:solidFill>
                  <a:srgbClr val="000000"/>
                </a:solidFill>
                <a:uFillTx/>
                <a:latin typeface="Gill Sans"/>
                <a:ea typeface="Gill Sans"/>
              </a:rPr>
              <a:t>…</a:t>
            </a:r>
            <a:endParaRPr b="0" lang="en-US" sz="1600" strike="noStrike" u="none">
              <a:solidFill>
                <a:srgbClr val="000000"/>
              </a:solidFill>
              <a:uFillTx/>
              <a:latin typeface="Arial"/>
            </a:endParaRPr>
          </a:p>
          <a:p>
            <a:pPr algn="ctr">
              <a:lnSpc>
                <a:spcPct val="100000"/>
              </a:lnSpc>
              <a:tabLst>
                <a:tab algn="l" pos="0"/>
              </a:tabLst>
            </a:pPr>
            <a:endParaRPr b="0" lang="en-US" sz="1200" strike="noStrike" u="none">
              <a:solidFill>
                <a:srgbClr val="000000"/>
              </a:solidFill>
              <a:uFillTx/>
              <a:latin typeface="Arial"/>
            </a:endParaRPr>
          </a:p>
        </p:txBody>
      </p:sp>
      <p:sp>
        <p:nvSpPr>
          <p:cNvPr id="604" name="PlaceHolder 1"/>
          <p:cNvSpPr>
            <a:spLocks noGrp="1"/>
          </p:cNvSpPr>
          <p:nvPr>
            <p:ph type="sldNum" idx="8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607DF73-8909-4501-A0B0-44C3979DEDF4}"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605" name="Google Shape;768;p80"/>
          <p:cNvSpPr/>
          <p:nvPr/>
        </p:nvSpPr>
        <p:spPr>
          <a:xfrm>
            <a:off x="6563880" y="3232080"/>
            <a:ext cx="1935720" cy="346680"/>
          </a:xfrm>
          <a:prstGeom prst="roundRect">
            <a:avLst>
              <a:gd name="adj" fmla="val 16667"/>
            </a:avLst>
          </a:prstGeom>
          <a:solidFill>
            <a:srgbClr val="ffffff"/>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Consolas"/>
                <a:ea typeface="Consolas"/>
              </a:rPr>
              <a:t>1. Click(105, 19) </a:t>
            </a:r>
            <a:endParaRPr b="0" lang="en-US" sz="1400" strike="noStrike" u="none">
              <a:solidFill>
                <a:srgbClr val="000000"/>
              </a:solidFill>
              <a:uFillTx/>
              <a:latin typeface="Arial"/>
            </a:endParaRPr>
          </a:p>
        </p:txBody>
      </p:sp>
      <p:sp>
        <p:nvSpPr>
          <p:cNvPr id="606" name="Google Shape;769;p80"/>
          <p:cNvSpPr/>
          <p:nvPr/>
        </p:nvSpPr>
        <p:spPr>
          <a:xfrm>
            <a:off x="6563880" y="4537800"/>
            <a:ext cx="2026080" cy="346680"/>
          </a:xfrm>
          <a:prstGeom prst="roundRect">
            <a:avLst>
              <a:gd name="adj" fmla="val 16667"/>
            </a:avLst>
          </a:prstGeom>
          <a:solidFill>
            <a:srgbClr val="ffffff"/>
          </a:solid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r>
              <a:rPr b="0" lang="en" sz="1400" strike="noStrike" u="none">
                <a:solidFill>
                  <a:srgbClr val="000000"/>
                </a:solidFill>
                <a:uFillTx/>
                <a:latin typeface="Consolas"/>
                <a:ea typeface="Consolas"/>
              </a:rPr>
              <a:t>2. Press: Ctrl+V </a:t>
            </a:r>
            <a:endParaRPr b="0" lang="en-US" sz="1400" strike="noStrike" u="none">
              <a:solidFill>
                <a:srgbClr val="000000"/>
              </a:solidFill>
              <a:uFillTx/>
              <a:latin typeface="Arial"/>
            </a:endParaRPr>
          </a:p>
        </p:txBody>
      </p:sp>
      <p:sp>
        <p:nvSpPr>
          <p:cNvPr id="607" name="Google Shape;770;p80"/>
          <p:cNvSpPr/>
          <p:nvPr/>
        </p:nvSpPr>
        <p:spPr>
          <a:xfrm>
            <a:off x="4112640" y="2167200"/>
            <a:ext cx="1325880" cy="2219400"/>
          </a:xfrm>
          <a:prstGeom prst="rect">
            <a:avLst/>
          </a:prstGeom>
          <a:solidFill>
            <a:srgbClr val="ffffff"/>
          </a:solid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r>
              <a:rPr b="0" lang="en" sz="1200" strike="noStrike" u="none">
                <a:solidFill>
                  <a:srgbClr val="000000"/>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type ‘j’</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press</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press ‘ctrl’</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mouse release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Consolas"/>
                <a:ea typeface="Consolas"/>
              </a:rPr>
              <a:t>type ‘v’</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rgbClr val="000000"/>
                </a:solidFill>
                <a:uFillTx/>
                <a:latin typeface="Arial"/>
                <a:ea typeface="Arial"/>
              </a:rPr>
              <a:t>…</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Google Shape;775;p8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universal digital agent data collection infra</a:t>
            </a:r>
            <a:endParaRPr b="0" lang="en-US" sz="3000" strike="noStrike" u="none">
              <a:solidFill>
                <a:srgbClr val="000000"/>
              </a:solidFill>
              <a:uFillTx/>
              <a:latin typeface="Arial"/>
            </a:endParaRPr>
          </a:p>
        </p:txBody>
      </p:sp>
      <p:sp>
        <p:nvSpPr>
          <p:cNvPr id="609" name="Google Shape;776;p81"/>
          <p:cNvSpPr/>
          <p:nvPr/>
        </p:nvSpPr>
        <p:spPr>
          <a:xfrm>
            <a:off x="642600" y="793800"/>
            <a:ext cx="805824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Unify digital agent data collection </a:t>
            </a:r>
            <a:r>
              <a:rPr b="0" lang="en" sz="1800" strike="noStrike" u="none">
                <a:solidFill>
                  <a:schemeClr val="dk1"/>
                </a:solidFill>
                <a:uFillTx/>
                <a:latin typeface="Gill Sans"/>
                <a:ea typeface="Gill Sans"/>
              </a:rPr>
              <a:t>and verification </a:t>
            </a:r>
            <a:r>
              <a:rPr b="0" lang="en" sz="1800" strike="noStrike" u="none">
                <a:solidFill>
                  <a:srgbClr val="000000"/>
                </a:solidFill>
                <a:uFillTx/>
                <a:latin typeface="Gill Sans"/>
                <a:ea typeface="Gill Sans"/>
              </a:rPr>
              <a:t>via </a:t>
            </a:r>
            <a:r>
              <a:rPr b="1" lang="en" sz="1800" strike="noStrike" u="none">
                <a:solidFill>
                  <a:srgbClr val="000000"/>
                </a:solidFill>
                <a:uFillTx/>
                <a:latin typeface="Gill Sans"/>
                <a:ea typeface="Gill Sans"/>
              </a:rPr>
              <a:t>AgentNet Tool</a:t>
            </a:r>
            <a:r>
              <a:rPr b="0" lang="en" sz="1800" strike="noStrike" u="none">
                <a:solidFill>
                  <a:srgbClr val="000000"/>
                </a:solidFill>
                <a:uFillTx/>
                <a:latin typeface="Gill Sans"/>
                <a:ea typeface="Gill Sans"/>
              </a:rPr>
              <a:t>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A universal platform that seamlessly records user task demonstrations, collects necessary agent data, and transforms them into visualized action trajectories.</a:t>
            </a:r>
            <a:endParaRPr b="0" lang="en-US" sz="1800" strike="noStrike" u="none">
              <a:solidFill>
                <a:srgbClr val="000000"/>
              </a:solidFill>
              <a:uFillTx/>
              <a:latin typeface="Arial"/>
            </a:endParaRPr>
          </a:p>
        </p:txBody>
      </p:sp>
      <p:pic>
        <p:nvPicPr>
          <p:cNvPr id="610" name="Google Shape;777;p81" descr=""/>
          <p:cNvPicPr/>
          <p:nvPr/>
        </p:nvPicPr>
        <p:blipFill>
          <a:blip r:embed="rId1"/>
          <a:stretch/>
        </p:blipFill>
        <p:spPr>
          <a:xfrm>
            <a:off x="3902040" y="1871640"/>
            <a:ext cx="4798800" cy="2985120"/>
          </a:xfrm>
          <a:prstGeom prst="rect">
            <a:avLst/>
          </a:prstGeom>
          <a:noFill/>
          <a:ln w="0">
            <a:noFill/>
          </a:ln>
          <a:effectLst>
            <a:outerShdw algn="bl" blurRad="57240" dir="5400000" dist="19080" rotWithShape="0">
              <a:srgbClr val="000000">
                <a:alpha val="50000"/>
              </a:srgbClr>
            </a:outerShdw>
          </a:effectLst>
        </p:spPr>
      </p:pic>
      <p:sp>
        <p:nvSpPr>
          <p:cNvPr id="611" name="Google Shape;778;p81"/>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https://junliwang.tech/agentnet-docs</a:t>
            </a:r>
            <a:endParaRPr b="0" lang="en-US" sz="700" strike="noStrike" u="none">
              <a:solidFill>
                <a:srgbClr val="000000"/>
              </a:solidFill>
              <a:uFillTx/>
              <a:latin typeface="Arial"/>
            </a:endParaRPr>
          </a:p>
        </p:txBody>
      </p:sp>
      <p:sp>
        <p:nvSpPr>
          <p:cNvPr id="612" name="PlaceHolder 1"/>
          <p:cNvSpPr>
            <a:spLocks noGrp="1"/>
          </p:cNvSpPr>
          <p:nvPr>
            <p:ph type="sldNum" idx="8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BCE0CEA-D1F7-484D-B7EF-F23C7DEA0F2E}"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613" name="Google Shape;780;p81"/>
          <p:cNvSpPr/>
          <p:nvPr/>
        </p:nvSpPr>
        <p:spPr>
          <a:xfrm>
            <a:off x="912600" y="1953720"/>
            <a:ext cx="2378880" cy="400680"/>
          </a:xfrm>
          <a:prstGeom prst="roundRect">
            <a:avLst>
              <a:gd name="adj" fmla="val 16667"/>
            </a:avLst>
          </a:prstGeom>
          <a:solidFill>
            <a:srgbClr val="f9f9f9"/>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Computer + AgentNet Tool</a:t>
            </a:r>
            <a:endParaRPr b="0" lang="en-US" sz="1400" strike="noStrike" u="none">
              <a:solidFill>
                <a:srgbClr val="000000"/>
              </a:solidFill>
              <a:uFillTx/>
              <a:latin typeface="Arial"/>
            </a:endParaRPr>
          </a:p>
        </p:txBody>
      </p:sp>
      <p:cxnSp>
        <p:nvCxnSpPr>
          <p:cNvPr id="614" name="Google Shape;781;p81"/>
          <p:cNvCxnSpPr>
            <a:stCxn id="613" idx="2"/>
          </p:cNvCxnSpPr>
          <p:nvPr/>
        </p:nvCxnSpPr>
        <p:spPr>
          <a:xfrm>
            <a:off x="2102040" y="2354400"/>
            <a:ext cx="4680" cy="314280"/>
          </a:xfrm>
          <a:prstGeom prst="straightConnector1">
            <a:avLst/>
          </a:prstGeom>
          <a:ln w="28575">
            <a:solidFill>
              <a:srgbClr val="5e5e5e"/>
            </a:solidFill>
            <a:round/>
            <a:tailEnd len="med" type="triangle" w="med"/>
          </a:ln>
        </p:spPr>
      </p:cxnSp>
      <p:sp>
        <p:nvSpPr>
          <p:cNvPr id="615" name="Google Shape;782;p81"/>
          <p:cNvSpPr/>
          <p:nvPr/>
        </p:nvSpPr>
        <p:spPr>
          <a:xfrm>
            <a:off x="912600" y="3394440"/>
            <a:ext cx="2378880" cy="1292760"/>
          </a:xfrm>
          <a:prstGeom prst="roundRect">
            <a:avLst>
              <a:gd name="adj" fmla="val 9584"/>
            </a:avLst>
          </a:prstGeom>
          <a:solidFill>
            <a:srgbClr val="f9f9f9"/>
          </a:solidFill>
          <a:ln w="9525">
            <a:solidFill>
              <a:srgbClr val="5e5e5e"/>
            </a:solidFill>
            <a:round/>
          </a:ln>
        </p:spPr>
        <p:style>
          <a:lnRef idx="0"/>
          <a:fillRef idx="0"/>
          <a:effectRef idx="0"/>
          <a:fontRef idx="minor"/>
        </p:style>
        <p:txBody>
          <a:bodyPr tIns="91440" bIns="91440" anchor="ctr">
            <a:noAutofit/>
          </a:bodyPr>
          <a:p>
            <a:pPr algn="ctr">
              <a:lnSpc>
                <a:spcPct val="115000"/>
              </a:lnSpc>
              <a:tabLst>
                <a:tab algn="l" pos="0"/>
              </a:tabLst>
            </a:pPr>
            <a:r>
              <a:rPr b="0" lang="en" sz="1400" strike="noStrike" u="none">
                <a:solidFill>
                  <a:srgbClr val="000000"/>
                </a:solidFill>
                <a:uFillTx/>
                <a:latin typeface="Gill Sans"/>
                <a:ea typeface="Gill Sans"/>
              </a:rPr>
              <a:t>Unified Agent Data</a:t>
            </a:r>
            <a:endParaRPr b="0" lang="en-US" sz="1400" strike="noStrike" u="none">
              <a:solidFill>
                <a:srgbClr val="000000"/>
              </a:solidFill>
              <a:uFillTx/>
              <a:latin typeface="Arial"/>
            </a:endParaRPr>
          </a:p>
          <a:p>
            <a:pPr algn="ctr">
              <a:lnSpc>
                <a:spcPct val="100000"/>
              </a:lnSpc>
              <a:tabLst>
                <a:tab algn="l" pos="0"/>
              </a:tabLst>
            </a:pPr>
            <a:r>
              <a:rPr b="0" lang="en" sz="1300" strike="noStrike" u="none">
                <a:solidFill>
                  <a:srgbClr val="434343"/>
                </a:solidFill>
                <a:uFillTx/>
                <a:latin typeface="Gill Sans"/>
                <a:ea typeface="Gill Sans"/>
              </a:rPr>
              <a:t>Task description, action trajectory, video,</a:t>
            </a:r>
            <a:endParaRPr b="0" lang="en-US" sz="1300" strike="noStrike" u="none">
              <a:solidFill>
                <a:srgbClr val="000000"/>
              </a:solidFill>
              <a:uFillTx/>
              <a:latin typeface="Arial"/>
            </a:endParaRPr>
          </a:p>
          <a:p>
            <a:pPr algn="ctr">
              <a:lnSpc>
                <a:spcPct val="100000"/>
              </a:lnSpc>
              <a:tabLst>
                <a:tab algn="l" pos="0"/>
              </a:tabLst>
            </a:pPr>
            <a:r>
              <a:rPr b="0" lang="en" sz="1300" strike="noStrike" u="none">
                <a:solidFill>
                  <a:srgbClr val="434343"/>
                </a:solidFill>
                <a:uFillTx/>
                <a:latin typeface="Gill Sans"/>
                <a:ea typeface="Gill Sans"/>
              </a:rPr>
              <a:t>HTML, AXTree</a:t>
            </a:r>
            <a:endParaRPr b="0" lang="en-US" sz="1300" strike="noStrike" u="none">
              <a:solidFill>
                <a:srgbClr val="000000"/>
              </a:solidFill>
              <a:uFillTx/>
              <a:latin typeface="Arial"/>
            </a:endParaRPr>
          </a:p>
          <a:p>
            <a:pPr algn="ctr">
              <a:lnSpc>
                <a:spcPct val="100000"/>
              </a:lnSpc>
              <a:tabLst>
                <a:tab algn="l" pos="0"/>
              </a:tabLst>
            </a:pPr>
            <a:r>
              <a:rPr b="0" lang="en" sz="1300" strike="noStrike" u="none">
                <a:solidFill>
                  <a:srgbClr val="000000"/>
                </a:solidFill>
                <a:uFillTx/>
                <a:latin typeface="Gill Sans"/>
                <a:ea typeface="Gill Sans"/>
              </a:rPr>
              <a:t>…</a:t>
            </a:r>
            <a:endParaRPr b="0" lang="en-US" sz="1300" strike="noStrike" u="none">
              <a:solidFill>
                <a:srgbClr val="000000"/>
              </a:solidFill>
              <a:uFillTx/>
              <a:latin typeface="Arial"/>
            </a:endParaRPr>
          </a:p>
        </p:txBody>
      </p:sp>
      <p:sp>
        <p:nvSpPr>
          <p:cNvPr id="616" name="Google Shape;783;p81"/>
          <p:cNvSpPr/>
          <p:nvPr/>
        </p:nvSpPr>
        <p:spPr>
          <a:xfrm>
            <a:off x="912600" y="2639160"/>
            <a:ext cx="2378880" cy="435600"/>
          </a:xfrm>
          <a:prstGeom prst="roundRect">
            <a:avLst>
              <a:gd name="adj" fmla="val 16667"/>
            </a:avLst>
          </a:prstGeom>
          <a:solidFill>
            <a:srgbClr val="f9f9f9"/>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Human Task Demonstration</a:t>
            </a:r>
            <a:endParaRPr b="0" lang="en-US" sz="1400" strike="noStrike" u="none">
              <a:solidFill>
                <a:srgbClr val="000000"/>
              </a:solidFill>
              <a:uFillTx/>
              <a:latin typeface="Arial"/>
            </a:endParaRPr>
          </a:p>
        </p:txBody>
      </p:sp>
      <p:cxnSp>
        <p:nvCxnSpPr>
          <p:cNvPr id="617" name="Google Shape;784;p81"/>
          <p:cNvCxnSpPr/>
          <p:nvPr/>
        </p:nvCxnSpPr>
        <p:spPr>
          <a:xfrm flipH="1">
            <a:off x="2097360" y="3074760"/>
            <a:ext cx="5040" cy="319680"/>
          </a:xfrm>
          <a:prstGeom prst="straightConnector1">
            <a:avLst/>
          </a:prstGeom>
          <a:ln w="28575">
            <a:solidFill>
              <a:srgbClr val="5e5e5e"/>
            </a:solidFill>
            <a:round/>
            <a:tailEnd len="med" type="triangle" w="med"/>
          </a:ln>
        </p:spPr>
      </p:cxn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8" name="Google Shape;789;p82"/>
          <p:cNvSpPr/>
          <p:nvPr/>
        </p:nvSpPr>
        <p:spPr>
          <a:xfrm>
            <a:off x="306360" y="52200"/>
            <a:ext cx="8494920" cy="5785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2600" strike="noStrike" u="none">
                <a:solidFill>
                  <a:srgbClr val="000000"/>
                </a:solidFill>
                <a:uFillTx/>
                <a:latin typeface="Gill Sans"/>
                <a:ea typeface="Gill Sans"/>
              </a:rPr>
              <a:t>AgentNet pipeline: from human demos to agent data </a:t>
            </a:r>
            <a:endParaRPr b="0" lang="en-US" sz="2600" strike="noStrike" u="none">
              <a:solidFill>
                <a:srgbClr val="000000"/>
              </a:solidFill>
              <a:uFillTx/>
              <a:latin typeface="Arial"/>
            </a:endParaRPr>
          </a:p>
        </p:txBody>
      </p:sp>
      <p:sp>
        <p:nvSpPr>
          <p:cNvPr id="619" name="Google Shape;790;p82"/>
          <p:cNvSpPr/>
          <p:nvPr/>
        </p:nvSpPr>
        <p:spPr>
          <a:xfrm>
            <a:off x="306360" y="713160"/>
            <a:ext cx="2751840" cy="400680"/>
          </a:xfrm>
          <a:prstGeom prst="roundRect">
            <a:avLst>
              <a:gd name="adj" fmla="val 16667"/>
            </a:avLst>
          </a:prstGeom>
          <a:solidFill>
            <a:srgbClr val="d9ead3"/>
          </a:solidFill>
          <a:ln w="9525">
            <a:solidFill>
              <a:srgbClr val="5e5e5e"/>
            </a:solidFill>
            <a:round/>
          </a:ln>
        </p:spPr>
        <p:style>
          <a:lnRef idx="0"/>
          <a:fillRef idx="0"/>
          <a:effectRef idx="0"/>
          <a:fontRef idx="minor"/>
        </p:style>
        <p:txBody>
          <a:bodyPr tIns="91440" bIns="91440" anchor="ctr">
            <a:noAutofit/>
          </a:bodyPr>
          <a:p>
            <a:pPr marL="457200" indent="-317520" algn="ctr">
              <a:lnSpc>
                <a:spcPct val="100000"/>
              </a:lnSpc>
              <a:buClr>
                <a:srgbClr val="000000"/>
              </a:buClr>
              <a:buFont typeface="Gill Sans"/>
              <a:buAutoNum type="arabicPeriod"/>
            </a:pPr>
            <a:r>
              <a:rPr b="0" lang="en" sz="1400" strike="noStrike" u="none">
                <a:solidFill>
                  <a:srgbClr val="000000"/>
                </a:solidFill>
                <a:uFillTx/>
                <a:latin typeface="Gill Sans"/>
                <a:ea typeface="Gill Sans"/>
              </a:rPr>
              <a:t>Human demonstration</a:t>
            </a:r>
            <a:endParaRPr b="0" lang="en-US" sz="1400" strike="noStrike" u="none">
              <a:solidFill>
                <a:srgbClr val="000000"/>
              </a:solidFill>
              <a:uFillTx/>
              <a:latin typeface="Arial"/>
            </a:endParaRPr>
          </a:p>
        </p:txBody>
      </p:sp>
      <p:pic>
        <p:nvPicPr>
          <p:cNvPr id="620" name="Google Shape;791;p82" descr=""/>
          <p:cNvPicPr/>
          <p:nvPr/>
        </p:nvPicPr>
        <p:blipFill>
          <a:blip r:embed="rId1"/>
          <a:stretch/>
        </p:blipFill>
        <p:spPr>
          <a:xfrm>
            <a:off x="604440" y="3580920"/>
            <a:ext cx="2378880" cy="1461600"/>
          </a:xfrm>
          <a:prstGeom prst="rect">
            <a:avLst/>
          </a:prstGeom>
          <a:noFill/>
          <a:ln w="0">
            <a:noFill/>
          </a:ln>
        </p:spPr>
      </p:pic>
      <p:sp>
        <p:nvSpPr>
          <p:cNvPr id="621" name="Google Shape;792;p82"/>
          <p:cNvSpPr/>
          <p:nvPr/>
        </p:nvSpPr>
        <p:spPr>
          <a:xfrm>
            <a:off x="1510200" y="1237680"/>
            <a:ext cx="1176120" cy="2219400"/>
          </a:xfrm>
          <a:prstGeom prst="rect">
            <a:avLst/>
          </a:prstGeom>
          <a:no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r>
              <a:rPr b="0" lang="en" sz="1200" strike="noStrike" u="none">
                <a:solidFill>
                  <a:schemeClr val="dk1"/>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type j</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press</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press ctrl</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move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mouse release</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Consolas"/>
                <a:ea typeface="Consolas"/>
              </a:rPr>
              <a:t>type v</a:t>
            </a:r>
            <a:endParaRPr b="0" lang="en-US" sz="1200" strike="noStrike" u="none">
              <a:solidFill>
                <a:srgbClr val="000000"/>
              </a:solidFill>
              <a:uFillTx/>
              <a:latin typeface="Arial"/>
            </a:endParaRPr>
          </a:p>
          <a:p>
            <a:pPr>
              <a:lnSpc>
                <a:spcPct val="100000"/>
              </a:lnSpc>
              <a:tabLst>
                <a:tab algn="l" pos="0"/>
              </a:tabLst>
            </a:pPr>
            <a:r>
              <a:rPr b="0" lang="en" sz="1200" strike="noStrike" u="none">
                <a:solidFill>
                  <a:schemeClr val="dk1"/>
                </a:solidFill>
                <a:uFillTx/>
                <a:latin typeface="Arial"/>
                <a:ea typeface="Arial"/>
              </a:rPr>
              <a:t>…</a:t>
            </a:r>
            <a:endParaRPr b="0" lang="en-US" sz="1200" strike="noStrike" u="none">
              <a:solidFill>
                <a:srgbClr val="000000"/>
              </a:solidFill>
              <a:uFillTx/>
              <a:latin typeface="Arial"/>
            </a:endParaRPr>
          </a:p>
        </p:txBody>
      </p:sp>
      <p:sp>
        <p:nvSpPr>
          <p:cNvPr id="622" name="Google Shape;793;p82"/>
          <p:cNvSpPr/>
          <p:nvPr/>
        </p:nvSpPr>
        <p:spPr>
          <a:xfrm>
            <a:off x="3502800" y="713160"/>
            <a:ext cx="2662560" cy="400680"/>
          </a:xfrm>
          <a:prstGeom prst="roundRect">
            <a:avLst>
              <a:gd name="adj" fmla="val 16667"/>
            </a:avLst>
          </a:prstGeom>
          <a:solidFill>
            <a:srgbClr val="d9ead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2. Action reduction &amp;</a:t>
            </a:r>
            <a:endParaRPr b="0" lang="en-US" sz="1400" strike="noStrike" u="none">
              <a:solidFill>
                <a:srgbClr val="000000"/>
              </a:solidFill>
              <a:uFillTx/>
              <a:latin typeface="Arial"/>
            </a:endParaRPr>
          </a:p>
          <a:p>
            <a:pPr algn="ctr">
              <a:lnSpc>
                <a:spcPct val="100000"/>
              </a:lnSpc>
              <a:tabLst>
                <a:tab algn="l" pos="0"/>
              </a:tabLst>
            </a:pPr>
            <a:r>
              <a:rPr b="0" lang="en" sz="1400" strike="noStrike" u="none">
                <a:solidFill>
                  <a:srgbClr val="000000"/>
                </a:solidFill>
                <a:uFillTx/>
                <a:latin typeface="Gill Sans"/>
                <a:ea typeface="Gill Sans"/>
              </a:rPr>
              <a:t>state-action alignment</a:t>
            </a:r>
            <a:endParaRPr b="0" lang="en-US" sz="1400" strike="noStrike" u="none">
              <a:solidFill>
                <a:srgbClr val="000000"/>
              </a:solidFill>
              <a:uFillTx/>
              <a:latin typeface="Arial"/>
            </a:endParaRPr>
          </a:p>
        </p:txBody>
      </p:sp>
      <p:sp>
        <p:nvSpPr>
          <p:cNvPr id="623" name="Google Shape;794;p82"/>
          <p:cNvSpPr/>
          <p:nvPr/>
        </p:nvSpPr>
        <p:spPr>
          <a:xfrm>
            <a:off x="6635160" y="713160"/>
            <a:ext cx="2221920" cy="400680"/>
          </a:xfrm>
          <a:prstGeom prst="roundRect">
            <a:avLst>
              <a:gd name="adj" fmla="val 16667"/>
            </a:avLst>
          </a:prstGeom>
          <a:solidFill>
            <a:srgbClr val="d9ead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3. Reasoning enhancement</a:t>
            </a:r>
            <a:endParaRPr b="0" lang="en-US" sz="1400" strike="noStrike" u="none">
              <a:solidFill>
                <a:srgbClr val="000000"/>
              </a:solidFill>
              <a:uFillTx/>
              <a:latin typeface="Arial"/>
            </a:endParaRPr>
          </a:p>
        </p:txBody>
      </p:sp>
      <p:sp>
        <p:nvSpPr>
          <p:cNvPr id="624" name="Google Shape;795;p82"/>
          <p:cNvSpPr/>
          <p:nvPr/>
        </p:nvSpPr>
        <p:spPr>
          <a:xfrm>
            <a:off x="36000" y="4140720"/>
            <a:ext cx="68076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Gill Sans"/>
                <a:ea typeface="Gill Sans"/>
              </a:rPr>
              <a:t>Video</a:t>
            </a:r>
            <a:endParaRPr b="0" lang="en-US" sz="1400" strike="noStrike" u="none">
              <a:solidFill>
                <a:srgbClr val="000000"/>
              </a:solidFill>
              <a:uFillTx/>
              <a:latin typeface="Arial"/>
            </a:endParaRPr>
          </a:p>
        </p:txBody>
      </p:sp>
      <p:sp>
        <p:nvSpPr>
          <p:cNvPr id="625" name="Google Shape;796;p82"/>
          <p:cNvSpPr/>
          <p:nvPr/>
        </p:nvSpPr>
        <p:spPr>
          <a:xfrm>
            <a:off x="334080" y="1993680"/>
            <a:ext cx="1176120" cy="60948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Continuous</a:t>
            </a:r>
            <a:endParaRPr b="0" lang="en-US" sz="1400" strike="noStrike" u="none">
              <a:solidFill>
                <a:srgbClr val="000000"/>
              </a:solidFill>
              <a:uFillTx/>
              <a:latin typeface="Arial"/>
            </a:endParaRPr>
          </a:p>
          <a:p>
            <a:pPr algn="ctr">
              <a:lnSpc>
                <a:spcPct val="100000"/>
              </a:lnSpc>
              <a:tabLst>
                <a:tab algn="l" pos="0"/>
              </a:tabLst>
            </a:pPr>
            <a:r>
              <a:rPr b="0" lang="en" sz="1400" strike="noStrike" u="none">
                <a:solidFill>
                  <a:srgbClr val="000000"/>
                </a:solidFill>
                <a:uFillTx/>
                <a:latin typeface="Gill Sans"/>
                <a:ea typeface="Gill Sans"/>
              </a:rPr>
              <a:t>Actions</a:t>
            </a:r>
            <a:endParaRPr b="0" lang="en-US" sz="1400" strike="noStrike" u="none">
              <a:solidFill>
                <a:srgbClr val="000000"/>
              </a:solidFill>
              <a:uFillTx/>
              <a:latin typeface="Arial"/>
            </a:endParaRPr>
          </a:p>
        </p:txBody>
      </p:sp>
      <p:sp>
        <p:nvSpPr>
          <p:cNvPr id="626" name="Google Shape;797;p82"/>
          <p:cNvSpPr/>
          <p:nvPr/>
        </p:nvSpPr>
        <p:spPr>
          <a:xfrm>
            <a:off x="3682800" y="1492200"/>
            <a:ext cx="2378880" cy="40068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Action 2: pyautogui.click(1540, 460)</a:t>
            </a:r>
            <a:endParaRPr b="0" lang="en-US" sz="1400" strike="noStrike" u="none">
              <a:solidFill>
                <a:srgbClr val="000000"/>
              </a:solidFill>
              <a:uFillTx/>
              <a:latin typeface="Arial"/>
            </a:endParaRPr>
          </a:p>
        </p:txBody>
      </p:sp>
      <p:pic>
        <p:nvPicPr>
          <p:cNvPr id="627" name="Google Shape;798;p82" descr=""/>
          <p:cNvPicPr/>
          <p:nvPr/>
        </p:nvPicPr>
        <p:blipFill>
          <a:blip r:embed="rId2"/>
          <a:stretch/>
        </p:blipFill>
        <p:spPr>
          <a:xfrm>
            <a:off x="3543120" y="2422440"/>
            <a:ext cx="2865600" cy="1791000"/>
          </a:xfrm>
          <a:prstGeom prst="rect">
            <a:avLst/>
          </a:prstGeom>
          <a:noFill/>
          <a:ln w="9525">
            <a:solidFill>
              <a:srgbClr val="e22146"/>
            </a:solidFill>
            <a:round/>
          </a:ln>
        </p:spPr>
      </p:pic>
      <p:sp>
        <p:nvSpPr>
          <p:cNvPr id="628" name="Google Shape;799;p82"/>
          <p:cNvSpPr/>
          <p:nvPr/>
        </p:nvSpPr>
        <p:spPr>
          <a:xfrm>
            <a:off x="3786480" y="4474440"/>
            <a:ext cx="2378880" cy="47700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Action 3: pyautogui.hotkey('ctrl', 'v')</a:t>
            </a:r>
            <a:endParaRPr b="0" lang="en-US" sz="1400" strike="noStrike" u="none">
              <a:solidFill>
                <a:srgbClr val="000000"/>
              </a:solidFill>
              <a:uFillTx/>
              <a:latin typeface="Arial"/>
            </a:endParaRPr>
          </a:p>
        </p:txBody>
      </p:sp>
      <p:sp>
        <p:nvSpPr>
          <p:cNvPr id="629" name="Google Shape;800;p82"/>
          <p:cNvSpPr/>
          <p:nvPr/>
        </p:nvSpPr>
        <p:spPr>
          <a:xfrm>
            <a:off x="2755080" y="1728000"/>
            <a:ext cx="91800" cy="430920"/>
          </a:xfrm>
          <a:prstGeom prst="rightBrace">
            <a:avLst>
              <a:gd name="adj1" fmla="val 50000"/>
              <a:gd name="adj2" fmla="val 50000"/>
            </a:avLst>
          </a:prstGeom>
          <a:noFill/>
          <a:ln w="2857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630" name="Google Shape;801;p82"/>
          <p:cNvSpPr/>
          <p:nvPr/>
        </p:nvSpPr>
        <p:spPr>
          <a:xfrm>
            <a:off x="2755080" y="2391840"/>
            <a:ext cx="91800" cy="803520"/>
          </a:xfrm>
          <a:prstGeom prst="rightBrace">
            <a:avLst>
              <a:gd name="adj1" fmla="val 50000"/>
              <a:gd name="adj2" fmla="val 50000"/>
            </a:avLst>
          </a:prstGeom>
          <a:noFill/>
          <a:ln w="2857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631" name="Google Shape;802;p82"/>
          <p:cNvSpPr/>
          <p:nvPr/>
        </p:nvSpPr>
        <p:spPr>
          <a:xfrm>
            <a:off x="3959280" y="2063880"/>
            <a:ext cx="2032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Aligned Keyframe</a:t>
            </a:r>
            <a:endParaRPr b="0" lang="en-US" sz="1400" strike="noStrike" u="none">
              <a:solidFill>
                <a:srgbClr val="000000"/>
              </a:solidFill>
              <a:uFillTx/>
              <a:latin typeface="Arial"/>
            </a:endParaRPr>
          </a:p>
        </p:txBody>
      </p:sp>
      <p:sp>
        <p:nvSpPr>
          <p:cNvPr id="632" name="Google Shape;803;p82"/>
          <p:cNvSpPr/>
          <p:nvPr/>
        </p:nvSpPr>
        <p:spPr>
          <a:xfrm>
            <a:off x="2849040" y="1663920"/>
            <a:ext cx="829080" cy="302760"/>
          </a:xfrm>
          <a:custGeom>
            <a:avLst/>
            <a:gdLst>
              <a:gd name="textAreaLeft" fmla="*/ 0 w 829080"/>
              <a:gd name="textAreaRight" fmla="*/ 829440 w 829080"/>
              <a:gd name="textAreaTop" fmla="*/ 0 h 302760"/>
              <a:gd name="textAreaBottom" fmla="*/ 303120 h 302760"/>
            </a:gdLst>
            <a:ahLst/>
            <a:rect l="textAreaLeft" t="textAreaTop" r="textAreaRight" b="textAreaBottom"/>
            <a:pathLst>
              <a:path w="33183" h="12128">
                <a:moveTo>
                  <a:pt x="0" y="10651"/>
                </a:moveTo>
                <a:cubicBezTo>
                  <a:pt x="3619" y="10788"/>
                  <a:pt x="16183" y="13246"/>
                  <a:pt x="21713" y="11471"/>
                </a:cubicBezTo>
                <a:cubicBezTo>
                  <a:pt x="27244" y="9696"/>
                  <a:pt x="31271" y="1912"/>
                  <a:pt x="33183" y="0"/>
                </a:cubicBezTo>
              </a:path>
            </a:pathLst>
          </a:custGeom>
          <a:noFill/>
          <a:ln w="19050">
            <a:solidFill>
              <a:srgbClr val="5e5e5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33" name="Google Shape;804;p82"/>
          <p:cNvSpPr/>
          <p:nvPr/>
        </p:nvSpPr>
        <p:spPr>
          <a:xfrm>
            <a:off x="2869560" y="2680560"/>
            <a:ext cx="911160" cy="2052720"/>
          </a:xfrm>
          <a:custGeom>
            <a:avLst/>
            <a:gdLst>
              <a:gd name="textAreaLeft" fmla="*/ 0 w 911160"/>
              <a:gd name="textAreaRight" fmla="*/ 911520 w 911160"/>
              <a:gd name="textAreaTop" fmla="*/ 0 h 2052720"/>
              <a:gd name="textAreaBottom" fmla="*/ 2053080 h 2052720"/>
            </a:gdLst>
            <a:ahLst/>
            <a:rect l="textAreaLeft" t="textAreaTop" r="textAreaRight" b="textAreaBottom"/>
            <a:pathLst>
              <a:path w="36461" h="82123">
                <a:moveTo>
                  <a:pt x="0" y="4410"/>
                </a:moveTo>
                <a:cubicBezTo>
                  <a:pt x="2936" y="4615"/>
                  <a:pt x="14475" y="-6310"/>
                  <a:pt x="17616" y="5639"/>
                </a:cubicBezTo>
                <a:cubicBezTo>
                  <a:pt x="20757" y="17588"/>
                  <a:pt x="15704" y="63950"/>
                  <a:pt x="18845" y="76104"/>
                </a:cubicBezTo>
                <a:cubicBezTo>
                  <a:pt x="21986" y="88258"/>
                  <a:pt x="33525" y="78152"/>
                  <a:pt x="36461" y="78562"/>
                </a:cubicBezTo>
              </a:path>
            </a:pathLst>
          </a:custGeom>
          <a:noFill/>
          <a:ln w="19050">
            <a:solidFill>
              <a:srgbClr val="5e5e5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34" name="Google Shape;805;p82" descr=""/>
          <p:cNvPicPr/>
          <p:nvPr/>
        </p:nvPicPr>
        <p:blipFill>
          <a:blip r:embed="rId3"/>
          <a:stretch/>
        </p:blipFill>
        <p:spPr>
          <a:xfrm>
            <a:off x="6667200" y="1289880"/>
            <a:ext cx="2110680" cy="1319040"/>
          </a:xfrm>
          <a:prstGeom prst="rect">
            <a:avLst/>
          </a:prstGeom>
          <a:noFill/>
          <a:ln w="9525">
            <a:solidFill>
              <a:srgbClr val="e22146"/>
            </a:solidFill>
            <a:round/>
          </a:ln>
        </p:spPr>
      </p:pic>
      <p:sp>
        <p:nvSpPr>
          <p:cNvPr id="635" name="Google Shape;806;p82"/>
          <p:cNvSpPr/>
          <p:nvPr/>
        </p:nvSpPr>
        <p:spPr>
          <a:xfrm>
            <a:off x="6556680" y="4656960"/>
            <a:ext cx="2378880" cy="43092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Action: </a:t>
            </a:r>
            <a:endParaRPr b="0" lang="en-US" sz="1400" strike="noStrike" u="none">
              <a:solidFill>
                <a:srgbClr val="000000"/>
              </a:solidFill>
              <a:uFillTx/>
              <a:latin typeface="Arial"/>
            </a:endParaRPr>
          </a:p>
          <a:p>
            <a:pPr algn="ctr">
              <a:lnSpc>
                <a:spcPct val="100000"/>
              </a:lnSpc>
              <a:tabLst>
                <a:tab algn="l" pos="0"/>
              </a:tabLst>
            </a:pPr>
            <a:r>
              <a:rPr b="0" lang="en" sz="1300" strike="noStrike" u="none">
                <a:solidFill>
                  <a:srgbClr val="000000"/>
                </a:solidFill>
                <a:uFillTx/>
                <a:latin typeface="Gill Sans"/>
                <a:ea typeface="Gill Sans"/>
              </a:rPr>
              <a:t>pyautogui.hotkey('ctrl', 'v')</a:t>
            </a:r>
            <a:endParaRPr b="0" lang="en-US" sz="1300" strike="noStrike" u="none">
              <a:solidFill>
                <a:srgbClr val="000000"/>
              </a:solidFill>
              <a:uFillTx/>
              <a:latin typeface="Arial"/>
            </a:endParaRPr>
          </a:p>
        </p:txBody>
      </p:sp>
      <p:sp>
        <p:nvSpPr>
          <p:cNvPr id="636" name="Google Shape;807;p82"/>
          <p:cNvSpPr/>
          <p:nvPr/>
        </p:nvSpPr>
        <p:spPr>
          <a:xfrm>
            <a:off x="6556680" y="2680560"/>
            <a:ext cx="2332080" cy="776520"/>
          </a:xfrm>
          <a:prstGeom prst="roundRect">
            <a:avLst>
              <a:gd name="adj" fmla="val 16667"/>
            </a:avLst>
          </a:prstGeom>
          <a:solidFill>
            <a:srgbClr val="fce5cd"/>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Observation</a:t>
            </a:r>
            <a:r>
              <a:rPr b="0" lang="en" sz="1200" strike="noStrike" u="none">
                <a:solidFill>
                  <a:srgbClr val="000000"/>
                </a:solidFill>
                <a:uFillTx/>
                <a:latin typeface="Gill Sans"/>
                <a:ea typeface="Gill Sans"/>
              </a:rPr>
              <a:t>: The application is Photoshop with a dog image opened and color bar on the…</a:t>
            </a:r>
            <a:endParaRPr b="0" lang="en-US" sz="1200" strike="noStrike" u="none">
              <a:solidFill>
                <a:srgbClr val="000000"/>
              </a:solidFill>
              <a:uFillTx/>
              <a:latin typeface="Arial"/>
            </a:endParaRPr>
          </a:p>
        </p:txBody>
      </p:sp>
      <p:sp>
        <p:nvSpPr>
          <p:cNvPr id="637" name="Google Shape;808;p82"/>
          <p:cNvSpPr/>
          <p:nvPr/>
        </p:nvSpPr>
        <p:spPr>
          <a:xfrm>
            <a:off x="6556680" y="3528720"/>
            <a:ext cx="2332080" cy="584640"/>
          </a:xfrm>
          <a:prstGeom prst="roundRect">
            <a:avLst>
              <a:gd name="adj" fmla="val 16667"/>
            </a:avLst>
          </a:prstGeom>
          <a:solidFill>
            <a:srgbClr val="fce5cd"/>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Thought</a:t>
            </a:r>
            <a:r>
              <a:rPr b="0" lang="en" sz="1200" strike="noStrike" u="none">
                <a:solidFill>
                  <a:srgbClr val="000000"/>
                </a:solidFill>
                <a:uFillTx/>
                <a:latin typeface="Gill Sans"/>
                <a:ea typeface="Gill Sans"/>
              </a:rPr>
              <a:t>: Previous actions have … To complete the goal, I should paste the copied image.</a:t>
            </a:r>
            <a:endParaRPr b="0" lang="en-US" sz="1200" strike="noStrike" u="none">
              <a:solidFill>
                <a:srgbClr val="000000"/>
              </a:solidFill>
              <a:uFillTx/>
              <a:latin typeface="Arial"/>
            </a:endParaRPr>
          </a:p>
        </p:txBody>
      </p:sp>
      <p:sp>
        <p:nvSpPr>
          <p:cNvPr id="638" name="Google Shape;809;p82"/>
          <p:cNvSpPr/>
          <p:nvPr/>
        </p:nvSpPr>
        <p:spPr>
          <a:xfrm>
            <a:off x="6556680" y="4184640"/>
            <a:ext cx="2378880" cy="400680"/>
          </a:xfrm>
          <a:prstGeom prst="roundRect">
            <a:avLst>
              <a:gd name="adj" fmla="val 16667"/>
            </a:avLst>
          </a:prstGeom>
          <a:solidFill>
            <a:srgbClr val="fce5cd"/>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Action instruction</a:t>
            </a:r>
            <a:r>
              <a:rPr b="0" lang="en" sz="1200" strike="noStrike" u="none">
                <a:solidFill>
                  <a:srgbClr val="000000"/>
                </a:solidFill>
                <a:uFillTx/>
                <a:latin typeface="Gill Sans"/>
                <a:ea typeface="Gill Sans"/>
              </a:rPr>
              <a:t>: press ctrl+v to </a:t>
            </a:r>
            <a:r>
              <a:rPr b="0" lang="en" sz="1200" strike="noStrike" u="none">
                <a:solidFill>
                  <a:schemeClr val="dk1"/>
                </a:solidFill>
                <a:uFillTx/>
                <a:latin typeface="Gill Sans"/>
                <a:ea typeface="Gill Sans"/>
              </a:rPr>
              <a:t>paste the copied image</a:t>
            </a:r>
            <a:endParaRPr b="0" lang="en-US" sz="1200" strike="noStrike" u="none">
              <a:solidFill>
                <a:srgbClr val="000000"/>
              </a:solidFill>
              <a:uFillTx/>
              <a:latin typeface="Arial"/>
            </a:endParaRPr>
          </a:p>
        </p:txBody>
      </p:sp>
      <p:sp>
        <p:nvSpPr>
          <p:cNvPr id="639" name="PlaceHolder 1"/>
          <p:cNvSpPr>
            <a:spLocks noGrp="1"/>
          </p:cNvSpPr>
          <p:nvPr>
            <p:ph type="sldNum" idx="84"/>
          </p:nvPr>
        </p:nvSpPr>
        <p:spPr>
          <a:xfrm>
            <a:off x="8935920" y="4853160"/>
            <a:ext cx="22824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157266DD-65EF-4A87-A26E-EAC973316942}"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0" name="Google Shape;815;p83" descr=""/>
          <p:cNvPicPr/>
          <p:nvPr/>
        </p:nvPicPr>
        <p:blipFill>
          <a:blip r:embed="rId1"/>
          <a:stretch/>
        </p:blipFill>
        <p:spPr>
          <a:xfrm>
            <a:off x="542880" y="1332360"/>
            <a:ext cx="8058240" cy="1573560"/>
          </a:xfrm>
          <a:prstGeom prst="rect">
            <a:avLst/>
          </a:prstGeom>
          <a:noFill/>
          <a:ln w="0">
            <a:noFill/>
          </a:ln>
        </p:spPr>
      </p:pic>
      <p:sp>
        <p:nvSpPr>
          <p:cNvPr id="641" name="Google Shape;816;p83"/>
          <p:cNvSpPr/>
          <p:nvPr/>
        </p:nvSpPr>
        <p:spPr>
          <a:xfrm>
            <a:off x="324360" y="3708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data</a:t>
            </a:r>
            <a:endParaRPr b="0" lang="en-US" sz="3000" strike="noStrike" u="none">
              <a:solidFill>
                <a:srgbClr val="000000"/>
              </a:solidFill>
              <a:uFillTx/>
              <a:latin typeface="Arial"/>
            </a:endParaRPr>
          </a:p>
        </p:txBody>
      </p:sp>
      <p:pic>
        <p:nvPicPr>
          <p:cNvPr id="642" name="Google Shape;817;p83" descr=""/>
          <p:cNvPicPr/>
          <p:nvPr/>
        </p:nvPicPr>
        <p:blipFill>
          <a:blip r:embed="rId2"/>
          <a:stretch/>
        </p:blipFill>
        <p:spPr>
          <a:xfrm>
            <a:off x="623520" y="5541480"/>
            <a:ext cx="6821280" cy="1447920"/>
          </a:xfrm>
          <a:prstGeom prst="rect">
            <a:avLst/>
          </a:prstGeom>
          <a:noFill/>
          <a:ln w="0">
            <a:noFill/>
          </a:ln>
          <a:effectLst>
            <a:outerShdw algn="bl" blurRad="57240" dir="5400000" dist="19080" rotWithShape="0">
              <a:srgbClr val="000000">
                <a:alpha val="50000"/>
              </a:srgbClr>
            </a:outerShdw>
          </a:effectLst>
        </p:spPr>
      </p:pic>
      <p:sp>
        <p:nvSpPr>
          <p:cNvPr id="643" name="Google Shape;818;p83"/>
          <p:cNvSpPr/>
          <p:nvPr/>
        </p:nvSpPr>
        <p:spPr>
          <a:xfrm>
            <a:off x="623520" y="593280"/>
            <a:ext cx="8058240" cy="7311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rgbClr val="000000"/>
                </a:solidFill>
                <a:uFillTx/>
                <a:latin typeface="Gill Sans"/>
                <a:ea typeface="Gill Sans"/>
              </a:rPr>
              <a:t>AgentNet data comprises ~18k </a:t>
            </a:r>
            <a:r>
              <a:rPr b="1" lang="en" sz="1800" strike="noStrike" u="none">
                <a:solidFill>
                  <a:schemeClr val="dk1"/>
                </a:solidFill>
                <a:uFillTx/>
                <a:latin typeface="Gill Sans"/>
                <a:ea typeface="Gill Sans"/>
              </a:rPr>
              <a:t>complex</a:t>
            </a:r>
            <a:r>
              <a:rPr b="0" lang="en" sz="1800" strike="noStrike" u="none">
                <a:solidFill>
                  <a:schemeClr val="dk1"/>
                </a:solidFill>
                <a:uFillTx/>
                <a:latin typeface="Gill Sans"/>
                <a:ea typeface="Gill Sans"/>
              </a:rPr>
              <a:t>, </a:t>
            </a:r>
            <a:r>
              <a:rPr b="1" lang="en" sz="1800" strike="noStrike" u="none">
                <a:solidFill>
                  <a:schemeClr val="dk1"/>
                </a:solidFill>
                <a:uFillTx/>
                <a:latin typeface="Gill Sans"/>
                <a:ea typeface="Gill Sans"/>
              </a:rPr>
              <a:t>diverse</a:t>
            </a:r>
            <a:r>
              <a:rPr b="0" lang="en" sz="1800" strike="noStrike" u="none">
                <a:solidFill>
                  <a:schemeClr val="dk1"/>
                </a:solidFill>
                <a:uFillTx/>
                <a:latin typeface="Gill Sans"/>
                <a:ea typeface="Gill Sans"/>
              </a:rPr>
              <a:t>, and </a:t>
            </a:r>
            <a:r>
              <a:rPr b="1" lang="en" sz="1800" strike="noStrike" u="none">
                <a:solidFill>
                  <a:schemeClr val="dk1"/>
                </a:solidFill>
                <a:uFillTx/>
                <a:latin typeface="Gill Sans"/>
                <a:ea typeface="Gill Sans"/>
              </a:rPr>
              <a:t>authentic </a:t>
            </a:r>
            <a:r>
              <a:rPr b="0" lang="en" sz="1800" strike="noStrike" u="none">
                <a:solidFill>
                  <a:schemeClr val="dk1"/>
                </a:solidFill>
                <a:uFillTx/>
                <a:latin typeface="Gill Sans"/>
                <a:ea typeface="Gill Sans"/>
              </a:rPr>
              <a:t>desktop computer tasks </a:t>
            </a:r>
            <a:r>
              <a:rPr b="0" lang="en" sz="1800" strike="noStrike" u="none">
                <a:solidFill>
                  <a:srgbClr val="000000"/>
                </a:solidFill>
                <a:uFillTx/>
                <a:latin typeface="Gill Sans"/>
                <a:ea typeface="Gill Sans"/>
              </a:rPr>
              <a:t>trajectories.</a:t>
            </a:r>
            <a:endParaRPr b="0" lang="en-US" sz="1800" strike="noStrike" u="none">
              <a:solidFill>
                <a:srgbClr val="000000"/>
              </a:solidFill>
              <a:uFillTx/>
              <a:latin typeface="Arial"/>
            </a:endParaRPr>
          </a:p>
        </p:txBody>
      </p:sp>
      <p:pic>
        <p:nvPicPr>
          <p:cNvPr id="644" name="Google Shape;819;p83" descr=""/>
          <p:cNvPicPr/>
          <p:nvPr/>
        </p:nvPicPr>
        <p:blipFill>
          <a:blip r:embed="rId3"/>
          <a:stretch/>
        </p:blipFill>
        <p:spPr>
          <a:xfrm>
            <a:off x="3064320" y="3102120"/>
            <a:ext cx="3313080" cy="1776240"/>
          </a:xfrm>
          <a:prstGeom prst="rect">
            <a:avLst/>
          </a:prstGeom>
          <a:noFill/>
          <a:ln w="0">
            <a:noFill/>
          </a:ln>
          <a:effectLst>
            <a:outerShdw algn="bl" blurRad="57240" dir="5400000" dist="19080" rotWithShape="0">
              <a:srgbClr val="000000">
                <a:alpha val="50000"/>
              </a:srgbClr>
            </a:outerShdw>
          </a:effectLst>
        </p:spPr>
      </p:pic>
      <p:sp>
        <p:nvSpPr>
          <p:cNvPr id="645" name="Google Shape;820;p83"/>
          <p:cNvSpPr/>
          <p:nvPr/>
        </p:nvSpPr>
        <p:spPr>
          <a:xfrm>
            <a:off x="530640" y="2605320"/>
            <a:ext cx="8136360" cy="251640"/>
          </a:xfrm>
          <a:prstGeom prst="rect">
            <a:avLst/>
          </a:prstGeom>
          <a:noFill/>
          <a:ln w="19050">
            <a:solidFill>
              <a:srgbClr val="e06666"/>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646" name="PlaceHolder 1"/>
          <p:cNvSpPr>
            <a:spLocks noGrp="1"/>
          </p:cNvSpPr>
          <p:nvPr>
            <p:ph type="sldNum" idx="8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EBDD856-6537-4416-8C85-F2975F44137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Google Shape;826;p84"/>
          <p:cNvSpPr/>
          <p:nvPr/>
        </p:nvSpPr>
        <p:spPr>
          <a:xfrm>
            <a:off x="324360" y="3708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data</a:t>
            </a:r>
            <a:endParaRPr b="0" lang="en-US" sz="3000" strike="noStrike" u="none">
              <a:solidFill>
                <a:srgbClr val="000000"/>
              </a:solidFill>
              <a:uFillTx/>
              <a:latin typeface="Arial"/>
            </a:endParaRPr>
          </a:p>
        </p:txBody>
      </p:sp>
      <p:sp>
        <p:nvSpPr>
          <p:cNvPr id="648" name="PlaceHolder 1"/>
          <p:cNvSpPr>
            <a:spLocks noGrp="1"/>
          </p:cNvSpPr>
          <p:nvPr>
            <p:ph type="sldNum" idx="8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10999F9F-BF49-4E79-8308-1387166A572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649" name="Google Shape;828;p84" descr=""/>
          <p:cNvPicPr/>
          <p:nvPr/>
        </p:nvPicPr>
        <p:blipFill>
          <a:blip r:embed="rId1"/>
          <a:stretch/>
        </p:blipFill>
        <p:spPr>
          <a:xfrm>
            <a:off x="0" y="1052640"/>
            <a:ext cx="4199400" cy="4199400"/>
          </a:xfrm>
          <a:prstGeom prst="rect">
            <a:avLst/>
          </a:prstGeom>
          <a:noFill/>
          <a:ln w="0">
            <a:noFill/>
          </a:ln>
        </p:spPr>
      </p:pic>
      <p:sp>
        <p:nvSpPr>
          <p:cNvPr id="650" name="Google Shape;829;p84"/>
          <p:cNvSpPr/>
          <p:nvPr/>
        </p:nvSpPr>
        <p:spPr>
          <a:xfrm>
            <a:off x="623520" y="593280"/>
            <a:ext cx="8058240" cy="7311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rgbClr val="000000"/>
                </a:solidFill>
                <a:uFillTx/>
                <a:latin typeface="Gill Sans"/>
                <a:ea typeface="Gill Sans"/>
              </a:rPr>
              <a:t>AgentNet Dataset comprises 52k </a:t>
            </a:r>
            <a:r>
              <a:rPr b="1" lang="en" sz="1800" strike="noStrike" u="none">
                <a:solidFill>
                  <a:srgbClr val="000000"/>
                </a:solidFill>
                <a:uFillTx/>
                <a:latin typeface="Gill Sans"/>
                <a:ea typeface="Gill Sans"/>
              </a:rPr>
              <a:t>complex</a:t>
            </a:r>
            <a:r>
              <a:rPr b="0" lang="en" sz="1800" strike="noStrike" u="none">
                <a:solidFill>
                  <a:srgbClr val="000000"/>
                </a:solidFill>
                <a:uFillTx/>
                <a:latin typeface="Gill Sans"/>
                <a:ea typeface="Gill Sans"/>
              </a:rPr>
              <a:t>, </a:t>
            </a:r>
            <a:r>
              <a:rPr b="1" lang="en" sz="1800" strike="noStrike" u="none">
                <a:solidFill>
                  <a:srgbClr val="000000"/>
                </a:solidFill>
                <a:uFillTx/>
                <a:latin typeface="Gill Sans"/>
                <a:ea typeface="Gill Sans"/>
              </a:rPr>
              <a:t>diverse</a:t>
            </a:r>
            <a:r>
              <a:rPr b="0" lang="en" sz="1800" strike="noStrike" u="none">
                <a:solidFill>
                  <a:srgbClr val="000000"/>
                </a:solidFill>
                <a:uFillTx/>
                <a:latin typeface="Gill Sans"/>
                <a:ea typeface="Gill Sans"/>
              </a:rPr>
              <a:t>, and </a:t>
            </a:r>
            <a:r>
              <a:rPr b="1" lang="en" sz="1800" strike="noStrike" u="none">
                <a:solidFill>
                  <a:srgbClr val="000000"/>
                </a:solidFill>
                <a:uFillTx/>
                <a:latin typeface="Gill Sans"/>
                <a:ea typeface="Gill Sans"/>
              </a:rPr>
              <a:t>authentic </a:t>
            </a:r>
            <a:r>
              <a:rPr b="0" lang="en" sz="1800" strike="noStrike" u="none">
                <a:solidFill>
                  <a:srgbClr val="000000"/>
                </a:solidFill>
                <a:uFillTx/>
                <a:latin typeface="Gill Sans"/>
                <a:ea typeface="Gill Sans"/>
              </a:rPr>
              <a:t>desktop computer tasks trajectories.</a:t>
            </a:r>
            <a:endParaRPr b="0" lang="en-US" sz="1800" strike="noStrike" u="none">
              <a:solidFill>
                <a:srgbClr val="000000"/>
              </a:solidFill>
              <a:uFillTx/>
              <a:latin typeface="Arial"/>
            </a:endParaRPr>
          </a:p>
        </p:txBody>
      </p:sp>
      <p:pic>
        <p:nvPicPr>
          <p:cNvPr id="651" name="Google Shape;830;p84" descr=""/>
          <p:cNvPicPr/>
          <p:nvPr/>
        </p:nvPicPr>
        <p:blipFill>
          <a:blip r:embed="rId2"/>
          <a:stretch/>
        </p:blipFill>
        <p:spPr>
          <a:xfrm>
            <a:off x="4090320" y="1346760"/>
            <a:ext cx="5053320" cy="339372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Google Shape;835;p8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data example</a:t>
            </a:r>
            <a:endParaRPr b="0" lang="en-US" sz="3000" strike="noStrike" u="none">
              <a:solidFill>
                <a:srgbClr val="000000"/>
              </a:solidFill>
              <a:uFillTx/>
              <a:latin typeface="Arial"/>
            </a:endParaRPr>
          </a:p>
        </p:txBody>
      </p:sp>
      <p:sp>
        <p:nvSpPr>
          <p:cNvPr id="653" name="Google Shape;836;p85"/>
          <p:cNvSpPr/>
          <p:nvPr/>
        </p:nvSpPr>
        <p:spPr>
          <a:xfrm>
            <a:off x="642600" y="793800"/>
            <a:ext cx="805824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Multi-application/website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Create a 'Budget Checklist' in OneNote, tag each item with a 'To Do' tag. Add content in Budget2024.xlsx with a due date of 11/1 in Excel, change the font color of the due date to red.</a:t>
            </a:r>
            <a:endParaRPr b="0" lang="en-US" sz="1600" strike="noStrike" u="none">
              <a:solidFill>
                <a:srgbClr val="000000"/>
              </a:solidFill>
              <a:uFillTx/>
              <a:latin typeface="Arial"/>
            </a:endParaRPr>
          </a:p>
        </p:txBody>
      </p:sp>
      <p:pic>
        <p:nvPicPr>
          <p:cNvPr id="654" name="Google Shape;837;p85" descr=""/>
          <p:cNvPicPr/>
          <p:nvPr/>
        </p:nvPicPr>
        <p:blipFill>
          <a:blip r:embed="rId1"/>
          <a:stretch/>
        </p:blipFill>
        <p:spPr>
          <a:xfrm>
            <a:off x="1099440" y="2077200"/>
            <a:ext cx="6909120" cy="2843640"/>
          </a:xfrm>
          <a:prstGeom prst="rect">
            <a:avLst/>
          </a:prstGeom>
          <a:noFill/>
          <a:ln w="0">
            <a:noFill/>
          </a:ln>
        </p:spPr>
      </p:pic>
      <p:sp>
        <p:nvSpPr>
          <p:cNvPr id="655" name="PlaceHolder 1"/>
          <p:cNvSpPr>
            <a:spLocks noGrp="1"/>
          </p:cNvSpPr>
          <p:nvPr>
            <p:ph type="sldNum" idx="8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C2E31EF4-00EB-4C98-8374-C80A72BD72F8}"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Google Shape;843;p8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Open source for community-wide agent data </a:t>
            </a:r>
            <a:r>
              <a:rPr b="0" lang="en" sz="3000" strike="noStrike" u="none">
                <a:solidFill>
                  <a:schemeClr val="dk1"/>
                </a:solidFill>
                <a:uFillTx/>
                <a:latin typeface="Gill Sans"/>
                <a:ea typeface="Gill Sans"/>
              </a:rPr>
              <a:t>scaling</a:t>
            </a:r>
            <a:endParaRPr b="0" lang="en-US" sz="3000" strike="noStrike" u="none">
              <a:solidFill>
                <a:srgbClr val="000000"/>
              </a:solidFill>
              <a:uFillTx/>
              <a:latin typeface="Arial"/>
            </a:endParaRPr>
          </a:p>
        </p:txBody>
      </p:sp>
      <p:sp>
        <p:nvSpPr>
          <p:cNvPr id="657" name="Google Shape;844;p86"/>
          <p:cNvSpPr/>
          <p:nvPr/>
        </p:nvSpPr>
        <p:spPr>
          <a:xfrm>
            <a:off x="660240" y="940680"/>
            <a:ext cx="7823160" cy="11325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AgentNet tool enables agent data collection across all digital tasks - from basic computer use to specialized workflows in coding, analysis, and editing.</a:t>
            </a:r>
            <a:endParaRPr b="0" lang="en-US" sz="1800" strike="noStrike" u="none">
              <a:solidFill>
                <a:srgbClr val="000000"/>
              </a:solidFill>
              <a:uFillTx/>
              <a:latin typeface="Arial"/>
            </a:endParaRPr>
          </a:p>
          <a:p>
            <a:pPr marL="457200" indent="-343080">
              <a:lnSpc>
                <a:spcPct val="100000"/>
              </a:lnSpc>
              <a:spcBef>
                <a:spcPts val="1001"/>
              </a:spcBef>
              <a:buClr>
                <a:srgbClr val="000000"/>
              </a:buClr>
              <a:buFont typeface="Gill Sans"/>
              <a:buChar char="●"/>
            </a:pPr>
            <a:r>
              <a:rPr b="0" lang="en" sz="1800" strike="noStrike" u="none">
                <a:solidFill>
                  <a:schemeClr val="dk1"/>
                </a:solidFill>
                <a:uFillTx/>
                <a:latin typeface="Gill Sans"/>
                <a:ea typeface="Gill Sans"/>
              </a:rPr>
              <a:t>AgentNet tool and data will be </a:t>
            </a:r>
            <a:r>
              <a:rPr b="1" lang="en" sz="1800" strike="noStrike" u="none">
                <a:solidFill>
                  <a:schemeClr val="dk1"/>
                </a:solidFill>
                <a:uFillTx/>
                <a:latin typeface="Gill Sans"/>
                <a:ea typeface="Gill Sans"/>
              </a:rPr>
              <a:t>open sourced</a:t>
            </a:r>
            <a:r>
              <a:rPr b="0" lang="en" sz="1800" strike="noStrike" u="none">
                <a:solidFill>
                  <a:schemeClr val="dk1"/>
                </a:solidFill>
                <a:uFillTx/>
                <a:latin typeface="Gill Sans"/>
                <a:ea typeface="Gill Sans"/>
              </a:rPr>
              <a:t>!</a:t>
            </a:r>
            <a:endParaRPr b="0" lang="en-US" sz="1800" strike="noStrike" u="none">
              <a:solidFill>
                <a:srgbClr val="000000"/>
              </a:solidFill>
              <a:uFillTx/>
              <a:latin typeface="Arial"/>
            </a:endParaRPr>
          </a:p>
        </p:txBody>
      </p:sp>
      <p:sp>
        <p:nvSpPr>
          <p:cNvPr id="658" name="PlaceHolder 1"/>
          <p:cNvSpPr>
            <a:spLocks noGrp="1"/>
          </p:cNvSpPr>
          <p:nvPr>
            <p:ph type="sldNum" idx="8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0DA9636-8E6E-47B8-9C95-36BF62D9E7FB}"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Google Shape;850;p8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Human demonstration is hard to scale</a:t>
            </a:r>
            <a:endParaRPr b="0" lang="en-US" sz="3000" strike="noStrike" u="none">
              <a:solidFill>
                <a:srgbClr val="000000"/>
              </a:solidFill>
              <a:uFillTx/>
              <a:latin typeface="Arial"/>
            </a:endParaRPr>
          </a:p>
        </p:txBody>
      </p:sp>
      <p:sp>
        <p:nvSpPr>
          <p:cNvPr id="660" name="Google Shape;851;p87"/>
          <p:cNvSpPr/>
          <p:nvPr/>
        </p:nvSpPr>
        <p:spPr>
          <a:xfrm>
            <a:off x="660240" y="940680"/>
            <a:ext cx="782316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Challenges in scaling human demonstration data collection</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Expensive and complex infrastructure setup</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Expert time &amp; cost</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Task coverage</a:t>
            </a:r>
            <a:endParaRPr b="0" lang="en-US" sz="1800" strike="noStrike" u="none">
              <a:solidFill>
                <a:srgbClr val="000000"/>
              </a:solidFill>
              <a:uFillTx/>
              <a:latin typeface="Arial"/>
            </a:endParaRPr>
          </a:p>
        </p:txBody>
      </p:sp>
      <p:sp>
        <p:nvSpPr>
          <p:cNvPr id="661" name="Google Shape;852;p87"/>
          <p:cNvSpPr/>
          <p:nvPr/>
        </p:nvSpPr>
        <p:spPr>
          <a:xfrm>
            <a:off x="660240" y="2354760"/>
            <a:ext cx="782316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Possible solutions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Data synthesis or simulation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Leveraging internet-scale data</a:t>
            </a:r>
            <a:endParaRPr b="0" lang="en-US" sz="1800" strike="noStrike" u="none">
              <a:solidFill>
                <a:srgbClr val="000000"/>
              </a:solidFill>
              <a:uFillTx/>
              <a:latin typeface="Arial"/>
            </a:endParaRPr>
          </a:p>
        </p:txBody>
      </p:sp>
      <p:sp>
        <p:nvSpPr>
          <p:cNvPr id="662" name="PlaceHolder 1"/>
          <p:cNvSpPr>
            <a:spLocks noGrp="1"/>
          </p:cNvSpPr>
          <p:nvPr>
            <p:ph type="sldNum" idx="8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A567E15-4A7E-42FE-9202-83CB9A6C794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Google Shape;240;p5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Gaming agents</a:t>
            </a:r>
            <a:endParaRPr b="0" lang="en-US" sz="3000" strike="noStrike" u="none">
              <a:solidFill>
                <a:srgbClr val="000000"/>
              </a:solidFill>
              <a:uFillTx/>
              <a:latin typeface="Arial"/>
            </a:endParaRPr>
          </a:p>
        </p:txBody>
      </p:sp>
      <p:pic>
        <p:nvPicPr>
          <p:cNvPr id="190" name="Google Shape;241;p52" descr=""/>
          <p:cNvPicPr/>
          <p:nvPr/>
        </p:nvPicPr>
        <p:blipFill>
          <a:blip r:embed="rId1"/>
          <a:stretch/>
        </p:blipFill>
        <p:spPr>
          <a:xfrm>
            <a:off x="1039320" y="2781720"/>
            <a:ext cx="3132000" cy="1779840"/>
          </a:xfrm>
          <a:prstGeom prst="rect">
            <a:avLst/>
          </a:prstGeom>
          <a:noFill/>
          <a:ln w="0">
            <a:noFill/>
          </a:ln>
        </p:spPr>
      </p:pic>
      <p:pic>
        <p:nvPicPr>
          <p:cNvPr id="191" name="Google Shape;242;p52" descr=""/>
          <p:cNvPicPr/>
          <p:nvPr/>
        </p:nvPicPr>
        <p:blipFill>
          <a:blip r:embed="rId2"/>
          <a:stretch/>
        </p:blipFill>
        <p:spPr>
          <a:xfrm>
            <a:off x="4777920" y="3128040"/>
            <a:ext cx="3553560" cy="1087560"/>
          </a:xfrm>
          <a:prstGeom prst="rect">
            <a:avLst/>
          </a:prstGeom>
          <a:noFill/>
          <a:ln w="0">
            <a:noFill/>
          </a:ln>
        </p:spPr>
      </p:pic>
      <p:sp>
        <p:nvSpPr>
          <p:cNvPr id="192" name="Google Shape;243;p52"/>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Digital games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game worlds/levels…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screenshots of game states, inventory, location…</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game controls (e.g., drop, move, attack, resource management…)</a:t>
            </a:r>
            <a:endParaRPr b="0" lang="en-US" sz="1600" strike="noStrike" u="none">
              <a:solidFill>
                <a:srgbClr val="000000"/>
              </a:solidFill>
              <a:uFillTx/>
              <a:latin typeface="Arial"/>
            </a:endParaRPr>
          </a:p>
        </p:txBody>
      </p:sp>
      <p:sp>
        <p:nvSpPr>
          <p:cNvPr id="193" name="Google Shape;244;p52"/>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3"/>
              </a:rPr>
              <a:t>MineDojo: Building Open-Ended Embodied Agents with Internet-Scale Knowledge, (Fan et al., 2022)</a:t>
            </a:r>
            <a:endParaRPr b="0" lang="en-US" sz="600" strike="noStrike" u="none">
              <a:solidFill>
                <a:srgbClr val="000000"/>
              </a:solidFill>
              <a:uFillTx/>
              <a:latin typeface="Arial"/>
            </a:endParaRPr>
          </a:p>
        </p:txBody>
      </p:sp>
      <p:sp>
        <p:nvSpPr>
          <p:cNvPr id="194" name="PlaceHolder 1"/>
          <p:cNvSpPr>
            <a:spLocks noGrp="1"/>
          </p:cNvSpPr>
          <p:nvPr>
            <p:ph type="sldNum" idx="5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29C2EA44-4A96-4802-AE8E-2102D7AB4B88}"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Google Shape;858;p88"/>
          <p:cNvSpPr/>
          <p:nvPr/>
        </p:nvSpPr>
        <p:spPr>
          <a:xfrm>
            <a:off x="324360" y="2048400"/>
            <a:ext cx="8494920" cy="1035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a:t>
            </a:r>
            <a:endParaRPr b="0" lang="en-US" sz="3000" strike="noStrike" u="none">
              <a:solidFill>
                <a:srgbClr val="000000"/>
              </a:solidFill>
              <a:uFillTx/>
              <a:latin typeface="Arial"/>
            </a:endParaRPr>
          </a:p>
          <a:p>
            <a:pPr algn="ctr">
              <a:lnSpc>
                <a:spcPct val="100000"/>
              </a:lnSpc>
              <a:tabLst>
                <a:tab algn="l" pos="0"/>
              </a:tabLst>
            </a:pPr>
            <a:r>
              <a:rPr b="0" lang="en" sz="2600" strike="noStrike" u="none">
                <a:solidFill>
                  <a:srgbClr val="000000"/>
                </a:solidFill>
                <a:uFillTx/>
                <a:latin typeface="Gill Sans"/>
                <a:ea typeface="Gill Sans"/>
              </a:rPr>
              <a:t>via synthesis and simulation</a:t>
            </a:r>
            <a:endParaRPr b="0" lang="en-US" sz="2600" strike="noStrike" u="none">
              <a:solidFill>
                <a:srgbClr val="000000"/>
              </a:solidFill>
              <a:uFillTx/>
              <a:latin typeface="Arial"/>
            </a:endParaRPr>
          </a:p>
        </p:txBody>
      </p:sp>
      <p:sp>
        <p:nvSpPr>
          <p:cNvPr id="664" name="Google Shape;859;p88"/>
          <p:cNvSpPr/>
          <p:nvPr/>
        </p:nvSpPr>
        <p:spPr>
          <a:xfrm>
            <a:off x="0" y="4913280"/>
            <a:ext cx="8762400" cy="2296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665" name="PlaceHolder 1"/>
          <p:cNvSpPr>
            <a:spLocks noGrp="1"/>
          </p:cNvSpPr>
          <p:nvPr>
            <p:ph type="sldNum" idx="9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AC458B6-69C4-4F62-86D6-59AF818264C4}"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66" name="Google Shape;865;p8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digital agent trajectories</a:t>
            </a:r>
            <a:endParaRPr b="0" lang="en-US" sz="3000" strike="noStrike" u="none">
              <a:solidFill>
                <a:srgbClr val="000000"/>
              </a:solidFill>
              <a:uFillTx/>
              <a:latin typeface="Arial"/>
            </a:endParaRPr>
          </a:p>
        </p:txBody>
      </p:sp>
      <p:sp>
        <p:nvSpPr>
          <p:cNvPr id="667" name="Google Shape;866;p89"/>
          <p:cNvSpPr/>
          <p:nvPr/>
        </p:nvSpPr>
        <p:spPr>
          <a:xfrm>
            <a:off x="0" y="469440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AgentTrek: Agent Trajectory Synthesis via Guiding Replay with Web Tutorials</a:t>
            </a:r>
            <a:br>
              <a:rPr sz="600"/>
            </a:br>
            <a:r>
              <a:rPr b="0" lang="en" sz="600" strike="noStrike" u="sng">
                <a:solidFill>
                  <a:srgbClr val="5e5e5e"/>
                </a:solidFill>
                <a:uFillTx/>
                <a:latin typeface="Gill Sans"/>
                <a:ea typeface="Gill Sans"/>
                <a:hlinkClick r:id="rId2"/>
              </a:rPr>
              <a:t>Synatra: Turning Indirect Knowledge into Direct Demonstrations for Digital Agents at Scale, (Ou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BAGEL: Bootstrapping Agents by Guiding Exploration with Language, (Murty et al., 2024)</a:t>
            </a:r>
            <a:br>
              <a:rPr sz="600"/>
            </a:br>
            <a:r>
              <a:rPr b="0" lang="en" sz="600" strike="noStrike" u="sng">
                <a:solidFill>
                  <a:schemeClr val="dk2"/>
                </a:solidFill>
                <a:uFillTx/>
                <a:latin typeface="Gill Sans"/>
                <a:ea typeface="Gill Sans"/>
                <a:hlinkClick r:id="rId4"/>
              </a:rPr>
              <a:t>NNetscape Navigator: Complex Demonstrations for Web Agents Without a Demonstrator</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5"/>
              </a:rPr>
              <a:t>Agent Workflow Memory, (Wang et al., 2024)</a:t>
            </a:r>
            <a:endParaRPr b="0" lang="en-US" sz="600" strike="noStrike" u="none">
              <a:solidFill>
                <a:srgbClr val="000000"/>
              </a:solidFill>
              <a:uFillTx/>
              <a:latin typeface="Arial"/>
            </a:endParaRPr>
          </a:p>
        </p:txBody>
      </p:sp>
      <p:sp>
        <p:nvSpPr>
          <p:cNvPr id="668" name="Google Shape;867;p89"/>
          <p:cNvSpPr/>
          <p:nvPr/>
        </p:nvSpPr>
        <p:spPr>
          <a:xfrm>
            <a:off x="660240" y="842400"/>
            <a:ext cx="7823160" cy="292572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Synthesizer(O, A) → (G, I): </a:t>
            </a:r>
            <a:r>
              <a:rPr b="0" lang="en" sz="1800" strike="noStrike" u="none">
                <a:solidFill>
                  <a:schemeClr val="dk1"/>
                </a:solidFill>
                <a:uFillTx/>
                <a:latin typeface="Gill Sans"/>
                <a:ea typeface="Gill Sans"/>
              </a:rPr>
              <a:t>Explore environment to get interactions then generate high-level goal and low-level instruction. </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BAGEL, NNetscape Navigator</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Synthesizer(</a:t>
            </a:r>
            <a:r>
              <a:rPr b="1" lang="en" sz="1800" strike="noStrike" u="none">
                <a:solidFill>
                  <a:srgbClr val="000000"/>
                </a:solidFill>
                <a:uFillTx/>
                <a:latin typeface="Gill Sans"/>
                <a:ea typeface="Gill Sans"/>
              </a:rPr>
              <a:t>G) → (O, I , A): </a:t>
            </a:r>
            <a:r>
              <a:rPr b="0" lang="en" sz="1800" strike="noStrike" u="none">
                <a:solidFill>
                  <a:srgbClr val="000000"/>
                </a:solidFill>
                <a:uFillTx/>
                <a:latin typeface="Gill Sans"/>
                <a:ea typeface="Gill Sans"/>
              </a:rPr>
              <a:t>given human annotated high level goal, sample and filter successful trajectories.</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rgbClr val="000000"/>
                </a:solidFill>
                <a:uFillTx/>
                <a:latin typeface="Gill Sans"/>
                <a:ea typeface="Gill Sans"/>
              </a:rPr>
              <a:t>AutoWebGLM</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Synthesizer(G, I) → (O , A)</a:t>
            </a:r>
            <a:r>
              <a:rPr b="0" lang="en" sz="1800" strike="noStrike" u="none">
                <a:solidFill>
                  <a:schemeClr val="dk1"/>
                </a:solidFill>
                <a:uFillTx/>
                <a:latin typeface="Gill Sans"/>
                <a:ea typeface="Gill Sans"/>
              </a:rPr>
              <a:t>: Given web tutorials containing high-level goal and step-by-step guidance, synthesize:</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LLM-generated HTML observation and action (Synatra)</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Realistic observation and grounded actions by replaying (AgentTrek) </a:t>
            </a:r>
            <a:endParaRPr b="0" lang="en-US" sz="1800" strike="noStrike" u="none">
              <a:solidFill>
                <a:srgbClr val="000000"/>
              </a:solidFill>
              <a:uFillTx/>
              <a:latin typeface="Arial"/>
            </a:endParaRPr>
          </a:p>
        </p:txBody>
      </p:sp>
      <p:pic>
        <p:nvPicPr>
          <p:cNvPr id="669" name="Google Shape;868;p89" descr=""/>
          <p:cNvPicPr/>
          <p:nvPr/>
        </p:nvPicPr>
        <p:blipFill>
          <a:blip r:embed="rId6"/>
          <a:stretch/>
        </p:blipFill>
        <p:spPr>
          <a:xfrm>
            <a:off x="5385240" y="1899720"/>
            <a:ext cx="3416400" cy="2486520"/>
          </a:xfrm>
          <a:prstGeom prst="rect">
            <a:avLst/>
          </a:prstGeom>
          <a:noFill/>
          <a:ln w="0">
            <a:noFill/>
          </a:ln>
        </p:spPr>
      </p:pic>
      <p:sp>
        <p:nvSpPr>
          <p:cNvPr id="670" name="PlaceHolder 1"/>
          <p:cNvSpPr>
            <a:spLocks noGrp="1"/>
          </p:cNvSpPr>
          <p:nvPr>
            <p:ph type="sldNum" idx="9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B7CA0A7-15D3-4911-B2E8-19AB4DC0368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71" name="Google Shape;874;p9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digital agent data</a:t>
            </a:r>
            <a:endParaRPr b="0" lang="en-US" sz="3000" strike="noStrike" u="none">
              <a:solidFill>
                <a:srgbClr val="000000"/>
              </a:solidFill>
              <a:uFillTx/>
              <a:latin typeface="Arial"/>
            </a:endParaRPr>
          </a:p>
        </p:txBody>
      </p:sp>
      <p:sp>
        <p:nvSpPr>
          <p:cNvPr id="672" name="Google Shape;875;p90"/>
          <p:cNvSpPr/>
          <p:nvPr/>
        </p:nvSpPr>
        <p:spPr>
          <a:xfrm>
            <a:off x="660240" y="84240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Converting online tutorials into direct training demonstrations, making human-oriented instruction materials usable for training AI systems</a:t>
            </a:r>
            <a:endParaRPr b="0" lang="en-US" sz="1800" strike="noStrike" u="none">
              <a:solidFill>
                <a:srgbClr val="000000"/>
              </a:solidFill>
              <a:uFillTx/>
              <a:latin typeface="Arial"/>
            </a:endParaRPr>
          </a:p>
        </p:txBody>
      </p:sp>
      <p:sp>
        <p:nvSpPr>
          <p:cNvPr id="673" name="Google Shape;876;p90"/>
          <p:cNvSpPr/>
          <p:nvPr/>
        </p:nvSpPr>
        <p:spPr>
          <a:xfrm>
            <a:off x="0" y="478080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AgentTrek: Agent Trajectory Synthesis via Guiding Replay with Web Tutorials</a:t>
            </a:r>
            <a:br>
              <a:rPr sz="600"/>
            </a:br>
            <a:r>
              <a:rPr b="0" lang="en" sz="600" strike="noStrike" u="sng">
                <a:solidFill>
                  <a:srgbClr val="5e5e5e"/>
                </a:solidFill>
                <a:uFillTx/>
                <a:latin typeface="Gill Sans"/>
                <a:ea typeface="Gill Sans"/>
                <a:hlinkClick r:id="rId2"/>
              </a:rPr>
              <a:t>Synatra: Turning Indirect Knowledge into Direct Demonstrations for Digital Agents at Scale, (Ou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BAGEL: Bootstrapping Agents by Guiding Exploration with Language, (Murty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4"/>
              </a:rPr>
              <a:t>Agent Workflow Memory, (Wang et al., 2024)</a:t>
            </a:r>
            <a:endParaRPr b="0" lang="en-US" sz="600" strike="noStrike" u="none">
              <a:solidFill>
                <a:srgbClr val="000000"/>
              </a:solidFill>
              <a:uFillTx/>
              <a:latin typeface="Arial"/>
            </a:endParaRPr>
          </a:p>
        </p:txBody>
      </p:sp>
      <p:pic>
        <p:nvPicPr>
          <p:cNvPr id="674" name="Google Shape;877;p90" descr=""/>
          <p:cNvPicPr/>
          <p:nvPr/>
        </p:nvPicPr>
        <p:blipFill>
          <a:blip r:embed="rId5"/>
          <a:stretch/>
        </p:blipFill>
        <p:spPr>
          <a:xfrm>
            <a:off x="785520" y="1776960"/>
            <a:ext cx="3492000" cy="2716920"/>
          </a:xfrm>
          <a:prstGeom prst="rect">
            <a:avLst/>
          </a:prstGeom>
          <a:noFill/>
          <a:ln w="0">
            <a:noFill/>
          </a:ln>
        </p:spPr>
      </p:pic>
      <p:pic>
        <p:nvPicPr>
          <p:cNvPr id="675" name="Google Shape;878;p90" descr=""/>
          <p:cNvPicPr/>
          <p:nvPr/>
        </p:nvPicPr>
        <p:blipFill>
          <a:blip r:embed="rId6"/>
          <a:stretch/>
        </p:blipFill>
        <p:spPr>
          <a:xfrm>
            <a:off x="5361840" y="1679040"/>
            <a:ext cx="2429640" cy="2486160"/>
          </a:xfrm>
          <a:prstGeom prst="rect">
            <a:avLst/>
          </a:prstGeom>
          <a:noFill/>
          <a:ln w="0">
            <a:noFill/>
          </a:ln>
        </p:spPr>
      </p:pic>
      <p:pic>
        <p:nvPicPr>
          <p:cNvPr id="676" name="Google Shape;879;p90" descr=""/>
          <p:cNvPicPr/>
          <p:nvPr/>
        </p:nvPicPr>
        <p:blipFill>
          <a:blip r:embed="rId7"/>
          <a:stretch/>
        </p:blipFill>
        <p:spPr>
          <a:xfrm>
            <a:off x="4743000" y="4263840"/>
            <a:ext cx="3667320" cy="230400"/>
          </a:xfrm>
          <a:prstGeom prst="rect">
            <a:avLst/>
          </a:prstGeom>
          <a:noFill/>
          <a:ln w="0">
            <a:noFill/>
          </a:ln>
        </p:spPr>
      </p:pic>
      <p:sp>
        <p:nvSpPr>
          <p:cNvPr id="677" name="PlaceHolder 1"/>
          <p:cNvSpPr>
            <a:spLocks noGrp="1"/>
          </p:cNvSpPr>
          <p:nvPr>
            <p:ph type="sldNum" idx="9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15B39F25-2ABC-4D16-8A12-C7A70CFF3664}"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Google Shape;885;p9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digital agent trajectories</a:t>
            </a:r>
            <a:endParaRPr b="0" lang="en-US" sz="3000" strike="noStrike" u="none">
              <a:solidFill>
                <a:srgbClr val="000000"/>
              </a:solidFill>
              <a:uFillTx/>
              <a:latin typeface="Arial"/>
            </a:endParaRPr>
          </a:p>
        </p:txBody>
      </p:sp>
      <p:sp>
        <p:nvSpPr>
          <p:cNvPr id="679" name="Google Shape;886;p91"/>
          <p:cNvSpPr/>
          <p:nvPr/>
        </p:nvSpPr>
        <p:spPr>
          <a:xfrm>
            <a:off x="0" y="477036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1"/>
              </a:rPr>
              <a:t>AgentTrek: Agent Trajectory Synthesis via Guiding Replay with Web Tutorials</a:t>
            </a:r>
            <a:br>
              <a:rPr sz="600"/>
            </a:br>
            <a:r>
              <a:rPr b="0" lang="en" sz="600" strike="noStrike" u="sng">
                <a:solidFill>
                  <a:srgbClr val="5e5e5e"/>
                </a:solidFill>
                <a:uFillTx/>
                <a:latin typeface="Gill Sans"/>
                <a:ea typeface="Gill Sans"/>
                <a:hlinkClick r:id="rId2"/>
              </a:rPr>
              <a:t>Synatra: Turning Indirect Knowledge into Direct Demonstrations for Digital Agents at Scale, (Ou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BAGEL: Bootstrapping Agents by Guiding Exploration with Language, (Murty et al., 2024)</a:t>
            </a:r>
            <a:br>
              <a:rPr sz="600"/>
            </a:br>
            <a:r>
              <a:rPr b="0" lang="en" sz="600" strike="noStrike" u="sng">
                <a:solidFill>
                  <a:schemeClr val="dk2"/>
                </a:solidFill>
                <a:uFillTx/>
                <a:latin typeface="Gill Sans"/>
                <a:ea typeface="Gill Sans"/>
                <a:hlinkClick r:id="rId4"/>
              </a:rPr>
              <a:t>NNetscape Navigator: Complex Demonstrations for Web Agents Without a Demonstrator</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5"/>
              </a:rPr>
              <a:t>Agent Workflow Memory, (Wang et al., 2024)</a:t>
            </a:r>
            <a:endParaRPr b="0" lang="en-US" sz="600" strike="noStrike" u="none">
              <a:solidFill>
                <a:srgbClr val="000000"/>
              </a:solidFill>
              <a:uFillTx/>
              <a:latin typeface="Arial"/>
            </a:endParaRPr>
          </a:p>
        </p:txBody>
      </p:sp>
      <p:sp>
        <p:nvSpPr>
          <p:cNvPr id="680" name="Google Shape;887;p91"/>
          <p:cNvSpPr/>
          <p:nvPr/>
        </p:nvSpPr>
        <p:spPr>
          <a:xfrm>
            <a:off x="660240" y="842400"/>
            <a:ext cx="7823160" cy="155412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Instruction-first method</a:t>
            </a:r>
            <a:r>
              <a:rPr b="0" lang="en" sz="1800" strike="noStrike" u="none">
                <a:solidFill>
                  <a:schemeClr val="dk1"/>
                </a:solidFill>
                <a:uFillTx/>
                <a:latin typeface="Gill Sans"/>
                <a:ea typeface="Gill Sans"/>
              </a:rPr>
              <a:t>: Given web tutorials containing high-level goal and step-by-step guidance, synthesize realistic observation and grounded actions by replaying in environments (AgentTrek).</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1" lang="en" sz="1800" strike="noStrike" u="none">
                <a:solidFill>
                  <a:schemeClr val="dk1"/>
                </a:solidFill>
                <a:uFillTx/>
                <a:latin typeface="Gill Sans"/>
                <a:ea typeface="Gill Sans"/>
              </a:rPr>
              <a:t>Interaction-first method: </a:t>
            </a:r>
            <a:r>
              <a:rPr b="0" lang="en" sz="1800" strike="noStrike" u="none">
                <a:solidFill>
                  <a:schemeClr val="dk1"/>
                </a:solidFill>
                <a:uFillTx/>
                <a:latin typeface="Gill Sans"/>
                <a:ea typeface="Gill Sans"/>
              </a:rPr>
              <a:t>Explore environment to get interactions then generate high-level goal and low-level instruction. (NNetscape Navigator)</a:t>
            </a:r>
            <a:endParaRPr b="0" lang="en-US" sz="1800" strike="noStrike" u="none">
              <a:solidFill>
                <a:srgbClr val="000000"/>
              </a:solidFill>
              <a:uFillTx/>
              <a:latin typeface="Arial"/>
            </a:endParaRPr>
          </a:p>
        </p:txBody>
      </p:sp>
      <p:pic>
        <p:nvPicPr>
          <p:cNvPr id="681" name="Google Shape;888;p91" descr=""/>
          <p:cNvPicPr/>
          <p:nvPr/>
        </p:nvPicPr>
        <p:blipFill>
          <a:blip r:embed="rId6"/>
          <a:stretch/>
        </p:blipFill>
        <p:spPr>
          <a:xfrm>
            <a:off x="4921920" y="2479680"/>
            <a:ext cx="3009600" cy="2190240"/>
          </a:xfrm>
          <a:prstGeom prst="rect">
            <a:avLst/>
          </a:prstGeom>
          <a:noFill/>
          <a:ln w="0">
            <a:noFill/>
          </a:ln>
        </p:spPr>
      </p:pic>
      <p:pic>
        <p:nvPicPr>
          <p:cNvPr id="682" name="Google Shape;889;p91" descr=""/>
          <p:cNvPicPr/>
          <p:nvPr/>
        </p:nvPicPr>
        <p:blipFill>
          <a:blip r:embed="rId7"/>
          <a:stretch/>
        </p:blipFill>
        <p:spPr>
          <a:xfrm>
            <a:off x="1477800" y="2479680"/>
            <a:ext cx="2198520" cy="201312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Google Shape;894;p9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digital agent data</a:t>
            </a:r>
            <a:endParaRPr b="0" lang="en-US" sz="3000" strike="noStrike" u="none">
              <a:solidFill>
                <a:srgbClr val="000000"/>
              </a:solidFill>
              <a:uFillTx/>
              <a:latin typeface="Arial"/>
            </a:endParaRPr>
          </a:p>
        </p:txBody>
      </p:sp>
      <p:sp>
        <p:nvSpPr>
          <p:cNvPr id="684" name="Google Shape;895;p92"/>
          <p:cNvSpPr/>
          <p:nvPr/>
        </p:nvSpPr>
        <p:spPr>
          <a:xfrm>
            <a:off x="0" y="478080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dk2"/>
                </a:solidFill>
                <a:uFillTx/>
                <a:latin typeface="Gill Sans"/>
                <a:ea typeface="Gill Sans"/>
                <a:hlinkClick r:id="rId1"/>
              </a:rPr>
              <a:t>AgentTrek: Agent Trajectory Synthesis via Guiding Replay with Web Tutorials</a:t>
            </a:r>
            <a:br>
              <a:rPr sz="600"/>
            </a:br>
            <a:r>
              <a:rPr b="0" lang="en" sz="600" strike="noStrike" u="sng">
                <a:solidFill>
                  <a:schemeClr val="dk2"/>
                </a:solidFill>
                <a:uFillTx/>
                <a:latin typeface="Gill Sans"/>
                <a:ea typeface="Gill Sans"/>
                <a:hlinkClick r:id="rId2"/>
              </a:rPr>
              <a:t>Synatra: Turning Indirect Knowledge into Direct Demonstrations for Digital Agents at Scale, (Ou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3"/>
              </a:rPr>
              <a:t>BAGEL: Bootstrapping Agents by Guiding Exploration with Language, (Murty et al., 2024)</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4"/>
              </a:rPr>
              <a:t>Agent Workflow Memory, (Wang et al., 2024)</a:t>
            </a:r>
            <a:endParaRPr b="0" lang="en-US" sz="600" strike="noStrike" u="none">
              <a:solidFill>
                <a:srgbClr val="000000"/>
              </a:solidFill>
              <a:uFillTx/>
              <a:latin typeface="Arial"/>
            </a:endParaRPr>
          </a:p>
        </p:txBody>
      </p:sp>
      <p:sp>
        <p:nvSpPr>
          <p:cNvPr id="685" name="Google Shape;896;p92"/>
          <p:cNvSpPr/>
          <p:nvPr/>
        </p:nvSpPr>
        <p:spPr>
          <a:xfrm>
            <a:off x="660240" y="94068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AgentTrek can effectively enhance agent performance, even surpassing the "teacher" model used during replay.</a:t>
            </a:r>
            <a:endParaRPr b="0" lang="en-US" sz="1800" strike="noStrike" u="none">
              <a:solidFill>
                <a:srgbClr val="000000"/>
              </a:solidFill>
              <a:uFillTx/>
              <a:latin typeface="Arial"/>
            </a:endParaRPr>
          </a:p>
        </p:txBody>
      </p:sp>
      <p:pic>
        <p:nvPicPr>
          <p:cNvPr id="686" name="Google Shape;897;p92" descr=""/>
          <p:cNvPicPr/>
          <p:nvPr/>
        </p:nvPicPr>
        <p:blipFill>
          <a:blip r:embed="rId5"/>
          <a:stretch/>
        </p:blipFill>
        <p:spPr>
          <a:xfrm>
            <a:off x="1951560" y="1898280"/>
            <a:ext cx="5240880" cy="2664000"/>
          </a:xfrm>
          <a:prstGeom prst="rect">
            <a:avLst/>
          </a:prstGeom>
          <a:noFill/>
          <a:ln w="0">
            <a:noFill/>
          </a:ln>
        </p:spPr>
      </p:pic>
      <p:sp>
        <p:nvSpPr>
          <p:cNvPr id="687" name="PlaceHolder 1"/>
          <p:cNvSpPr>
            <a:spLocks noGrp="1"/>
          </p:cNvSpPr>
          <p:nvPr>
            <p:ph type="sldNum" idx="9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983B9FC5-9380-4D9E-A851-0B2B211EAF34}"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Google Shape;903;p9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Synthesizing good agent data is still challenging</a:t>
            </a:r>
            <a:endParaRPr b="0" lang="en-US" sz="3000" strike="noStrike" u="none">
              <a:solidFill>
                <a:srgbClr val="000000"/>
              </a:solidFill>
              <a:uFillTx/>
              <a:latin typeface="Arial"/>
            </a:endParaRPr>
          </a:p>
        </p:txBody>
      </p:sp>
      <p:sp>
        <p:nvSpPr>
          <p:cNvPr id="689" name="Google Shape;904;p93"/>
          <p:cNvSpPr/>
          <p:nvPr/>
        </p:nvSpPr>
        <p:spPr>
          <a:xfrm>
            <a:off x="660240" y="940680"/>
            <a:ext cx="782316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Challenges in agent data synthesis and simulation </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Limited foundation model capabilities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World knowledge or exploration limitations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rgbClr val="000000"/>
                </a:solidFill>
                <a:uFillTx/>
                <a:latin typeface="Gill Sans"/>
                <a:ea typeface="Gill Sans"/>
              </a:rPr>
              <a:t>Authorization and safety issues</a:t>
            </a:r>
            <a:endParaRPr b="0" lang="en-US" sz="1800" strike="noStrike" u="none">
              <a:solidFill>
                <a:srgbClr val="000000"/>
              </a:solidFill>
              <a:uFillTx/>
              <a:latin typeface="Arial"/>
            </a:endParaRPr>
          </a:p>
        </p:txBody>
      </p:sp>
      <p:grpSp>
        <p:nvGrpSpPr>
          <p:cNvPr id="690" name="Google Shape;905;p93"/>
          <p:cNvGrpSpPr/>
          <p:nvPr/>
        </p:nvGrpSpPr>
        <p:grpSpPr>
          <a:xfrm>
            <a:off x="660240" y="2354760"/>
            <a:ext cx="7823160" cy="2553120"/>
            <a:chOff x="660240" y="2354760"/>
            <a:chExt cx="7823160" cy="2553120"/>
          </a:xfrm>
        </p:grpSpPr>
        <p:sp>
          <p:nvSpPr>
            <p:cNvPr id="691" name="Google Shape;906;p93"/>
            <p:cNvSpPr/>
            <p:nvPr/>
          </p:nvSpPr>
          <p:spPr>
            <a:xfrm>
              <a:off x="660240" y="2354760"/>
              <a:ext cx="782316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Possible solution: leveraging internet-scale human demonstration video data? </a:t>
              </a:r>
              <a:endParaRPr b="0" lang="en-US" sz="1800" strike="noStrike" u="none">
                <a:solidFill>
                  <a:srgbClr val="000000"/>
                </a:solidFill>
                <a:uFillTx/>
                <a:latin typeface="Arial"/>
              </a:endParaRPr>
            </a:p>
          </p:txBody>
        </p:sp>
        <p:pic>
          <p:nvPicPr>
            <p:cNvPr id="692" name="Google Shape;907;p93" descr=""/>
            <p:cNvPicPr/>
            <p:nvPr/>
          </p:nvPicPr>
          <p:blipFill>
            <a:blip r:embed="rId1"/>
            <a:stretch/>
          </p:blipFill>
          <p:spPr>
            <a:xfrm>
              <a:off x="1846800" y="3762360"/>
              <a:ext cx="726840" cy="504720"/>
            </a:xfrm>
            <a:prstGeom prst="rect">
              <a:avLst/>
            </a:prstGeom>
            <a:noFill/>
            <a:ln w="0">
              <a:noFill/>
            </a:ln>
          </p:spPr>
        </p:pic>
        <p:pic>
          <p:nvPicPr>
            <p:cNvPr id="693" name="Google Shape;908;p93" descr=""/>
            <p:cNvPicPr/>
            <p:nvPr/>
          </p:nvPicPr>
          <p:blipFill>
            <a:blip r:embed="rId2"/>
            <a:stretch/>
          </p:blipFill>
          <p:spPr>
            <a:xfrm>
              <a:off x="4465080" y="3287520"/>
              <a:ext cx="2556360" cy="1620360"/>
            </a:xfrm>
            <a:prstGeom prst="rect">
              <a:avLst/>
            </a:prstGeom>
            <a:noFill/>
            <a:ln w="0">
              <a:noFill/>
            </a:ln>
            <a:effectLst>
              <a:outerShdw algn="bl" blurRad="57240" dir="5400000" dist="19080" rotWithShape="0">
                <a:srgbClr val="000000">
                  <a:alpha val="50000"/>
                </a:srgbClr>
              </a:outerShdw>
            </a:effectLst>
          </p:spPr>
        </p:pic>
        <p:pic>
          <p:nvPicPr>
            <p:cNvPr id="694" name="Google Shape;909;p93" descr=""/>
            <p:cNvPicPr/>
            <p:nvPr/>
          </p:nvPicPr>
          <p:blipFill>
            <a:blip r:embed="rId3"/>
            <a:stretch/>
          </p:blipFill>
          <p:spPr>
            <a:xfrm>
              <a:off x="3141720" y="3073680"/>
              <a:ext cx="2287080" cy="1243440"/>
            </a:xfrm>
            <a:prstGeom prst="rect">
              <a:avLst/>
            </a:prstGeom>
            <a:noFill/>
            <a:ln w="0">
              <a:noFill/>
            </a:ln>
            <a:effectLst>
              <a:outerShdw algn="bl" blurRad="57240" dir="5400000" dist="19080" rotWithShape="0">
                <a:srgbClr val="000000">
                  <a:alpha val="50000"/>
                </a:srgbClr>
              </a:outerShdw>
            </a:effectLst>
          </p:spPr>
        </p:pic>
      </p:grpSp>
      <p:sp>
        <p:nvSpPr>
          <p:cNvPr id="695" name="PlaceHolder 1"/>
          <p:cNvSpPr>
            <a:spLocks noGrp="1"/>
          </p:cNvSpPr>
          <p:nvPr>
            <p:ph type="sldNum" idx="9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E5444DAF-0AB0-4297-B355-6B7D48DB27E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Google Shape;915;p94"/>
          <p:cNvSpPr/>
          <p:nvPr/>
        </p:nvSpPr>
        <p:spPr>
          <a:xfrm>
            <a:off x="324360" y="2048400"/>
            <a:ext cx="8494920" cy="1035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data </a:t>
            </a:r>
            <a:endParaRPr b="0" lang="en-US" sz="3000" strike="noStrike" u="none">
              <a:solidFill>
                <a:srgbClr val="000000"/>
              </a:solidFill>
              <a:uFillTx/>
              <a:latin typeface="Arial"/>
            </a:endParaRPr>
          </a:p>
          <a:p>
            <a:pPr algn="ctr">
              <a:lnSpc>
                <a:spcPct val="100000"/>
              </a:lnSpc>
              <a:tabLst>
                <a:tab algn="l" pos="0"/>
              </a:tabLst>
            </a:pPr>
            <a:r>
              <a:rPr b="0" lang="en" sz="2600" strike="noStrike" u="none">
                <a:solidFill>
                  <a:srgbClr val="000000"/>
                </a:solidFill>
                <a:uFillTx/>
                <a:latin typeface="Gill Sans"/>
                <a:ea typeface="Gill Sans"/>
              </a:rPr>
              <a:t>via internet-scale data</a:t>
            </a:r>
            <a:endParaRPr b="0" lang="en-US" sz="2600" strike="noStrike" u="none">
              <a:solidFill>
                <a:srgbClr val="000000"/>
              </a:solidFill>
              <a:uFillTx/>
              <a:latin typeface="Arial"/>
            </a:endParaRPr>
          </a:p>
        </p:txBody>
      </p:sp>
      <p:sp>
        <p:nvSpPr>
          <p:cNvPr id="697" name="Google Shape;916;p94"/>
          <p:cNvSpPr/>
          <p:nvPr/>
        </p:nvSpPr>
        <p:spPr>
          <a:xfrm>
            <a:off x="0" y="4913280"/>
            <a:ext cx="8762400" cy="2296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698" name="PlaceHolder 1"/>
          <p:cNvSpPr>
            <a:spLocks noGrp="1"/>
          </p:cNvSpPr>
          <p:nvPr>
            <p:ph type="sldNum" idx="9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B46604B-6B32-47C7-B2AB-331B2C2CB11B}"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Google Shape;922;p9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Internet-scale data for agent learning</a:t>
            </a:r>
            <a:endParaRPr b="0" lang="en-US" sz="3000" strike="noStrike" u="none">
              <a:solidFill>
                <a:srgbClr val="000000"/>
              </a:solidFill>
              <a:uFillTx/>
              <a:latin typeface="Arial"/>
            </a:endParaRPr>
          </a:p>
        </p:txBody>
      </p:sp>
      <p:sp>
        <p:nvSpPr>
          <p:cNvPr id="700" name="Google Shape;923;p95"/>
          <p:cNvSpPr/>
          <p:nvPr/>
        </p:nvSpPr>
        <p:spPr>
          <a:xfrm>
            <a:off x="660240" y="940680"/>
            <a:ext cx="7823160" cy="974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Numerous videos exist online showing humans demonstrating how to perform agent tasks.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We collected </a:t>
            </a:r>
            <a:r>
              <a:rPr b="1" lang="en" sz="1600" strike="noStrike" u="none">
                <a:solidFill>
                  <a:srgbClr val="000000"/>
                </a:solidFill>
                <a:uFillTx/>
                <a:latin typeface="Gill Sans"/>
                <a:ea typeface="Gill Sans"/>
              </a:rPr>
              <a:t>60K</a:t>
            </a:r>
            <a:r>
              <a:rPr b="0" lang="en" sz="1600" strike="noStrike" u="none">
                <a:solidFill>
                  <a:srgbClr val="000000"/>
                </a:solidFill>
                <a:uFillTx/>
                <a:latin typeface="Gill Sans"/>
                <a:ea typeface="Gill Sans"/>
              </a:rPr>
              <a:t> videos covering more than 200 fields, totaling </a:t>
            </a:r>
            <a:r>
              <a:rPr b="1" lang="en" sz="1600" strike="noStrike" u="none">
                <a:solidFill>
                  <a:srgbClr val="000000"/>
                </a:solidFill>
                <a:uFillTx/>
                <a:latin typeface="Gill Sans"/>
                <a:ea typeface="Gill Sans"/>
              </a:rPr>
              <a:t>13K</a:t>
            </a:r>
            <a:r>
              <a:rPr b="0" lang="en" sz="1600" strike="noStrike" u="none">
                <a:solidFill>
                  <a:srgbClr val="000000"/>
                </a:solidFill>
                <a:uFillTx/>
                <a:latin typeface="Gill Sans"/>
                <a:ea typeface="Gill Sans"/>
              </a:rPr>
              <a:t> hours.</a:t>
            </a:r>
            <a:endParaRPr b="0" lang="en-US" sz="1600" strike="noStrike" u="none">
              <a:solidFill>
                <a:srgbClr val="000000"/>
              </a:solidFill>
              <a:uFillTx/>
              <a:latin typeface="Arial"/>
            </a:endParaRPr>
          </a:p>
        </p:txBody>
      </p:sp>
      <p:pic>
        <p:nvPicPr>
          <p:cNvPr id="701" name="Google Shape;924;p95" descr=""/>
          <p:cNvPicPr/>
          <p:nvPr/>
        </p:nvPicPr>
        <p:blipFill>
          <a:blip r:embed="rId1"/>
          <a:stretch/>
        </p:blipFill>
        <p:spPr>
          <a:xfrm>
            <a:off x="399960" y="2630880"/>
            <a:ext cx="1965960" cy="1081440"/>
          </a:xfrm>
          <a:prstGeom prst="rect">
            <a:avLst/>
          </a:prstGeom>
          <a:noFill/>
          <a:ln w="0">
            <a:noFill/>
          </a:ln>
          <a:effectLst>
            <a:outerShdw algn="bl" blurRad="57240" dir="5400000" dist="19080" rotWithShape="0">
              <a:srgbClr val="000000">
                <a:alpha val="50000"/>
              </a:srgbClr>
            </a:outerShdw>
          </a:effectLst>
        </p:spPr>
      </p:pic>
      <p:pic>
        <p:nvPicPr>
          <p:cNvPr id="702" name="Google Shape;925;p95" descr=""/>
          <p:cNvPicPr/>
          <p:nvPr/>
        </p:nvPicPr>
        <p:blipFill>
          <a:blip r:embed="rId2"/>
          <a:stretch/>
        </p:blipFill>
        <p:spPr>
          <a:xfrm>
            <a:off x="564480" y="3858840"/>
            <a:ext cx="726840" cy="504720"/>
          </a:xfrm>
          <a:prstGeom prst="rect">
            <a:avLst/>
          </a:prstGeom>
          <a:noFill/>
          <a:ln w="0">
            <a:noFill/>
          </a:ln>
        </p:spPr>
      </p:pic>
      <p:sp>
        <p:nvSpPr>
          <p:cNvPr id="703" name="Google Shape;926;p95"/>
          <p:cNvSpPr/>
          <p:nvPr/>
        </p:nvSpPr>
        <p:spPr>
          <a:xfrm>
            <a:off x="0" y="4664160"/>
            <a:ext cx="4377960" cy="4435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chemeClr val="dk2"/>
                </a:solidFill>
                <a:uFillTx/>
                <a:latin typeface="Gill Sans"/>
                <a:ea typeface="Gill Sans"/>
                <a:hlinkClick r:id="rId3"/>
              </a:rPr>
              <a:t>Video PreTraining (VPT): Learning to Act by Watching Unlabeled Online Videos, (Baker et al., 2022)</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4"/>
              </a:rPr>
              <a:t>Genie: Generative Interactive Environments, (Genie Team, 2024)</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5"/>
              </a:rPr>
              <a:t>Latent Action Pretraining from Videos, (Ye et al., 2024)</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6"/>
              </a:rPr>
              <a:t>RT-2: Vision-Language-Action Models Transfer Web Knowledge to Robotic Control, (RT-2 Team, 2023)</a:t>
            </a:r>
            <a:endParaRPr b="0" lang="en-US" sz="700" strike="noStrike" u="none">
              <a:solidFill>
                <a:srgbClr val="000000"/>
              </a:solidFill>
              <a:uFillTx/>
              <a:latin typeface="Arial"/>
            </a:endParaRPr>
          </a:p>
        </p:txBody>
      </p:sp>
      <p:sp>
        <p:nvSpPr>
          <p:cNvPr id="704" name="PlaceHolder 1"/>
          <p:cNvSpPr>
            <a:spLocks noGrp="1"/>
          </p:cNvSpPr>
          <p:nvPr>
            <p:ph type="sldNum" idx="9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96C43D4-326C-46D7-8FBD-1638548EC98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705" name="Google Shape;928;p95" descr=""/>
          <p:cNvPicPr/>
          <p:nvPr/>
        </p:nvPicPr>
        <p:blipFill>
          <a:blip r:embed="rId7"/>
          <a:stretch/>
        </p:blipFill>
        <p:spPr>
          <a:xfrm>
            <a:off x="4681800" y="1875600"/>
            <a:ext cx="3853440" cy="3144600"/>
          </a:xfrm>
          <a:prstGeom prst="rect">
            <a:avLst/>
          </a:prstGeom>
          <a:noFill/>
          <a:ln w="0">
            <a:noFill/>
          </a:ln>
        </p:spPr>
      </p:pic>
      <p:pic>
        <p:nvPicPr>
          <p:cNvPr id="706" name="Google Shape;929;p95" descr=""/>
          <p:cNvPicPr/>
          <p:nvPr/>
        </p:nvPicPr>
        <p:blipFill>
          <a:blip r:embed="rId8"/>
          <a:stretch/>
        </p:blipFill>
        <p:spPr>
          <a:xfrm>
            <a:off x="1423800" y="2791080"/>
            <a:ext cx="2157480" cy="1384200"/>
          </a:xfrm>
          <a:prstGeom prst="rect">
            <a:avLst/>
          </a:prstGeom>
          <a:noFill/>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Google Shape;934;p9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Internet-scale data is not perfect</a:t>
            </a:r>
            <a:endParaRPr b="0" lang="en-US" sz="3000" strike="noStrike" u="none">
              <a:solidFill>
                <a:srgbClr val="000000"/>
              </a:solidFill>
              <a:uFillTx/>
              <a:latin typeface="Arial"/>
            </a:endParaRPr>
          </a:p>
        </p:txBody>
      </p:sp>
      <p:sp>
        <p:nvSpPr>
          <p:cNvPr id="708" name="Google Shape;935;p96"/>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Challenges in using internet data for agent training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Missing grounded action sequences, environmental state info</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Observation-action alignment</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Unclear task objectives from video alone</a:t>
            </a:r>
            <a:endParaRPr b="0" lang="en-US" sz="1600" strike="noStrike" u="none">
              <a:solidFill>
                <a:srgbClr val="000000"/>
              </a:solidFill>
              <a:uFillTx/>
              <a:latin typeface="Arial"/>
            </a:endParaRPr>
          </a:p>
        </p:txBody>
      </p:sp>
      <p:pic>
        <p:nvPicPr>
          <p:cNvPr id="709" name="Google Shape;936;p96" descr=""/>
          <p:cNvPicPr/>
          <p:nvPr/>
        </p:nvPicPr>
        <p:blipFill>
          <a:blip r:embed="rId1"/>
          <a:stretch/>
        </p:blipFill>
        <p:spPr>
          <a:xfrm>
            <a:off x="5347440" y="2707200"/>
            <a:ext cx="2064600" cy="1374120"/>
          </a:xfrm>
          <a:prstGeom prst="rect">
            <a:avLst/>
          </a:prstGeom>
          <a:noFill/>
          <a:ln w="0">
            <a:noFill/>
          </a:ln>
        </p:spPr>
      </p:pic>
      <p:pic>
        <p:nvPicPr>
          <p:cNvPr id="710" name="Google Shape;937;p96" descr=""/>
          <p:cNvPicPr/>
          <p:nvPr/>
        </p:nvPicPr>
        <p:blipFill>
          <a:blip r:embed="rId2"/>
          <a:srcRect l="53781" t="0" r="0" b="0"/>
          <a:stretch/>
        </p:blipFill>
        <p:spPr>
          <a:xfrm rot="16200000">
            <a:off x="4668120" y="2988720"/>
            <a:ext cx="297720" cy="1060560"/>
          </a:xfrm>
          <a:prstGeom prst="rect">
            <a:avLst/>
          </a:prstGeom>
          <a:noFill/>
          <a:ln w="0">
            <a:noFill/>
          </a:ln>
        </p:spPr>
      </p:pic>
      <p:sp>
        <p:nvSpPr>
          <p:cNvPr id="711" name="Google Shape;938;p96"/>
          <p:cNvSpPr/>
          <p:nvPr/>
        </p:nvSpPr>
        <p:spPr>
          <a:xfrm>
            <a:off x="5726880" y="388620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Control actions</a:t>
            </a:r>
            <a:endParaRPr b="0" lang="en-US" sz="1000" strike="noStrike" u="none">
              <a:solidFill>
                <a:srgbClr val="000000"/>
              </a:solidFill>
              <a:uFillTx/>
              <a:latin typeface="Arial"/>
            </a:endParaRPr>
          </a:p>
        </p:txBody>
      </p:sp>
      <p:pic>
        <p:nvPicPr>
          <p:cNvPr id="712" name="Google Shape;939;p96" descr=""/>
          <p:cNvPicPr/>
          <p:nvPr/>
        </p:nvPicPr>
        <p:blipFill>
          <a:blip r:embed="rId3"/>
          <a:stretch/>
        </p:blipFill>
        <p:spPr>
          <a:xfrm>
            <a:off x="7108560" y="2912040"/>
            <a:ext cx="847440" cy="847440"/>
          </a:xfrm>
          <a:prstGeom prst="rect">
            <a:avLst/>
          </a:prstGeom>
          <a:noFill/>
          <a:ln w="0">
            <a:noFill/>
          </a:ln>
        </p:spPr>
      </p:pic>
      <p:pic>
        <p:nvPicPr>
          <p:cNvPr id="713" name="Google Shape;940;p96" descr=""/>
          <p:cNvPicPr/>
          <p:nvPr/>
        </p:nvPicPr>
        <p:blipFill>
          <a:blip r:embed="rId4"/>
          <a:stretch/>
        </p:blipFill>
        <p:spPr>
          <a:xfrm>
            <a:off x="4544280" y="3245760"/>
            <a:ext cx="545760" cy="545760"/>
          </a:xfrm>
          <a:prstGeom prst="rect">
            <a:avLst/>
          </a:prstGeom>
          <a:noFill/>
          <a:ln w="0">
            <a:noFill/>
          </a:ln>
        </p:spPr>
      </p:pic>
      <p:sp>
        <p:nvSpPr>
          <p:cNvPr id="714" name="Google Shape;941;p96"/>
          <p:cNvSpPr/>
          <p:nvPr/>
        </p:nvSpPr>
        <p:spPr>
          <a:xfrm>
            <a:off x="0" y="4664160"/>
            <a:ext cx="4377960" cy="4435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chemeClr val="dk2"/>
                </a:solidFill>
                <a:uFillTx/>
                <a:latin typeface="Gill Sans"/>
                <a:ea typeface="Gill Sans"/>
                <a:hlinkClick r:id="rId5"/>
              </a:rPr>
              <a:t>Video PreTraining (VPT): Learning to Act by Watching Unlabeled Online Videos, (Baker et al., 2022)</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6"/>
              </a:rPr>
              <a:t>Genie: Generative Interactive Environments, (Genie Team, 2024)</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7"/>
              </a:rPr>
              <a:t>Latent Action Pretraining from Videos, (Ye et al., 2024)</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8"/>
              </a:rPr>
              <a:t>RT-2: Vision-Language-Action Models Transfer Web Knowledge to Robotic Control, (RT-2 Team, 2023)</a:t>
            </a:r>
            <a:endParaRPr b="0" lang="en-US" sz="700" strike="noStrike" u="none">
              <a:solidFill>
                <a:srgbClr val="000000"/>
              </a:solidFill>
              <a:uFillTx/>
              <a:latin typeface="Arial"/>
            </a:endParaRPr>
          </a:p>
        </p:txBody>
      </p:sp>
      <p:sp>
        <p:nvSpPr>
          <p:cNvPr id="715" name="PlaceHolder 1"/>
          <p:cNvSpPr>
            <a:spLocks noGrp="1"/>
          </p:cNvSpPr>
          <p:nvPr>
            <p:ph type="sldNum" idx="9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FA1ED589-30C1-444D-8031-E3ED60E1018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716" name="Google Shape;943;p96" descr=""/>
          <p:cNvPicPr/>
          <p:nvPr/>
        </p:nvPicPr>
        <p:blipFill>
          <a:blip r:embed="rId9"/>
          <a:stretch/>
        </p:blipFill>
        <p:spPr>
          <a:xfrm>
            <a:off x="779760" y="2645640"/>
            <a:ext cx="1965960" cy="1081440"/>
          </a:xfrm>
          <a:prstGeom prst="rect">
            <a:avLst/>
          </a:prstGeom>
          <a:noFill/>
          <a:ln w="0">
            <a:noFill/>
          </a:ln>
          <a:effectLst>
            <a:outerShdw algn="bl" blurRad="57240" dir="5400000" dist="19080" rotWithShape="0">
              <a:srgbClr val="000000">
                <a:alpha val="50000"/>
              </a:srgbClr>
            </a:outerShdw>
          </a:effectLst>
        </p:spPr>
      </p:pic>
      <p:pic>
        <p:nvPicPr>
          <p:cNvPr id="717" name="Google Shape;944;p96" descr=""/>
          <p:cNvPicPr/>
          <p:nvPr/>
        </p:nvPicPr>
        <p:blipFill>
          <a:blip r:embed="rId10"/>
          <a:stretch/>
        </p:blipFill>
        <p:spPr>
          <a:xfrm>
            <a:off x="944640" y="3873600"/>
            <a:ext cx="726840" cy="504720"/>
          </a:xfrm>
          <a:prstGeom prst="rect">
            <a:avLst/>
          </a:prstGeom>
          <a:noFill/>
          <a:ln w="0">
            <a:noFill/>
          </a:ln>
        </p:spPr>
      </p:pic>
      <p:pic>
        <p:nvPicPr>
          <p:cNvPr id="718" name="Google Shape;945;p96" descr=""/>
          <p:cNvPicPr/>
          <p:nvPr/>
        </p:nvPicPr>
        <p:blipFill>
          <a:blip r:embed="rId11"/>
          <a:stretch/>
        </p:blipFill>
        <p:spPr>
          <a:xfrm>
            <a:off x="1803960" y="2805480"/>
            <a:ext cx="2157480" cy="1384200"/>
          </a:xfrm>
          <a:prstGeom prst="rect">
            <a:avLst/>
          </a:prstGeom>
          <a:noFill/>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Google Shape;950;p9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ImageNet in agent learning?</a:t>
            </a:r>
            <a:endParaRPr b="0" lang="en-US" sz="3000" strike="noStrike" u="none">
              <a:solidFill>
                <a:srgbClr val="000000"/>
              </a:solidFill>
              <a:uFillTx/>
              <a:latin typeface="Arial"/>
            </a:endParaRPr>
          </a:p>
        </p:txBody>
      </p:sp>
      <p:pic>
        <p:nvPicPr>
          <p:cNvPr id="720" name="Google Shape;951;p97" descr=""/>
          <p:cNvPicPr/>
          <p:nvPr/>
        </p:nvPicPr>
        <p:blipFill>
          <a:blip r:embed="rId1"/>
          <a:stretch/>
        </p:blipFill>
        <p:spPr>
          <a:xfrm>
            <a:off x="2064960" y="1497600"/>
            <a:ext cx="5014080" cy="2147760"/>
          </a:xfrm>
          <a:prstGeom prst="rect">
            <a:avLst/>
          </a:prstGeom>
          <a:noFill/>
          <a:ln w="0">
            <a:noFill/>
          </a:ln>
        </p:spPr>
      </p:pic>
      <p:sp>
        <p:nvSpPr>
          <p:cNvPr id="721" name="PlaceHolder 1"/>
          <p:cNvSpPr>
            <a:spLocks noGrp="1"/>
          </p:cNvSpPr>
          <p:nvPr>
            <p:ph type="sldNum" idx="9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A1B34CA-C314-4262-B241-963D8760385B}"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Google Shape;250;p5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Web/app agents</a:t>
            </a:r>
            <a:endParaRPr b="0" lang="en-US" sz="3000" strike="noStrike" u="none">
              <a:solidFill>
                <a:srgbClr val="000000"/>
              </a:solidFill>
              <a:uFillTx/>
              <a:latin typeface="Arial"/>
            </a:endParaRPr>
          </a:p>
        </p:txBody>
      </p:sp>
      <p:pic>
        <p:nvPicPr>
          <p:cNvPr id="196" name="Google Shape;251;p53" descr=""/>
          <p:cNvPicPr/>
          <p:nvPr/>
        </p:nvPicPr>
        <p:blipFill>
          <a:blip r:embed="rId1"/>
          <a:stretch/>
        </p:blipFill>
        <p:spPr>
          <a:xfrm>
            <a:off x="2407320" y="2431440"/>
            <a:ext cx="4329360" cy="2135160"/>
          </a:xfrm>
          <a:prstGeom prst="rect">
            <a:avLst/>
          </a:prstGeom>
          <a:noFill/>
          <a:ln w="0">
            <a:noFill/>
          </a:ln>
        </p:spPr>
      </p:pic>
      <p:sp>
        <p:nvSpPr>
          <p:cNvPr id="197" name="Google Shape;252;p53"/>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Web/app</a:t>
            </a:r>
            <a:r>
              <a:rPr b="0" lang="en" sz="1800" strike="noStrike" u="none">
                <a:solidFill>
                  <a:srgbClr val="000000"/>
                </a:solidFill>
                <a:uFillTx/>
                <a:latin typeface="Gill Sans"/>
                <a:ea typeface="Gill Sans"/>
              </a:rPr>
              <a:t> use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a:t>
            </a:r>
            <a:r>
              <a:rPr b="0" lang="en" sz="1600" strike="noStrike" u="none">
                <a:solidFill>
                  <a:schemeClr val="dk1"/>
                </a:solidFill>
                <a:uFillTx/>
                <a:latin typeface="Gill Sans"/>
                <a:ea typeface="Gill Sans"/>
              </a:rPr>
              <a:t>web browsers/apps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screenshots, DOM trees, HTML, historical 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browser/app controls (e.g., click, type, scroll, drag, hover…)</a:t>
            </a:r>
            <a:endParaRPr b="0" lang="en-US" sz="1600" strike="noStrike" u="none">
              <a:solidFill>
                <a:srgbClr val="000000"/>
              </a:solidFill>
              <a:uFillTx/>
              <a:latin typeface="Arial"/>
            </a:endParaRPr>
          </a:p>
        </p:txBody>
      </p:sp>
      <p:sp>
        <p:nvSpPr>
          <p:cNvPr id="198" name="Google Shape;253;p53"/>
          <p:cNvSpPr/>
          <p:nvPr/>
        </p:nvSpPr>
        <p:spPr>
          <a:xfrm>
            <a:off x="0" y="4780440"/>
            <a:ext cx="4377960" cy="3268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Arial"/>
                <a:ea typeface="Arial"/>
                <a:hlinkClick r:id="rId2"/>
              </a:rPr>
              <a:t>World of Bits: An Open-Domain Platform for Web-Based Agents, (Shi et al., 2017)</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3"/>
              </a:rPr>
              <a:t>Mind2Web: Towards a Generalist Agent for the Web, (Deng et al., 2023)</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4"/>
              </a:rPr>
              <a:t>WebArena: A Realistic Web Environment for Building Autonomous Agents, (Zhou et al., 2023)</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5"/>
              </a:rPr>
              <a:t>Browsergym: a Gym Environment for Web Task Automation (Drouin et al., 2024)</a:t>
            </a:r>
            <a:endParaRPr b="0" lang="en-US" sz="600" strike="noStrike" u="none">
              <a:solidFill>
                <a:srgbClr val="000000"/>
              </a:solidFill>
              <a:uFillTx/>
              <a:latin typeface="Arial"/>
            </a:endParaRPr>
          </a:p>
          <a:p>
            <a:pPr>
              <a:lnSpc>
                <a:spcPct val="100000"/>
              </a:lnSpc>
              <a:tabLst>
                <a:tab algn="l" pos="0"/>
              </a:tabLst>
            </a:pPr>
            <a:endParaRPr b="0" lang="en-US" sz="600" strike="noStrike" u="none">
              <a:solidFill>
                <a:srgbClr val="000000"/>
              </a:solidFill>
              <a:uFillTx/>
              <a:latin typeface="Arial"/>
            </a:endParaRPr>
          </a:p>
        </p:txBody>
      </p:sp>
      <p:sp>
        <p:nvSpPr>
          <p:cNvPr id="199" name="PlaceHolder 1"/>
          <p:cNvSpPr>
            <a:spLocks noGrp="1"/>
          </p:cNvSpPr>
          <p:nvPr>
            <p:ph type="sldNum" idx="5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6475F6A-72F7-4E4C-8CF4-7AE38E7763DE}"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Google Shape;957;p98"/>
          <p:cNvSpPr/>
          <p:nvPr/>
        </p:nvSpPr>
        <p:spPr>
          <a:xfrm>
            <a:off x="324360" y="220248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Scalable agent training?</a:t>
            </a:r>
            <a:endParaRPr b="0" lang="en-US" sz="3000" strike="noStrike" u="none">
              <a:solidFill>
                <a:srgbClr val="000000"/>
              </a:solidFill>
              <a:uFillTx/>
              <a:latin typeface="Arial"/>
            </a:endParaRPr>
          </a:p>
        </p:txBody>
      </p:sp>
      <p:sp>
        <p:nvSpPr>
          <p:cNvPr id="723" name="Google Shape;958;p98"/>
          <p:cNvSpPr/>
          <p:nvPr/>
        </p:nvSpPr>
        <p:spPr>
          <a:xfrm>
            <a:off x="0" y="4913280"/>
            <a:ext cx="8762400" cy="2296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724" name="PlaceHolder 1"/>
          <p:cNvSpPr>
            <a:spLocks noGrp="1"/>
          </p:cNvSpPr>
          <p:nvPr>
            <p:ph type="sldNum" idx="9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54B5F5AC-0F63-47A0-AD15-3393B496193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Google Shape;964;p9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Challenges and opportunities 2: methods</a:t>
            </a:r>
            <a:endParaRPr b="0" lang="en-US" sz="3000" strike="noStrike" u="none">
              <a:solidFill>
                <a:srgbClr val="000000"/>
              </a:solidFill>
              <a:uFillTx/>
              <a:latin typeface="Arial"/>
            </a:endParaRPr>
          </a:p>
        </p:txBody>
      </p:sp>
      <p:sp>
        <p:nvSpPr>
          <p:cNvPr id="726" name="Google Shape;965;p99"/>
          <p:cNvSpPr/>
          <p:nvPr/>
        </p:nvSpPr>
        <p:spPr>
          <a:xfrm>
            <a:off x="660240" y="940680"/>
            <a:ext cx="7935120" cy="16448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Data</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data? Beyond static text/vison data to dynamic embodied interactions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Methods</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chemeClr val="dk1"/>
                </a:solidFill>
                <a:uFillTx/>
                <a:latin typeface="Gill Sans"/>
                <a:ea typeface="Gill Sans"/>
              </a:rPr>
              <a:t>Scaling agent training? Scaling laws for agentic foundation models?</a:t>
            </a:r>
            <a:endParaRPr b="0" lang="en-US" sz="1600" strike="noStrike" u="none">
              <a:solidFill>
                <a:srgbClr val="000000"/>
              </a:solidFill>
              <a:uFillTx/>
              <a:latin typeface="Arial"/>
            </a:endParaRPr>
          </a:p>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Evaluation </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evaluation in the wild? Measuring true progress and safety at scale</a:t>
            </a:r>
            <a:endParaRPr b="0" lang="en-US" sz="1600" strike="noStrike" u="none">
              <a:solidFill>
                <a:srgbClr val="000000"/>
              </a:solidFill>
              <a:uFillTx/>
              <a:latin typeface="Arial"/>
            </a:endParaRPr>
          </a:p>
        </p:txBody>
      </p:sp>
      <p:pic>
        <p:nvPicPr>
          <p:cNvPr id="727" name="Google Shape;966;p99" descr=""/>
          <p:cNvPicPr/>
          <p:nvPr/>
        </p:nvPicPr>
        <p:blipFill>
          <a:blip r:embed="rId1"/>
          <a:srcRect l="0" t="38290" r="0" b="17323"/>
          <a:stretch/>
        </p:blipFill>
        <p:spPr>
          <a:xfrm>
            <a:off x="1616760" y="4118760"/>
            <a:ext cx="2066400" cy="474120"/>
          </a:xfrm>
          <a:prstGeom prst="rect">
            <a:avLst/>
          </a:prstGeom>
          <a:noFill/>
          <a:ln w="0">
            <a:noFill/>
          </a:ln>
        </p:spPr>
      </p:pic>
      <p:pic>
        <p:nvPicPr>
          <p:cNvPr id="728" name="Google Shape;967;p99" descr=""/>
          <p:cNvPicPr/>
          <p:nvPr/>
        </p:nvPicPr>
        <p:blipFill>
          <a:blip r:embed="rId2"/>
          <a:stretch/>
        </p:blipFill>
        <p:spPr>
          <a:xfrm>
            <a:off x="4883040" y="2923920"/>
            <a:ext cx="2608200" cy="1668960"/>
          </a:xfrm>
          <a:prstGeom prst="rect">
            <a:avLst/>
          </a:prstGeom>
          <a:noFill/>
          <a:ln w="0">
            <a:noFill/>
          </a:ln>
        </p:spPr>
      </p:pic>
      <p:pic>
        <p:nvPicPr>
          <p:cNvPr id="729" name="Google Shape;968;p99" descr=""/>
          <p:cNvPicPr/>
          <p:nvPr/>
        </p:nvPicPr>
        <p:blipFill>
          <a:blip r:embed="rId3"/>
          <a:stretch/>
        </p:blipFill>
        <p:spPr>
          <a:xfrm>
            <a:off x="3790440" y="2831040"/>
            <a:ext cx="479880" cy="479880"/>
          </a:xfrm>
          <a:prstGeom prst="rect">
            <a:avLst/>
          </a:prstGeom>
          <a:noFill/>
          <a:ln w="0">
            <a:noFill/>
          </a:ln>
        </p:spPr>
      </p:pic>
      <p:pic>
        <p:nvPicPr>
          <p:cNvPr id="730" name="Google Shape;969;p99" descr=""/>
          <p:cNvPicPr/>
          <p:nvPr/>
        </p:nvPicPr>
        <p:blipFill>
          <a:blip r:embed="rId4"/>
          <a:srcRect l="53781" t="0" r="0" b="0"/>
          <a:stretch/>
        </p:blipFill>
        <p:spPr>
          <a:xfrm rot="15244800">
            <a:off x="4637880" y="3455280"/>
            <a:ext cx="297720" cy="1102320"/>
          </a:xfrm>
          <a:prstGeom prst="rect">
            <a:avLst/>
          </a:prstGeom>
          <a:noFill/>
          <a:ln w="0">
            <a:noFill/>
          </a:ln>
        </p:spPr>
      </p:pic>
      <p:sp>
        <p:nvSpPr>
          <p:cNvPr id="731" name="Google Shape;970;p99"/>
          <p:cNvSpPr/>
          <p:nvPr/>
        </p:nvSpPr>
        <p:spPr>
          <a:xfrm>
            <a:off x="3288240" y="331128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732" name="Google Shape;971;p99" descr=""/>
          <p:cNvPicPr/>
          <p:nvPr/>
        </p:nvPicPr>
        <p:blipFill>
          <a:blip r:embed="rId5"/>
          <a:srcRect l="0" t="46245" r="0" b="5122"/>
          <a:stretch/>
        </p:blipFill>
        <p:spPr>
          <a:xfrm>
            <a:off x="1810800" y="2833920"/>
            <a:ext cx="1872360" cy="474120"/>
          </a:xfrm>
          <a:prstGeom prst="rect">
            <a:avLst/>
          </a:prstGeom>
          <a:noFill/>
          <a:ln w="0">
            <a:noFill/>
          </a:ln>
        </p:spPr>
      </p:pic>
      <p:pic>
        <p:nvPicPr>
          <p:cNvPr id="733" name="Google Shape;972;p99" descr="A cartoon character standing next to a question mark&#10;&#10;Description automatically generated"/>
          <p:cNvPicPr/>
          <p:nvPr/>
        </p:nvPicPr>
        <p:blipFill>
          <a:blip r:embed="rId6"/>
          <a:stretch/>
        </p:blipFill>
        <p:spPr>
          <a:xfrm>
            <a:off x="3866040" y="4083480"/>
            <a:ext cx="479880" cy="545040"/>
          </a:xfrm>
          <a:prstGeom prst="rect">
            <a:avLst/>
          </a:prstGeom>
          <a:noFill/>
          <a:ln w="0">
            <a:noFill/>
          </a:ln>
        </p:spPr>
      </p:pic>
      <p:cxnSp>
        <p:nvCxnSpPr>
          <p:cNvPr id="734" name="Google Shape;973;p99"/>
          <p:cNvCxnSpPr/>
          <p:nvPr/>
        </p:nvCxnSpPr>
        <p:spPr>
          <a:xfrm>
            <a:off x="4027320" y="3650400"/>
            <a:ext cx="6120" cy="338400"/>
          </a:xfrm>
          <a:prstGeom prst="straightConnector1">
            <a:avLst/>
          </a:prstGeom>
          <a:ln w="19050">
            <a:solidFill>
              <a:srgbClr val="000000"/>
            </a:solidFill>
            <a:round/>
            <a:tailEnd len="med" type="stealth" w="med"/>
          </a:ln>
        </p:spPr>
      </p:cxnSp>
      <p:sp>
        <p:nvSpPr>
          <p:cNvPr id="735" name="PlaceHolder 1"/>
          <p:cNvSpPr>
            <a:spLocks noGrp="1"/>
          </p:cNvSpPr>
          <p:nvPr>
            <p:ph type="sldNum" idx="10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09BAE8E-25A2-47FA-9904-D0F48DD342B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36" name="Google Shape;979;p10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ff9900"/>
                </a:solidFill>
                <a:uFillTx/>
                <a:latin typeface="Gill Sans"/>
                <a:ea typeface="Gill Sans"/>
              </a:rPr>
              <a:t>Humanoid </a:t>
            </a:r>
            <a:r>
              <a:rPr b="0" lang="en" sz="3000" strike="noStrike" u="none">
                <a:solidFill>
                  <a:schemeClr val="dk1"/>
                </a:solidFill>
                <a:uFillTx/>
                <a:latin typeface="Gill Sans"/>
                <a:ea typeface="Gill Sans"/>
              </a:rPr>
              <a:t>v.s.</a:t>
            </a:r>
            <a:r>
              <a:rPr b="0" lang="en" sz="3000" strike="noStrike" u="none">
                <a:solidFill>
                  <a:srgbClr val="ff9900"/>
                </a:solidFill>
                <a:uFillTx/>
                <a:latin typeface="Gill Sans"/>
                <a:ea typeface="Gill Sans"/>
              </a:rPr>
              <a:t> </a:t>
            </a:r>
            <a:r>
              <a:rPr b="0" lang="en" sz="3000" strike="noStrike" u="none">
                <a:solidFill>
                  <a:srgbClr val="0000ff"/>
                </a:solidFill>
                <a:uFillTx/>
                <a:latin typeface="Gill Sans"/>
                <a:ea typeface="Gill Sans"/>
              </a:rPr>
              <a:t>Specialized </a:t>
            </a:r>
            <a:r>
              <a:rPr b="0" lang="en" sz="3000" strike="noStrike" u="none">
                <a:solidFill>
                  <a:schemeClr val="dk1"/>
                </a:solidFill>
                <a:uFillTx/>
                <a:latin typeface="Gill Sans"/>
                <a:ea typeface="Gill Sans"/>
              </a:rPr>
              <a:t>robots</a:t>
            </a:r>
            <a:endParaRPr b="0" lang="en-US" sz="3000" strike="noStrike" u="none">
              <a:solidFill>
                <a:srgbClr val="000000"/>
              </a:solidFill>
              <a:uFillTx/>
              <a:latin typeface="Arial"/>
            </a:endParaRPr>
          </a:p>
        </p:txBody>
      </p:sp>
      <p:pic>
        <p:nvPicPr>
          <p:cNvPr id="737" name="Google Shape;980;p100" descr=""/>
          <p:cNvPicPr/>
          <p:nvPr/>
        </p:nvPicPr>
        <p:blipFill>
          <a:blip r:embed="rId1"/>
          <a:stretch/>
        </p:blipFill>
        <p:spPr>
          <a:xfrm>
            <a:off x="873000" y="1763640"/>
            <a:ext cx="3298680" cy="1825920"/>
          </a:xfrm>
          <a:prstGeom prst="rect">
            <a:avLst/>
          </a:prstGeom>
          <a:noFill/>
          <a:ln w="0">
            <a:noFill/>
          </a:ln>
        </p:spPr>
      </p:pic>
      <p:pic>
        <p:nvPicPr>
          <p:cNvPr id="738" name="Google Shape;981;p100" descr=""/>
          <p:cNvPicPr/>
          <p:nvPr/>
        </p:nvPicPr>
        <p:blipFill>
          <a:blip r:embed="rId2"/>
          <a:stretch/>
        </p:blipFill>
        <p:spPr>
          <a:xfrm>
            <a:off x="4781520" y="1763640"/>
            <a:ext cx="3489480" cy="1825920"/>
          </a:xfrm>
          <a:prstGeom prst="rect">
            <a:avLst/>
          </a:prstGeom>
          <a:noFill/>
          <a:ln w="0">
            <a:noFill/>
          </a:ln>
        </p:spPr>
      </p:pic>
      <p:sp>
        <p:nvSpPr>
          <p:cNvPr id="739" name="Google Shape;982;p100"/>
          <p:cNvSpPr/>
          <p:nvPr/>
        </p:nvSpPr>
        <p:spPr>
          <a:xfrm>
            <a:off x="1022400" y="3589920"/>
            <a:ext cx="2999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ff9900"/>
                </a:solidFill>
                <a:uFillTx/>
                <a:latin typeface="Gill Sans"/>
                <a:ea typeface="Gill Sans"/>
              </a:rPr>
              <a:t>Humanoid robots</a:t>
            </a:r>
            <a:endParaRPr b="0" lang="en-US" sz="1400" strike="noStrike" u="none">
              <a:solidFill>
                <a:srgbClr val="000000"/>
              </a:solidFill>
              <a:uFillTx/>
              <a:latin typeface="Arial"/>
            </a:endParaRPr>
          </a:p>
        </p:txBody>
      </p:sp>
      <p:sp>
        <p:nvSpPr>
          <p:cNvPr id="740" name="Google Shape;983;p100"/>
          <p:cNvSpPr/>
          <p:nvPr/>
        </p:nvSpPr>
        <p:spPr>
          <a:xfrm>
            <a:off x="5026320" y="3589920"/>
            <a:ext cx="2999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ff"/>
                </a:solidFill>
                <a:uFillTx/>
                <a:latin typeface="Gill Sans"/>
                <a:ea typeface="Gill Sans"/>
              </a:rPr>
              <a:t>Specialized robots</a:t>
            </a:r>
            <a:endParaRPr b="0" lang="en-US" sz="1400" strike="noStrike" u="none">
              <a:solidFill>
                <a:srgbClr val="000000"/>
              </a:solidFill>
              <a:uFillTx/>
              <a:latin typeface="Arial"/>
            </a:endParaRPr>
          </a:p>
        </p:txBody>
      </p:sp>
      <p:sp>
        <p:nvSpPr>
          <p:cNvPr id="741" name="PlaceHolder 1"/>
          <p:cNvSpPr>
            <a:spLocks noGrp="1"/>
          </p:cNvSpPr>
          <p:nvPr>
            <p:ph type="sldNum" idx="10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154D5AA1-1A75-4875-B898-A927615E9505}"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42" name="Google Shape;989;p10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Computer use agents </a:t>
            </a:r>
            <a:r>
              <a:rPr b="0" lang="en" sz="3000" strike="noStrike" u="none">
                <a:solidFill>
                  <a:srgbClr val="ff9900"/>
                </a:solidFill>
                <a:uFillTx/>
                <a:latin typeface="Gill Sans"/>
                <a:ea typeface="Gill Sans"/>
              </a:rPr>
              <a:t>as humans do </a:t>
            </a:r>
            <a:r>
              <a:rPr b="0" lang="en" sz="3000" strike="noStrike" u="none">
                <a:solidFill>
                  <a:schemeClr val="dk1"/>
                </a:solidFill>
                <a:uFillTx/>
                <a:latin typeface="Gill Sans"/>
                <a:ea typeface="Gill Sans"/>
              </a:rPr>
              <a:t>v.s.</a:t>
            </a:r>
            <a:r>
              <a:rPr b="0" lang="en" sz="3000" strike="noStrike" u="none">
                <a:solidFill>
                  <a:srgbClr val="ff9900"/>
                </a:solidFill>
                <a:uFillTx/>
                <a:latin typeface="Gill Sans"/>
                <a:ea typeface="Gill Sans"/>
              </a:rPr>
              <a:t> </a:t>
            </a:r>
            <a:r>
              <a:rPr b="0" lang="en" sz="3000" strike="noStrike" u="none">
                <a:solidFill>
                  <a:srgbClr val="0000ff"/>
                </a:solidFill>
                <a:uFillTx/>
                <a:latin typeface="Gill Sans"/>
                <a:ea typeface="Gill Sans"/>
              </a:rPr>
              <a:t>APIs</a:t>
            </a:r>
            <a:endParaRPr b="0" lang="en-US" sz="3000" strike="noStrike" u="none">
              <a:solidFill>
                <a:srgbClr val="000000"/>
              </a:solidFill>
              <a:uFillTx/>
              <a:latin typeface="Arial"/>
            </a:endParaRPr>
          </a:p>
        </p:txBody>
      </p:sp>
      <p:sp>
        <p:nvSpPr>
          <p:cNvPr id="743" name="Google Shape;990;p101"/>
          <p:cNvSpPr/>
          <p:nvPr/>
        </p:nvSpPr>
        <p:spPr>
          <a:xfrm>
            <a:off x="660240" y="940680"/>
            <a:ext cx="7823160" cy="66996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Observation space: </a:t>
            </a:r>
            <a:r>
              <a:rPr b="0" lang="en" sz="1600" strike="noStrike" u="none">
                <a:solidFill>
                  <a:srgbClr val="ff9900"/>
                </a:solidFill>
                <a:uFillTx/>
                <a:latin typeface="Gill Sans"/>
                <a:ea typeface="Gill Sans"/>
              </a:rPr>
              <a:t>desktop screenshots</a:t>
            </a:r>
            <a:r>
              <a:rPr b="0" lang="en" sz="1600" strike="noStrike" u="none">
                <a:solidFill>
                  <a:schemeClr val="dk1"/>
                </a:solidFill>
                <a:uFillTx/>
                <a:latin typeface="Gill Sans"/>
                <a:ea typeface="Gill Sans"/>
              </a:rPr>
              <a:t>, </a:t>
            </a:r>
            <a:r>
              <a:rPr b="0" lang="en" sz="1600" strike="noStrike" u="none">
                <a:solidFill>
                  <a:srgbClr val="0000ff"/>
                </a:solidFill>
                <a:uFillTx/>
                <a:latin typeface="Gill Sans"/>
                <a:ea typeface="Gill Sans"/>
              </a:rPr>
              <a:t>a11y trees,</a:t>
            </a:r>
            <a:r>
              <a:rPr b="0" lang="en" sz="1600" strike="noStrike" u="none">
                <a:solidFill>
                  <a:schemeClr val="dk1"/>
                </a:solidFill>
                <a:uFillTx/>
                <a:latin typeface="Gill Sans"/>
                <a:ea typeface="Gill Sans"/>
              </a:rPr>
              <a:t> historical 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Action space: </a:t>
            </a:r>
            <a:r>
              <a:rPr b="0" lang="en" sz="1600" strike="noStrike" u="none">
                <a:solidFill>
                  <a:srgbClr val="ff9900"/>
                </a:solidFill>
                <a:uFillTx/>
                <a:latin typeface="Gill Sans"/>
                <a:ea typeface="Gill Sans"/>
              </a:rPr>
              <a:t>keyboard/mouse controls</a:t>
            </a:r>
            <a:r>
              <a:rPr b="0" lang="en" sz="1600" strike="noStrike" u="none">
                <a:solidFill>
                  <a:schemeClr val="dk1"/>
                </a:solidFill>
                <a:uFillTx/>
                <a:latin typeface="Gill Sans"/>
                <a:ea typeface="Gill Sans"/>
              </a:rPr>
              <a:t> (e.g., click, type, drag, shortcuts) </a:t>
            </a:r>
            <a:r>
              <a:rPr b="1" lang="en" sz="1600" strike="noStrike" u="none">
                <a:solidFill>
                  <a:schemeClr val="dk1"/>
                </a:solidFill>
                <a:uFillTx/>
                <a:latin typeface="Gill Sans"/>
                <a:ea typeface="Gill Sans"/>
              </a:rPr>
              <a:t>v.s.</a:t>
            </a:r>
            <a:r>
              <a:rPr b="0" lang="en" sz="1600" strike="noStrike" u="none">
                <a:solidFill>
                  <a:schemeClr val="dk1"/>
                </a:solidFill>
                <a:uFillTx/>
                <a:latin typeface="Gill Sans"/>
                <a:ea typeface="Gill Sans"/>
              </a:rPr>
              <a:t> </a:t>
            </a:r>
            <a:r>
              <a:rPr b="0" lang="en" sz="1600" strike="noStrike" u="none">
                <a:solidFill>
                  <a:srgbClr val="0000ff"/>
                </a:solidFill>
                <a:uFillTx/>
                <a:latin typeface="Gill Sans"/>
                <a:ea typeface="Gill Sans"/>
              </a:rPr>
              <a:t>api calls</a:t>
            </a:r>
            <a:endParaRPr b="0" lang="en-US" sz="1600" strike="noStrike" u="none">
              <a:solidFill>
                <a:srgbClr val="000000"/>
              </a:solidFill>
              <a:uFillTx/>
              <a:latin typeface="Arial"/>
            </a:endParaRPr>
          </a:p>
        </p:txBody>
      </p:sp>
      <p:sp>
        <p:nvSpPr>
          <p:cNvPr id="744" name="Google Shape;991;p101"/>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dk2"/>
                </a:solidFill>
                <a:uFillTx/>
                <a:latin typeface="Gill Sans"/>
                <a:ea typeface="Gill Sans"/>
                <a:hlinkClick r:id="rId1"/>
              </a:rPr>
              <a:t>OpenAI Universe, (OpenAI, 2016)</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2"/>
              </a:rPr>
              <a:t>OSWorld: Benchmarking Multimodal Agents for Open-Ended Tasks in Real Computer Environments, (Xie et al., 2024)</a:t>
            </a:r>
            <a:endParaRPr b="0" lang="en-US" sz="600" strike="noStrike" u="none">
              <a:solidFill>
                <a:srgbClr val="000000"/>
              </a:solidFill>
              <a:uFillTx/>
              <a:latin typeface="Arial"/>
            </a:endParaRPr>
          </a:p>
        </p:txBody>
      </p:sp>
      <p:pic>
        <p:nvPicPr>
          <p:cNvPr id="745" name="Google Shape;992;p101" descr=""/>
          <p:cNvPicPr/>
          <p:nvPr/>
        </p:nvPicPr>
        <p:blipFill>
          <a:blip r:embed="rId3"/>
          <a:srcRect l="0" t="0" r="20122" b="0"/>
          <a:stretch/>
        </p:blipFill>
        <p:spPr>
          <a:xfrm>
            <a:off x="528120" y="2699280"/>
            <a:ext cx="2320920" cy="1435320"/>
          </a:xfrm>
          <a:prstGeom prst="rect">
            <a:avLst/>
          </a:prstGeom>
          <a:noFill/>
          <a:ln w="0">
            <a:noFill/>
          </a:ln>
        </p:spPr>
      </p:pic>
      <p:pic>
        <p:nvPicPr>
          <p:cNvPr id="746" name="Google Shape;993;p101" descr=""/>
          <p:cNvPicPr/>
          <p:nvPr/>
        </p:nvPicPr>
        <p:blipFill>
          <a:blip r:embed="rId4"/>
          <a:srcRect l="6746" t="33730" r="67205" b="30385"/>
          <a:stretch/>
        </p:blipFill>
        <p:spPr>
          <a:xfrm>
            <a:off x="680400" y="2955960"/>
            <a:ext cx="234360" cy="323280"/>
          </a:xfrm>
          <a:prstGeom prst="rect">
            <a:avLst/>
          </a:prstGeom>
          <a:noFill/>
          <a:ln w="0">
            <a:noFill/>
          </a:ln>
        </p:spPr>
      </p:pic>
      <p:pic>
        <p:nvPicPr>
          <p:cNvPr id="747" name="Google Shape;994;p101" descr=""/>
          <p:cNvPicPr/>
          <p:nvPr/>
        </p:nvPicPr>
        <p:blipFill>
          <a:blip r:embed="rId5"/>
          <a:stretch/>
        </p:blipFill>
        <p:spPr>
          <a:xfrm>
            <a:off x="3039480" y="2699280"/>
            <a:ext cx="2477160" cy="1435320"/>
          </a:xfrm>
          <a:prstGeom prst="rect">
            <a:avLst/>
          </a:prstGeom>
          <a:noFill/>
          <a:ln w="0">
            <a:noFill/>
          </a:ln>
        </p:spPr>
      </p:pic>
      <p:pic>
        <p:nvPicPr>
          <p:cNvPr id="748" name="Google Shape;995;p101" descr=""/>
          <p:cNvPicPr/>
          <p:nvPr/>
        </p:nvPicPr>
        <p:blipFill>
          <a:blip r:embed="rId6"/>
          <a:srcRect l="6746" t="33730" r="67205" b="30385"/>
          <a:stretch/>
        </p:blipFill>
        <p:spPr>
          <a:xfrm>
            <a:off x="3296520" y="3474720"/>
            <a:ext cx="234360" cy="323280"/>
          </a:xfrm>
          <a:prstGeom prst="rect">
            <a:avLst/>
          </a:prstGeom>
          <a:noFill/>
          <a:ln w="0">
            <a:noFill/>
          </a:ln>
        </p:spPr>
      </p:pic>
      <p:sp>
        <p:nvSpPr>
          <p:cNvPr id="749" name="Google Shape;996;p101"/>
          <p:cNvSpPr/>
          <p:nvPr/>
        </p:nvSpPr>
        <p:spPr>
          <a:xfrm>
            <a:off x="528120" y="1985760"/>
            <a:ext cx="808740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highlight>
                  <a:srgbClr val="ffffff"/>
                </a:highlight>
                <a:uFillTx/>
                <a:latin typeface="Gill Sans"/>
                <a:ea typeface="Gill Sans"/>
              </a:rPr>
              <a:t>Task instruction: Forward the latest email from Tao to my slack</a:t>
            </a:r>
            <a:endParaRPr b="0" lang="en-US" sz="1400" strike="noStrike" u="none">
              <a:solidFill>
                <a:srgbClr val="000000"/>
              </a:solidFill>
              <a:uFillTx/>
              <a:latin typeface="Arial"/>
            </a:endParaRPr>
          </a:p>
        </p:txBody>
      </p:sp>
      <p:sp>
        <p:nvSpPr>
          <p:cNvPr id="750" name="Google Shape;997;p101"/>
          <p:cNvSpPr/>
          <p:nvPr/>
        </p:nvSpPr>
        <p:spPr>
          <a:xfrm>
            <a:off x="5915520" y="2817000"/>
            <a:ext cx="3137760" cy="10213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100" strike="noStrike" u="none">
                <a:solidFill>
                  <a:schemeClr val="dk1"/>
                </a:solidFill>
                <a:highlight>
                  <a:srgbClr val="ffffff"/>
                </a:highlight>
                <a:uFillTx/>
                <a:latin typeface="Consolas"/>
                <a:ea typeface="Consolas"/>
              </a:rPr>
              <a:t>1. messages = service.users().messages().list(userId=user_id).execute()</a:t>
            </a:r>
            <a:endParaRPr b="0" lang="en-US" sz="1100" strike="noStrike" u="none">
              <a:solidFill>
                <a:srgbClr val="000000"/>
              </a:solidFill>
              <a:uFillTx/>
              <a:latin typeface="Arial"/>
            </a:endParaRPr>
          </a:p>
          <a:p>
            <a:pPr>
              <a:lnSpc>
                <a:spcPct val="100000"/>
              </a:lnSpc>
              <a:tabLst>
                <a:tab algn="l" pos="0"/>
              </a:tabLst>
            </a:pPr>
            <a:r>
              <a:rPr b="0" lang="en" sz="1100" strike="noStrike" u="none">
                <a:solidFill>
                  <a:schemeClr val="dk1"/>
                </a:solidFill>
                <a:highlight>
                  <a:srgbClr val="ffffff"/>
                </a:highlight>
                <a:uFillTx/>
                <a:latin typeface="Gill Sans"/>
                <a:ea typeface="Gill Sans"/>
              </a:rPr>
              <a:t>2.  </a:t>
            </a:r>
            <a:r>
              <a:rPr b="0" lang="en" sz="1100" strike="noStrike" u="none">
                <a:solidFill>
                  <a:schemeClr val="dk1"/>
                </a:solidFill>
                <a:highlight>
                  <a:srgbClr val="ffffff"/>
                </a:highlight>
                <a:uFillTx/>
                <a:latin typeface="Consolas"/>
                <a:ea typeface="Consolas"/>
              </a:rPr>
              <a:t>chat.postMessage(channel=channel_id, text=messages)</a:t>
            </a:r>
            <a:endParaRPr b="0" lang="en-US" sz="1100" strike="noStrike" u="none">
              <a:solidFill>
                <a:srgbClr val="000000"/>
              </a:solidFill>
              <a:uFillTx/>
              <a:latin typeface="Arial"/>
            </a:endParaRPr>
          </a:p>
        </p:txBody>
      </p:sp>
      <p:sp>
        <p:nvSpPr>
          <p:cNvPr id="751" name="PlaceHolder 1"/>
          <p:cNvSpPr>
            <a:spLocks noGrp="1"/>
          </p:cNvSpPr>
          <p:nvPr>
            <p:ph type="sldNum" idx="10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CC71376-F887-452C-A82F-D7F54424ECA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Google Shape;1003;p10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training: imitation learning</a:t>
            </a:r>
            <a:endParaRPr b="0" lang="en-US" sz="3000" strike="noStrike" u="none">
              <a:solidFill>
                <a:srgbClr val="000000"/>
              </a:solidFill>
              <a:uFillTx/>
              <a:latin typeface="Arial"/>
            </a:endParaRPr>
          </a:p>
        </p:txBody>
      </p:sp>
      <p:pic>
        <p:nvPicPr>
          <p:cNvPr id="753" name="Google Shape;1004;p102" descr=""/>
          <p:cNvPicPr/>
          <p:nvPr/>
        </p:nvPicPr>
        <p:blipFill>
          <a:blip r:embed="rId1"/>
          <a:stretch/>
        </p:blipFill>
        <p:spPr>
          <a:xfrm>
            <a:off x="527760" y="2741040"/>
            <a:ext cx="7952040" cy="1917720"/>
          </a:xfrm>
          <a:prstGeom prst="rect">
            <a:avLst/>
          </a:prstGeom>
          <a:noFill/>
          <a:ln w="0">
            <a:noFill/>
          </a:ln>
        </p:spPr>
      </p:pic>
      <p:pic>
        <p:nvPicPr>
          <p:cNvPr id="754" name="Google Shape;1005;p102" descr=""/>
          <p:cNvPicPr/>
          <p:nvPr/>
        </p:nvPicPr>
        <p:blipFill>
          <a:blip r:embed="rId2"/>
          <a:srcRect l="0" t="46245" r="0" b="5122"/>
          <a:stretch/>
        </p:blipFill>
        <p:spPr>
          <a:xfrm>
            <a:off x="1920960" y="1567800"/>
            <a:ext cx="1872360" cy="474120"/>
          </a:xfrm>
          <a:prstGeom prst="rect">
            <a:avLst/>
          </a:prstGeom>
          <a:noFill/>
          <a:ln w="0">
            <a:noFill/>
          </a:ln>
        </p:spPr>
      </p:pic>
      <p:pic>
        <p:nvPicPr>
          <p:cNvPr id="755" name="Google Shape;1006;p102" descr=""/>
          <p:cNvPicPr/>
          <p:nvPr/>
        </p:nvPicPr>
        <p:blipFill>
          <a:blip r:embed="rId3"/>
          <a:srcRect l="0" t="38290" r="0" b="17323"/>
          <a:stretch/>
        </p:blipFill>
        <p:spPr>
          <a:xfrm>
            <a:off x="5170680" y="1567800"/>
            <a:ext cx="2066400" cy="474120"/>
          </a:xfrm>
          <a:prstGeom prst="rect">
            <a:avLst/>
          </a:prstGeom>
          <a:noFill/>
          <a:ln w="0">
            <a:noFill/>
          </a:ln>
        </p:spPr>
      </p:pic>
      <p:pic>
        <p:nvPicPr>
          <p:cNvPr id="756" name="Google Shape;1007;p102" descr=""/>
          <p:cNvPicPr/>
          <p:nvPr/>
        </p:nvPicPr>
        <p:blipFill>
          <a:blip r:embed="rId4"/>
          <a:srcRect l="53781" t="0" r="0" b="0"/>
          <a:stretch/>
        </p:blipFill>
        <p:spPr>
          <a:xfrm rot="16200000">
            <a:off x="4332960" y="1274760"/>
            <a:ext cx="297720" cy="1060560"/>
          </a:xfrm>
          <a:prstGeom prst="rect">
            <a:avLst/>
          </a:prstGeom>
          <a:noFill/>
          <a:ln w="0">
            <a:noFill/>
          </a:ln>
        </p:spPr>
      </p:pic>
      <p:sp>
        <p:nvSpPr>
          <p:cNvPr id="757" name="Google Shape;1008;p102"/>
          <p:cNvSpPr/>
          <p:nvPr/>
        </p:nvSpPr>
        <p:spPr>
          <a:xfrm>
            <a:off x="1863360" y="204228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Qwen2-vl-72b</a:t>
            </a:r>
            <a:endParaRPr b="0" lang="en-US" sz="1000" strike="noStrike" u="none">
              <a:solidFill>
                <a:srgbClr val="000000"/>
              </a:solidFill>
              <a:uFillTx/>
              <a:latin typeface="Arial"/>
            </a:endParaRPr>
          </a:p>
        </p:txBody>
      </p:sp>
      <p:sp>
        <p:nvSpPr>
          <p:cNvPr id="758" name="Google Shape;1009;p102"/>
          <p:cNvSpPr/>
          <p:nvPr/>
        </p:nvSpPr>
        <p:spPr>
          <a:xfrm>
            <a:off x="3434400" y="204228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AgentNet</a:t>
            </a:r>
            <a:endParaRPr b="0" lang="en-US" sz="1000" strike="noStrike" u="none">
              <a:solidFill>
                <a:srgbClr val="000000"/>
              </a:solidFill>
              <a:uFillTx/>
              <a:latin typeface="Arial"/>
            </a:endParaRPr>
          </a:p>
        </p:txBody>
      </p:sp>
      <p:sp>
        <p:nvSpPr>
          <p:cNvPr id="759" name="Google Shape;1010;p102"/>
          <p:cNvSpPr/>
          <p:nvPr/>
        </p:nvSpPr>
        <p:spPr>
          <a:xfrm>
            <a:off x="5127480" y="204228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Aguvis-72b</a:t>
            </a:r>
            <a:endParaRPr b="0" lang="en-US" sz="1000" strike="noStrike" u="none">
              <a:solidFill>
                <a:srgbClr val="000000"/>
              </a:solidFill>
              <a:uFillTx/>
              <a:latin typeface="Arial"/>
            </a:endParaRPr>
          </a:p>
        </p:txBody>
      </p:sp>
      <p:sp>
        <p:nvSpPr>
          <p:cNvPr id="760" name="PlaceHolder 1"/>
          <p:cNvSpPr>
            <a:spLocks noGrp="1"/>
          </p:cNvSpPr>
          <p:nvPr>
            <p:ph type="sldNum" idx="10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F8FBF3FB-9AEF-41A8-82ED-4DECE8C3724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Google Shape;1016;p103"/>
          <p:cNvSpPr/>
          <p:nvPr/>
        </p:nvSpPr>
        <p:spPr>
          <a:xfrm>
            <a:off x="324360" y="16668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Preliminary training results and insights</a:t>
            </a:r>
            <a:endParaRPr b="0" lang="en-US" sz="3000" strike="noStrike" u="none">
              <a:solidFill>
                <a:srgbClr val="000000"/>
              </a:solidFill>
              <a:uFillTx/>
              <a:latin typeface="Arial"/>
            </a:endParaRPr>
          </a:p>
        </p:txBody>
      </p:sp>
      <p:sp>
        <p:nvSpPr>
          <p:cNvPr id="762" name="Google Shape;1017;p103"/>
          <p:cNvSpPr/>
          <p:nvPr/>
        </p:nvSpPr>
        <p:spPr>
          <a:xfrm>
            <a:off x="660240" y="812880"/>
            <a:ext cx="7823160" cy="1554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Data scaling and model scaling both improve model performance, but the impact of data scaling diminishes as the scale increases.</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pic>
        <p:nvPicPr>
          <p:cNvPr id="763" name="Google Shape;1018;p103" descr=""/>
          <p:cNvPicPr/>
          <p:nvPr/>
        </p:nvPicPr>
        <p:blipFill>
          <a:blip r:embed="rId1"/>
          <a:stretch/>
        </p:blipFill>
        <p:spPr>
          <a:xfrm>
            <a:off x="1567080" y="1530000"/>
            <a:ext cx="5598000" cy="3498480"/>
          </a:xfrm>
          <a:prstGeom prst="rect">
            <a:avLst/>
          </a:prstGeom>
          <a:noFill/>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Google Shape;1023;p104"/>
          <p:cNvSpPr/>
          <p:nvPr/>
        </p:nvSpPr>
        <p:spPr>
          <a:xfrm>
            <a:off x="306360" y="128160"/>
            <a:ext cx="8494920" cy="10969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Preliminary training results and insights</a:t>
            </a:r>
            <a:endParaRPr b="0" lang="en-US" sz="3000" strike="noStrike" u="none">
              <a:solidFill>
                <a:srgbClr val="000000"/>
              </a:solidFill>
              <a:uFillTx/>
              <a:latin typeface="Arial"/>
            </a:endParaRPr>
          </a:p>
          <a:p>
            <a:pPr algn="ctr">
              <a:lnSpc>
                <a:spcPct val="100000"/>
              </a:lnSpc>
              <a:tabLst>
                <a:tab algn="l" pos="0"/>
              </a:tabLst>
            </a:pPr>
            <a:endParaRPr b="0" lang="en-US" sz="3000" strike="noStrike" u="none">
              <a:solidFill>
                <a:srgbClr val="000000"/>
              </a:solidFill>
              <a:uFillTx/>
              <a:latin typeface="Arial"/>
            </a:endParaRPr>
          </a:p>
        </p:txBody>
      </p:sp>
      <p:sp>
        <p:nvSpPr>
          <p:cNvPr id="765" name="Google Shape;1024;p104"/>
          <p:cNvSpPr/>
          <p:nvPr/>
        </p:nvSpPr>
        <p:spPr>
          <a:xfrm>
            <a:off x="660240" y="660240"/>
            <a:ext cx="782316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r>
              <a:rPr b="0" lang="en" sz="1800" strike="noStrike" u="none">
                <a:solidFill>
                  <a:srgbClr val="000000"/>
                </a:solidFill>
                <a:uFillTx/>
                <a:latin typeface="Gill Sans"/>
                <a:ea typeface="Gill Sans"/>
              </a:rPr>
              <a:t>Training w/ CoT helps improve agent performance</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sp>
        <p:nvSpPr>
          <p:cNvPr id="766" name="Google Shape;1025;p104"/>
          <p:cNvSpPr/>
          <p:nvPr/>
        </p:nvSpPr>
        <p:spPr>
          <a:xfrm>
            <a:off x="656640" y="1893600"/>
            <a:ext cx="3256920" cy="1955880"/>
          </a:xfrm>
          <a:prstGeom prst="rect">
            <a:avLst/>
          </a:prstGeom>
          <a:no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r>
              <a:rPr b="1" lang="en" sz="1300" strike="noStrike" u="none">
                <a:solidFill>
                  <a:srgbClr val="000000"/>
                </a:solidFill>
                <a:uFillTx/>
                <a:latin typeface="Gill Sans"/>
                <a:ea typeface="Gill Sans"/>
              </a:rPr>
              <a:t>Observation</a:t>
            </a:r>
            <a:r>
              <a:rPr b="0" lang="en" sz="1300" strike="noStrike" u="none">
                <a:solidFill>
                  <a:srgbClr val="000000"/>
                </a:solidFill>
                <a:uFillTx/>
                <a:latin typeface="Gill Sans"/>
                <a:ea typeface="Gill Sans"/>
              </a:rPr>
              <a:t>:</a:t>
            </a:r>
            <a:r>
              <a:rPr b="0" lang="en" sz="1400" strike="noStrike" u="none">
                <a:solidFill>
                  <a:srgbClr val="000000"/>
                </a:solidFill>
                <a:uFillTx/>
                <a:latin typeface="Gill Sans"/>
                <a:ea typeface="Gill Sans"/>
              </a:rPr>
              <a:t> </a:t>
            </a:r>
            <a:r>
              <a:rPr b="0" lang="en" sz="1200" strike="noStrike" u="none">
                <a:solidFill>
                  <a:srgbClr val="000000"/>
                </a:solidFill>
                <a:uFillTx/>
                <a:latin typeface="Gill Sans"/>
                <a:ea typeface="Gill Sans"/>
              </a:rPr>
              <a:t>Current application is Photoshop with a dog image opened and color bar on the right…</a:t>
            </a:r>
            <a:endParaRPr b="0" lang="en-US" sz="1200" strike="noStrike" u="none">
              <a:solidFill>
                <a:srgbClr val="000000"/>
              </a:solidFill>
              <a:uFillTx/>
              <a:latin typeface="Arial"/>
            </a:endParaRPr>
          </a:p>
          <a:p>
            <a:pPr>
              <a:lnSpc>
                <a:spcPct val="100000"/>
              </a:lnSpc>
              <a:tabLst>
                <a:tab algn="l" pos="0"/>
              </a:tabLst>
            </a:pPr>
            <a:r>
              <a:rPr b="1" lang="en" sz="1300" strike="noStrike" u="none">
                <a:solidFill>
                  <a:srgbClr val="000000"/>
                </a:solidFill>
                <a:uFillTx/>
                <a:latin typeface="Gill Sans"/>
                <a:ea typeface="Gill Sans"/>
              </a:rPr>
              <a:t>Thought</a:t>
            </a:r>
            <a:r>
              <a:rPr b="0" lang="en" sz="1300" strike="noStrike" u="none">
                <a:solidFill>
                  <a:srgbClr val="000000"/>
                </a:solidFill>
                <a:uFillTx/>
                <a:latin typeface="Gill Sans"/>
                <a:ea typeface="Gill Sans"/>
              </a:rPr>
              <a:t>: </a:t>
            </a:r>
            <a:r>
              <a:rPr b="0" lang="en" sz="1200" strike="noStrike" u="none">
                <a:solidFill>
                  <a:srgbClr val="000000"/>
                </a:solidFill>
                <a:uFillTx/>
                <a:latin typeface="Gill Sans"/>
                <a:ea typeface="Gill Sans"/>
              </a:rPr>
              <a:t>Previous actions have … To complete the goal, I should paste the copied image.</a:t>
            </a:r>
            <a:endParaRPr b="0" lang="en-US" sz="1200" strike="noStrike" u="none">
              <a:solidFill>
                <a:srgbClr val="000000"/>
              </a:solidFill>
              <a:uFillTx/>
              <a:latin typeface="Arial"/>
            </a:endParaRPr>
          </a:p>
          <a:p>
            <a:pPr>
              <a:lnSpc>
                <a:spcPct val="100000"/>
              </a:lnSpc>
              <a:tabLst>
                <a:tab algn="l" pos="0"/>
              </a:tabLst>
            </a:pPr>
            <a:r>
              <a:rPr b="1" lang="en" sz="1300" strike="noStrike" u="none">
                <a:solidFill>
                  <a:srgbClr val="000000"/>
                </a:solidFill>
                <a:uFillTx/>
                <a:latin typeface="Gill Sans"/>
                <a:ea typeface="Gill Sans"/>
              </a:rPr>
              <a:t>Low-level instruction</a:t>
            </a:r>
            <a:r>
              <a:rPr b="0" lang="en" sz="1300" strike="noStrike" u="none">
                <a:solidFill>
                  <a:srgbClr val="000000"/>
                </a:solidFill>
                <a:uFillTx/>
                <a:latin typeface="Gill Sans"/>
                <a:ea typeface="Gill Sans"/>
              </a:rPr>
              <a:t>:</a:t>
            </a:r>
            <a:r>
              <a:rPr b="0" lang="en" sz="1400" strike="noStrike" u="none">
                <a:solidFill>
                  <a:srgbClr val="000000"/>
                </a:solidFill>
                <a:uFillTx/>
                <a:latin typeface="Gill Sans"/>
                <a:ea typeface="Gill Sans"/>
              </a:rPr>
              <a:t> </a:t>
            </a:r>
            <a:r>
              <a:rPr b="0" lang="en" sz="1300" strike="noStrike" u="none">
                <a:solidFill>
                  <a:srgbClr val="000000"/>
                </a:solidFill>
                <a:uFillTx/>
                <a:latin typeface="Gill Sans"/>
                <a:ea typeface="Gill Sans"/>
              </a:rPr>
              <a:t>press ctrl+v to paste the copied image</a:t>
            </a:r>
            <a:endParaRPr b="0" lang="en-US" sz="1300" strike="noStrike" u="none">
              <a:solidFill>
                <a:srgbClr val="000000"/>
              </a:solidFill>
              <a:uFillTx/>
              <a:latin typeface="Arial"/>
            </a:endParaRPr>
          </a:p>
          <a:p>
            <a:pPr>
              <a:lnSpc>
                <a:spcPct val="100000"/>
              </a:lnSpc>
              <a:tabLst>
                <a:tab algn="l" pos="0"/>
              </a:tabLst>
            </a:pPr>
            <a:r>
              <a:rPr b="1" lang="en" sz="1300" strike="noStrike" u="none">
                <a:solidFill>
                  <a:srgbClr val="000000"/>
                </a:solidFill>
                <a:uFillTx/>
                <a:latin typeface="Gill Sans"/>
                <a:ea typeface="Gill Sans"/>
              </a:rPr>
              <a:t>Action</a:t>
            </a:r>
            <a:r>
              <a:rPr b="0" lang="en" sz="1300" strike="noStrike" u="none">
                <a:solidFill>
                  <a:srgbClr val="000000"/>
                </a:solidFill>
                <a:uFillTx/>
                <a:latin typeface="Gill Sans"/>
                <a:ea typeface="Gill Sans"/>
              </a:rPr>
              <a:t>:</a:t>
            </a:r>
            <a:r>
              <a:rPr b="0" lang="en" sz="1400" strike="noStrike" u="none">
                <a:solidFill>
                  <a:srgbClr val="000000"/>
                </a:solidFill>
                <a:uFillTx/>
                <a:latin typeface="Gill Sans"/>
                <a:ea typeface="Gill Sans"/>
              </a:rPr>
              <a:t> </a:t>
            </a:r>
            <a:r>
              <a:rPr b="0" lang="en" sz="1300" strike="noStrike" u="none">
                <a:solidFill>
                  <a:srgbClr val="000000"/>
                </a:solidFill>
                <a:uFillTx/>
                <a:latin typeface="Gill Sans"/>
                <a:ea typeface="Gill Sans"/>
              </a:rPr>
              <a:t>pyautogui.hotkey('ctrl', 'v')</a:t>
            </a:r>
            <a:endParaRPr b="0" lang="en-US" sz="1300" strike="noStrike" u="none">
              <a:solidFill>
                <a:srgbClr val="000000"/>
              </a:solidFill>
              <a:uFillTx/>
              <a:latin typeface="Arial"/>
            </a:endParaRPr>
          </a:p>
          <a:p>
            <a:pPr>
              <a:lnSpc>
                <a:spcPct val="100000"/>
              </a:lnSpc>
              <a:tabLst>
                <a:tab algn="l" pos="0"/>
              </a:tabLst>
            </a:pPr>
            <a:endParaRPr b="0" lang="en-US" sz="1200" strike="noStrike" u="none">
              <a:solidFill>
                <a:srgbClr val="000000"/>
              </a:solidFill>
              <a:uFillTx/>
              <a:latin typeface="Arial"/>
            </a:endParaRPr>
          </a:p>
        </p:txBody>
      </p:sp>
      <p:sp>
        <p:nvSpPr>
          <p:cNvPr id="767" name="Google Shape;1026;p104"/>
          <p:cNvSpPr/>
          <p:nvPr/>
        </p:nvSpPr>
        <p:spPr>
          <a:xfrm>
            <a:off x="708120" y="1581480"/>
            <a:ext cx="2999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Model Response w/ Reasoning</a:t>
            </a:r>
            <a:endParaRPr b="0" lang="en-US" sz="1400" strike="noStrike" u="none">
              <a:solidFill>
                <a:srgbClr val="000000"/>
              </a:solidFill>
              <a:uFillTx/>
              <a:latin typeface="Arial"/>
            </a:endParaRPr>
          </a:p>
        </p:txBody>
      </p:sp>
      <p:sp>
        <p:nvSpPr>
          <p:cNvPr id="768" name="Google Shape;1027;p104"/>
          <p:cNvSpPr/>
          <p:nvPr/>
        </p:nvSpPr>
        <p:spPr>
          <a:xfrm>
            <a:off x="618120" y="4206600"/>
            <a:ext cx="3256920" cy="446400"/>
          </a:xfrm>
          <a:prstGeom prst="rect">
            <a:avLst/>
          </a:prstGeom>
          <a:noFill/>
          <a:ln w="9525">
            <a:solidFill>
              <a:srgbClr val="5e5e5e"/>
            </a:solidFill>
            <a:round/>
          </a:ln>
        </p:spPr>
        <p:style>
          <a:lnRef idx="0"/>
          <a:fillRef idx="0"/>
          <a:effectRef idx="0"/>
          <a:fontRef idx="minor"/>
        </p:style>
        <p:txBody>
          <a:bodyPr tIns="91440" bIns="91440" anchor="ctr">
            <a:noAutofit/>
          </a:bodyPr>
          <a:p>
            <a:pPr>
              <a:lnSpc>
                <a:spcPct val="100000"/>
              </a:lnSpc>
              <a:tabLst>
                <a:tab algn="l" pos="0"/>
              </a:tabLst>
            </a:pPr>
            <a:endParaRPr b="0" lang="en-US" sz="1300" strike="noStrike" u="none">
              <a:solidFill>
                <a:srgbClr val="000000"/>
              </a:solidFill>
              <a:uFillTx/>
              <a:latin typeface="Arial"/>
            </a:endParaRPr>
          </a:p>
          <a:p>
            <a:pPr>
              <a:lnSpc>
                <a:spcPct val="100000"/>
              </a:lnSpc>
              <a:tabLst>
                <a:tab algn="l" pos="0"/>
              </a:tabLst>
            </a:pPr>
            <a:r>
              <a:rPr b="1" lang="en" sz="1400" strike="noStrike" u="none">
                <a:solidFill>
                  <a:srgbClr val="000000"/>
                </a:solidFill>
                <a:uFillTx/>
                <a:latin typeface="Gill Sans"/>
                <a:ea typeface="Gill Sans"/>
              </a:rPr>
              <a:t>Action</a:t>
            </a:r>
            <a:r>
              <a:rPr b="0" lang="en" sz="1400" strike="noStrike" u="none">
                <a:solidFill>
                  <a:srgbClr val="000000"/>
                </a:solidFill>
                <a:uFillTx/>
                <a:latin typeface="Gill Sans"/>
                <a:ea typeface="Gill Sans"/>
              </a:rPr>
              <a:t>: </a:t>
            </a:r>
            <a:r>
              <a:rPr b="0" lang="en" sz="1300" strike="noStrike" u="none">
                <a:solidFill>
                  <a:srgbClr val="000000"/>
                </a:solidFill>
                <a:uFillTx/>
                <a:latin typeface="Gill Sans"/>
                <a:ea typeface="Gill Sans"/>
              </a:rPr>
              <a:t>pyautogui.hotkey('ctrl', 'v')</a:t>
            </a:r>
            <a:endParaRPr b="0" lang="en-US" sz="1300" strike="noStrike" u="none">
              <a:solidFill>
                <a:srgbClr val="000000"/>
              </a:solidFill>
              <a:uFillTx/>
              <a:latin typeface="Arial"/>
            </a:endParaRPr>
          </a:p>
          <a:p>
            <a:pPr>
              <a:lnSpc>
                <a:spcPct val="100000"/>
              </a:lnSpc>
              <a:tabLst>
                <a:tab algn="l" pos="0"/>
              </a:tabLst>
            </a:pPr>
            <a:endParaRPr b="0" lang="en-US" sz="1200" strike="noStrike" u="none">
              <a:solidFill>
                <a:srgbClr val="000000"/>
              </a:solidFill>
              <a:uFillTx/>
              <a:latin typeface="Arial"/>
            </a:endParaRPr>
          </a:p>
        </p:txBody>
      </p:sp>
      <p:sp>
        <p:nvSpPr>
          <p:cNvPr id="769" name="Google Shape;1028;p104"/>
          <p:cNvSpPr/>
          <p:nvPr/>
        </p:nvSpPr>
        <p:spPr>
          <a:xfrm>
            <a:off x="669600" y="3894840"/>
            <a:ext cx="2999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chemeClr val="dk1"/>
                </a:solidFill>
                <a:uFillTx/>
                <a:latin typeface="Gill Sans"/>
                <a:ea typeface="Gill Sans"/>
              </a:rPr>
              <a:t>Model </a:t>
            </a:r>
            <a:r>
              <a:rPr b="0" lang="en" sz="1400" strike="noStrike" u="none">
                <a:solidFill>
                  <a:srgbClr val="000000"/>
                </a:solidFill>
                <a:uFillTx/>
                <a:latin typeface="Gill Sans"/>
                <a:ea typeface="Gill Sans"/>
              </a:rPr>
              <a:t>Response w/o Reasoning</a:t>
            </a:r>
            <a:endParaRPr b="0" lang="en-US" sz="1400" strike="noStrike" u="none">
              <a:solidFill>
                <a:srgbClr val="000000"/>
              </a:solidFill>
              <a:uFillTx/>
              <a:latin typeface="Arial"/>
            </a:endParaRPr>
          </a:p>
        </p:txBody>
      </p:sp>
      <p:sp>
        <p:nvSpPr>
          <p:cNvPr id="770" name="Google Shape;1029;p104"/>
          <p:cNvSpPr/>
          <p:nvPr/>
        </p:nvSpPr>
        <p:spPr>
          <a:xfrm>
            <a:off x="3977640" y="2054160"/>
            <a:ext cx="202680" cy="1244880"/>
          </a:xfrm>
          <a:prstGeom prst="rightBrace">
            <a:avLst>
              <a:gd name="adj1" fmla="val 50000"/>
              <a:gd name="adj2" fmla="val 50000"/>
            </a:avLst>
          </a:prstGeom>
          <a:noFill/>
          <a:ln w="19050">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771" name="Google Shape;1030;p104"/>
          <p:cNvSpPr/>
          <p:nvPr/>
        </p:nvSpPr>
        <p:spPr>
          <a:xfrm>
            <a:off x="3708000" y="2470680"/>
            <a:ext cx="1460880" cy="45684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800" strike="noStrike" u="none">
                <a:solidFill>
                  <a:srgbClr val="000000"/>
                </a:solidFill>
                <a:uFillTx/>
                <a:latin typeface="Gill Sans"/>
                <a:ea typeface="Gill Sans"/>
              </a:rPr>
              <a:t>CoT</a:t>
            </a:r>
            <a:endParaRPr b="0" lang="en-US" sz="1800" strike="noStrike" u="none">
              <a:solidFill>
                <a:srgbClr val="000000"/>
              </a:solidFill>
              <a:uFillTx/>
              <a:latin typeface="Arial"/>
            </a:endParaRPr>
          </a:p>
        </p:txBody>
      </p:sp>
      <p:pic>
        <p:nvPicPr>
          <p:cNvPr id="772" name="Google Shape;1031;p104" descr=""/>
          <p:cNvPicPr/>
          <p:nvPr/>
        </p:nvPicPr>
        <p:blipFill>
          <a:blip r:embed="rId1"/>
          <a:stretch/>
        </p:blipFill>
        <p:spPr>
          <a:xfrm>
            <a:off x="4726080" y="1398960"/>
            <a:ext cx="4297320" cy="343764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Google Shape;1036;p10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Preliminary training results and insights</a:t>
            </a:r>
            <a:endParaRPr b="0" lang="en-US" sz="3000" strike="noStrike" u="none">
              <a:solidFill>
                <a:srgbClr val="000000"/>
              </a:solidFill>
              <a:uFillTx/>
              <a:latin typeface="Arial"/>
            </a:endParaRPr>
          </a:p>
        </p:txBody>
      </p:sp>
      <p:sp>
        <p:nvSpPr>
          <p:cNvPr id="774" name="Google Shape;1037;p105"/>
          <p:cNvSpPr/>
          <p:nvPr/>
        </p:nvSpPr>
        <p:spPr>
          <a:xfrm>
            <a:off x="660240" y="963360"/>
            <a:ext cx="7823160" cy="1005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Scaling up App diversity doesn’t necessarily benefit a single App</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pic>
        <p:nvPicPr>
          <p:cNvPr id="775" name="Google Shape;1038;p105" descr=""/>
          <p:cNvPicPr/>
          <p:nvPr/>
        </p:nvPicPr>
        <p:blipFill>
          <a:blip r:embed="rId1"/>
          <a:stretch/>
        </p:blipFill>
        <p:spPr>
          <a:xfrm>
            <a:off x="1608120" y="2167920"/>
            <a:ext cx="5717520" cy="3006720"/>
          </a:xfrm>
          <a:prstGeom prst="rect">
            <a:avLst/>
          </a:prstGeom>
          <a:noFill/>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Google Shape;1043;p106"/>
          <p:cNvSpPr/>
          <p:nvPr/>
        </p:nvSpPr>
        <p:spPr>
          <a:xfrm>
            <a:off x="306360" y="128160"/>
            <a:ext cx="8494920" cy="10969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Preliminary training results and insights</a:t>
            </a:r>
            <a:endParaRPr b="0" lang="en-US" sz="3000" strike="noStrike" u="none">
              <a:solidFill>
                <a:srgbClr val="000000"/>
              </a:solidFill>
              <a:uFillTx/>
              <a:latin typeface="Arial"/>
            </a:endParaRPr>
          </a:p>
          <a:p>
            <a:pPr algn="ctr">
              <a:lnSpc>
                <a:spcPct val="100000"/>
              </a:lnSpc>
              <a:tabLst>
                <a:tab algn="l" pos="0"/>
              </a:tabLst>
            </a:pPr>
            <a:endParaRPr b="0" lang="en-US" sz="3000" strike="noStrike" u="none">
              <a:solidFill>
                <a:srgbClr val="000000"/>
              </a:solidFill>
              <a:uFillTx/>
              <a:latin typeface="Arial"/>
            </a:endParaRPr>
          </a:p>
        </p:txBody>
      </p:sp>
      <p:sp>
        <p:nvSpPr>
          <p:cNvPr id="777" name="Google Shape;1044;p106"/>
          <p:cNvSpPr/>
          <p:nvPr/>
        </p:nvSpPr>
        <p:spPr>
          <a:xfrm>
            <a:off x="660240" y="101268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VLM learns grounding and reasoning capabilities at different speeds</a:t>
            </a:r>
            <a:endParaRPr b="0" lang="en-US" sz="1800" strike="noStrike" u="none">
              <a:solidFill>
                <a:srgbClr val="000000"/>
              </a:solidFill>
              <a:uFillTx/>
              <a:latin typeface="Arial"/>
            </a:endParaRPr>
          </a:p>
          <a:p>
            <a:pPr>
              <a:lnSpc>
                <a:spcPct val="100000"/>
              </a:lnSpc>
              <a:tabLst>
                <a:tab algn="l" pos="0"/>
              </a:tabLst>
            </a:pPr>
            <a:endParaRPr b="0" lang="en-US" sz="1800" strike="noStrike" u="none">
              <a:solidFill>
                <a:srgbClr val="000000"/>
              </a:solidFill>
              <a:uFillTx/>
              <a:latin typeface="Arial"/>
            </a:endParaRPr>
          </a:p>
        </p:txBody>
      </p:sp>
      <p:pic>
        <p:nvPicPr>
          <p:cNvPr id="778" name="Google Shape;1045;p106" descr=""/>
          <p:cNvPicPr/>
          <p:nvPr/>
        </p:nvPicPr>
        <p:blipFill>
          <a:blip r:embed="rId1"/>
          <a:stretch/>
        </p:blipFill>
        <p:spPr>
          <a:xfrm>
            <a:off x="4331160" y="2571840"/>
            <a:ext cx="4597200" cy="2432520"/>
          </a:xfrm>
          <a:prstGeom prst="rect">
            <a:avLst/>
          </a:prstGeom>
          <a:noFill/>
          <a:ln w="0">
            <a:noFill/>
          </a:ln>
        </p:spPr>
      </p:pic>
      <p:sp>
        <p:nvSpPr>
          <p:cNvPr id="779" name="Google Shape;1046;p106"/>
          <p:cNvSpPr/>
          <p:nvPr/>
        </p:nvSpPr>
        <p:spPr>
          <a:xfrm>
            <a:off x="951480" y="2096640"/>
            <a:ext cx="33793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Arial"/>
                <a:ea typeface="Arial"/>
              </a:rPr>
              <a:t>Generate CoT+grounding action</a:t>
            </a:r>
            <a:endParaRPr b="0" lang="en-US" sz="1400" strike="noStrike" u="none">
              <a:solidFill>
                <a:srgbClr val="000000"/>
              </a:solidFill>
              <a:uFillTx/>
              <a:latin typeface="Arial"/>
            </a:endParaRPr>
          </a:p>
        </p:txBody>
      </p:sp>
      <p:sp>
        <p:nvSpPr>
          <p:cNvPr id="780" name="Google Shape;1047;p106"/>
          <p:cNvSpPr/>
          <p:nvPr/>
        </p:nvSpPr>
        <p:spPr>
          <a:xfrm>
            <a:off x="4572000" y="2096640"/>
            <a:ext cx="33793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Arial"/>
                <a:ea typeface="Arial"/>
              </a:rPr>
              <a:t>Provide CoT, generate grounding action</a:t>
            </a:r>
            <a:endParaRPr b="0" lang="en-US" sz="1400" strike="noStrike" u="none">
              <a:solidFill>
                <a:srgbClr val="000000"/>
              </a:solidFill>
              <a:uFillTx/>
              <a:latin typeface="Arial"/>
            </a:endParaRPr>
          </a:p>
        </p:txBody>
      </p:sp>
      <p:pic>
        <p:nvPicPr>
          <p:cNvPr id="781" name="Google Shape;1048;p106" descr=""/>
          <p:cNvPicPr/>
          <p:nvPr/>
        </p:nvPicPr>
        <p:blipFill>
          <a:blip r:embed="rId2"/>
          <a:stretch/>
        </p:blipFill>
        <p:spPr>
          <a:xfrm>
            <a:off x="572400" y="2617200"/>
            <a:ext cx="3565800" cy="2341440"/>
          </a:xfrm>
          <a:prstGeom prst="rect">
            <a:avLst/>
          </a:prstGeom>
          <a:noFill/>
          <a:ln w="0">
            <a:noFill/>
          </a:ln>
        </p:spPr>
      </p:pic>
      <p:cxnSp>
        <p:nvCxnSpPr>
          <p:cNvPr id="782" name="Google Shape;1049;p106"/>
          <p:cNvCxnSpPr/>
          <p:nvPr/>
        </p:nvCxnSpPr>
        <p:spPr>
          <a:xfrm>
            <a:off x="3738240" y="2637000"/>
            <a:ext cx="10440" cy="2325240"/>
          </a:xfrm>
          <a:prstGeom prst="straightConnector1">
            <a:avLst/>
          </a:prstGeom>
          <a:ln w="19050">
            <a:solidFill>
              <a:srgbClr val="5e5e5e"/>
            </a:solidFill>
            <a:prstDash val="dash"/>
            <a:round/>
          </a:ln>
        </p:spPr>
      </p:cxnSp>
      <p:cxnSp>
        <p:nvCxnSpPr>
          <p:cNvPr id="783" name="Google Shape;1050;p106"/>
          <p:cNvCxnSpPr/>
          <p:nvPr/>
        </p:nvCxnSpPr>
        <p:spPr>
          <a:xfrm>
            <a:off x="5192640" y="2688120"/>
            <a:ext cx="360" cy="2110320"/>
          </a:xfrm>
          <a:prstGeom prst="straightConnector1">
            <a:avLst/>
          </a:prstGeom>
          <a:ln w="19050">
            <a:solidFill>
              <a:srgbClr val="5e5e5e"/>
            </a:solidFill>
            <a:prstDash val="dash"/>
            <a:round/>
          </a:ln>
        </p:spPr>
      </p:cxn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84" name="Google Shape;1055;p10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pic>
        <p:nvPicPr>
          <p:cNvPr id="785" name="Google Shape;1056;p107" descr=""/>
          <p:cNvPicPr/>
          <p:nvPr/>
        </p:nvPicPr>
        <p:blipFill>
          <a:blip r:embed="rId1"/>
          <a:srcRect l="23994" t="0" r="0" b="0"/>
          <a:stretch/>
        </p:blipFill>
        <p:spPr>
          <a:xfrm>
            <a:off x="910800" y="3261600"/>
            <a:ext cx="2942280" cy="1398240"/>
          </a:xfrm>
          <a:prstGeom prst="rect">
            <a:avLst/>
          </a:prstGeom>
          <a:noFill/>
          <a:ln w="0">
            <a:noFill/>
          </a:ln>
        </p:spPr>
      </p:pic>
      <p:pic>
        <p:nvPicPr>
          <p:cNvPr id="786" name="Google Shape;1057;p107" descr=""/>
          <p:cNvPicPr/>
          <p:nvPr/>
        </p:nvPicPr>
        <p:blipFill>
          <a:blip r:embed="rId2"/>
          <a:srcRect l="32877" t="0" r="0" b="0"/>
          <a:stretch/>
        </p:blipFill>
        <p:spPr>
          <a:xfrm>
            <a:off x="5911560" y="3386520"/>
            <a:ext cx="2389680" cy="1301040"/>
          </a:xfrm>
          <a:prstGeom prst="rect">
            <a:avLst/>
          </a:prstGeom>
          <a:noFill/>
          <a:ln w="0">
            <a:noFill/>
          </a:ln>
        </p:spPr>
      </p:pic>
      <p:pic>
        <p:nvPicPr>
          <p:cNvPr id="787" name="Google Shape;1058;p107" descr=""/>
          <p:cNvPicPr/>
          <p:nvPr/>
        </p:nvPicPr>
        <p:blipFill>
          <a:blip r:embed="rId3"/>
          <a:stretch/>
        </p:blipFill>
        <p:spPr>
          <a:xfrm>
            <a:off x="3208320" y="1587240"/>
            <a:ext cx="3105000" cy="1674000"/>
          </a:xfrm>
          <a:prstGeom prst="rect">
            <a:avLst/>
          </a:prstGeom>
          <a:noFill/>
          <a:ln w="0">
            <a:noFill/>
          </a:ln>
        </p:spPr>
      </p:pic>
      <p:sp>
        <p:nvSpPr>
          <p:cNvPr id="788" name="Google Shape;1059;p107"/>
          <p:cNvSpPr/>
          <p:nvPr/>
        </p:nvSpPr>
        <p:spPr>
          <a:xfrm>
            <a:off x="3684240" y="308268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use: OSWorld</a:t>
            </a:r>
            <a:endParaRPr b="0" lang="en-US" sz="1000" strike="noStrike" u="none">
              <a:solidFill>
                <a:srgbClr val="000000"/>
              </a:solidFill>
              <a:uFillTx/>
              <a:latin typeface="Arial"/>
            </a:endParaRPr>
          </a:p>
        </p:txBody>
      </p:sp>
      <p:sp>
        <p:nvSpPr>
          <p:cNvPr id="789" name="Google Shape;1060;p107"/>
          <p:cNvSpPr/>
          <p:nvPr/>
        </p:nvSpPr>
        <p:spPr>
          <a:xfrm>
            <a:off x="6029640" y="460440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Web: Mind2Web</a:t>
            </a:r>
            <a:endParaRPr b="0" lang="en-US" sz="1000" strike="noStrike" u="none">
              <a:solidFill>
                <a:srgbClr val="000000"/>
              </a:solidFill>
              <a:uFillTx/>
              <a:latin typeface="Arial"/>
            </a:endParaRPr>
          </a:p>
        </p:txBody>
      </p:sp>
      <p:sp>
        <p:nvSpPr>
          <p:cNvPr id="790" name="Google Shape;1061;p107"/>
          <p:cNvSpPr/>
          <p:nvPr/>
        </p:nvSpPr>
        <p:spPr>
          <a:xfrm>
            <a:off x="1305720" y="4659840"/>
            <a:ext cx="21531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Mobile: AndroidControl</a:t>
            </a:r>
            <a:endParaRPr b="0" lang="en-US" sz="1000" strike="noStrike" u="none">
              <a:solidFill>
                <a:srgbClr val="000000"/>
              </a:solidFill>
              <a:uFillTx/>
              <a:latin typeface="Arial"/>
            </a:endParaRPr>
          </a:p>
        </p:txBody>
      </p:sp>
      <p:sp>
        <p:nvSpPr>
          <p:cNvPr id="791" name="Google Shape;1062;p107"/>
          <p:cNvSpPr/>
          <p:nvPr/>
        </p:nvSpPr>
        <p:spPr>
          <a:xfrm>
            <a:off x="660240" y="940680"/>
            <a:ext cx="782316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Our pure vision agent aguvis-72b achieves SoTA performance</a:t>
            </a:r>
            <a:endParaRPr b="0" lang="en-US" sz="1800" strike="noStrike" u="none">
              <a:solidFill>
                <a:srgbClr val="000000"/>
              </a:solidFill>
              <a:uFillTx/>
              <a:latin typeface="Arial"/>
            </a:endParaRPr>
          </a:p>
        </p:txBody>
      </p:sp>
      <p:sp>
        <p:nvSpPr>
          <p:cNvPr id="792" name="PlaceHolder 1"/>
          <p:cNvSpPr>
            <a:spLocks noGrp="1"/>
          </p:cNvSpPr>
          <p:nvPr>
            <p:ph type="sldNum" idx="10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C0C7C15-3768-41C2-A52B-E03657AD0AE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793" name="Google Shape;1064;p107"/>
          <p:cNvSpPr/>
          <p:nvPr/>
        </p:nvSpPr>
        <p:spPr>
          <a:xfrm>
            <a:off x="0" y="48787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4"/>
              </a:rPr>
              <a:t>Aguvis: Unified Pure Vision Agents for Autonomous GUI Interaction</a:t>
            </a:r>
            <a:r>
              <a:rPr b="0" lang="en" sz="600" strike="noStrike" u="sng">
                <a:solidFill>
                  <a:schemeClr val="accent1"/>
                </a:solidFill>
                <a:uFillTx/>
                <a:latin typeface="Gill Sans"/>
                <a:ea typeface="Gill Sans"/>
                <a:hlinkClick r:id="rId5"/>
              </a:rPr>
              <a:t> (Xu et al., 2024)</a:t>
            </a:r>
            <a:endParaRPr b="0" lang="en-US"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Google Shape;259;p5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Mobile agents</a:t>
            </a:r>
            <a:endParaRPr b="0" lang="en-US" sz="3000" strike="noStrike" u="none">
              <a:solidFill>
                <a:srgbClr val="000000"/>
              </a:solidFill>
              <a:uFillTx/>
              <a:latin typeface="Arial"/>
            </a:endParaRPr>
          </a:p>
        </p:txBody>
      </p:sp>
      <p:pic>
        <p:nvPicPr>
          <p:cNvPr id="201" name="Google Shape;260;p54" descr=""/>
          <p:cNvPicPr/>
          <p:nvPr/>
        </p:nvPicPr>
        <p:blipFill>
          <a:blip r:embed="rId1"/>
          <a:stretch/>
        </p:blipFill>
        <p:spPr>
          <a:xfrm>
            <a:off x="2382840" y="2199960"/>
            <a:ext cx="4377960" cy="2598480"/>
          </a:xfrm>
          <a:prstGeom prst="rect">
            <a:avLst/>
          </a:prstGeom>
          <a:noFill/>
          <a:ln w="0">
            <a:noFill/>
          </a:ln>
        </p:spPr>
      </p:pic>
      <p:sp>
        <p:nvSpPr>
          <p:cNvPr id="202" name="Google Shape;261;p54"/>
          <p:cNvSpPr/>
          <p:nvPr/>
        </p:nvSpPr>
        <p:spPr>
          <a:xfrm>
            <a:off x="660240" y="940680"/>
            <a:ext cx="7823160" cy="1188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Mobile use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Environment: mobile device systems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Observation space: screenshots, a11y trees, HTML, historical actions…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Action space: mobile controls (e.g., tap, type, swipe…)</a:t>
            </a:r>
            <a:endParaRPr b="0" lang="en-US" sz="1600" strike="noStrike" u="none">
              <a:solidFill>
                <a:srgbClr val="000000"/>
              </a:solidFill>
              <a:uFillTx/>
              <a:latin typeface="Arial"/>
            </a:endParaRPr>
          </a:p>
        </p:txBody>
      </p:sp>
      <p:sp>
        <p:nvSpPr>
          <p:cNvPr id="203" name="Google Shape;262;p54"/>
          <p:cNvSpPr/>
          <p:nvPr/>
        </p:nvSpPr>
        <p:spPr>
          <a:xfrm>
            <a:off x="0" y="4857120"/>
            <a:ext cx="4377960" cy="250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600" strike="noStrike" u="sng">
                <a:solidFill>
                  <a:srgbClr val="5e5e5e"/>
                </a:solidFill>
                <a:uFillTx/>
                <a:latin typeface="Gill Sans"/>
                <a:ea typeface="Gill Sans"/>
                <a:hlinkClick r:id="rId2"/>
              </a:rPr>
              <a:t>On the Effects of Data Scale on Computer Control Agents, (Li et al., 2024)</a:t>
            </a:r>
            <a:endParaRPr b="0" lang="en-US" sz="600" strike="noStrike" u="none">
              <a:solidFill>
                <a:srgbClr val="000000"/>
              </a:solidFill>
              <a:uFillTx/>
              <a:latin typeface="Arial"/>
            </a:endParaRPr>
          </a:p>
        </p:txBody>
      </p:sp>
      <p:sp>
        <p:nvSpPr>
          <p:cNvPr id="204" name="PlaceHolder 1"/>
          <p:cNvSpPr>
            <a:spLocks noGrp="1"/>
          </p:cNvSpPr>
          <p:nvPr>
            <p:ph type="sldNum" idx="5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774DC607-5D00-46E2-94DF-BCA6E998296E}"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Google Shape;1069;p10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795" name="PlaceHolder 1"/>
          <p:cNvSpPr>
            <a:spLocks noGrp="1"/>
          </p:cNvSpPr>
          <p:nvPr>
            <p:ph type="sldNum" idx="10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C4769FB0-4037-4133-8284-00419129A32E}"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796" name="Google Shape;1071;p108"/>
          <p:cNvSpPr/>
          <p:nvPr/>
        </p:nvSpPr>
        <p:spPr>
          <a:xfrm>
            <a:off x="0" y="48787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Aguvis: Unified Pure Vision Agents for Autonomous GUI Interaction (Xu et al., 2024)</a:t>
            </a:r>
            <a:endParaRPr b="0" lang="en-US" sz="600" strike="noStrike" u="none">
              <a:solidFill>
                <a:srgbClr val="000000"/>
              </a:solidFill>
              <a:uFillTx/>
              <a:latin typeface="Arial"/>
            </a:endParaRPr>
          </a:p>
        </p:txBody>
      </p:sp>
      <p:pic>
        <p:nvPicPr>
          <p:cNvPr id="797" name="Google Shape;1072;p108" descr=""/>
          <p:cNvPicPr/>
          <p:nvPr/>
        </p:nvPicPr>
        <p:blipFill>
          <a:blip r:embed="rId2"/>
          <a:stretch/>
        </p:blipFill>
        <p:spPr>
          <a:xfrm>
            <a:off x="1341720" y="774720"/>
            <a:ext cx="6424560" cy="3972600"/>
          </a:xfrm>
          <a:prstGeom prst="rect">
            <a:avLst/>
          </a:prstGeom>
          <a:noFill/>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Google Shape;1077;p10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imitation learning not scale yet</a:t>
            </a:r>
            <a:endParaRPr b="0" lang="en-US" sz="3000" strike="noStrike" u="none">
              <a:solidFill>
                <a:srgbClr val="000000"/>
              </a:solidFill>
              <a:uFillTx/>
              <a:latin typeface="Arial"/>
            </a:endParaRPr>
          </a:p>
        </p:txBody>
      </p:sp>
      <p:sp>
        <p:nvSpPr>
          <p:cNvPr id="799" name="Google Shape;1078;p109"/>
          <p:cNvSpPr/>
          <p:nvPr/>
        </p:nvSpPr>
        <p:spPr>
          <a:xfrm>
            <a:off x="2830320" y="867960"/>
            <a:ext cx="3483360" cy="5792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300" strike="noStrike" u="none">
                <a:solidFill>
                  <a:srgbClr val="000000"/>
                </a:solidFill>
                <a:uFillTx/>
                <a:latin typeface="Gill Sans"/>
                <a:ea typeface="Gill Sans"/>
              </a:rPr>
              <a:t>Performance doesn’t scale as data </a:t>
            </a:r>
            <a:endParaRPr b="0" lang="en-US" sz="1300" strike="noStrike" u="none">
              <a:solidFill>
                <a:srgbClr val="000000"/>
              </a:solidFill>
              <a:uFillTx/>
              <a:latin typeface="Arial"/>
            </a:endParaRPr>
          </a:p>
          <a:p>
            <a:pPr algn="ctr">
              <a:lnSpc>
                <a:spcPct val="100000"/>
              </a:lnSpc>
              <a:tabLst>
                <a:tab algn="l" pos="0"/>
              </a:tabLst>
            </a:pPr>
            <a:r>
              <a:rPr b="0" lang="en" sz="1300" strike="noStrike" u="none">
                <a:solidFill>
                  <a:srgbClr val="000000"/>
                </a:solidFill>
                <a:uFillTx/>
                <a:latin typeface="Gill Sans"/>
                <a:ea typeface="Gill Sans"/>
              </a:rPr>
              <a:t>Human task quality impacts agent performance</a:t>
            </a:r>
            <a:endParaRPr b="0" lang="en-US" sz="1300" strike="noStrike" u="none">
              <a:solidFill>
                <a:srgbClr val="000000"/>
              </a:solidFill>
              <a:uFillTx/>
              <a:latin typeface="Arial"/>
            </a:endParaRPr>
          </a:p>
        </p:txBody>
      </p:sp>
      <p:sp>
        <p:nvSpPr>
          <p:cNvPr id="800" name="PlaceHolder 1"/>
          <p:cNvSpPr>
            <a:spLocks noGrp="1"/>
          </p:cNvSpPr>
          <p:nvPr>
            <p:ph type="sldNum" idx="10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D60FEE2-5893-4A0C-97EA-79B2E6E980B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801" name="Google Shape;1080;p109"/>
          <p:cNvSpPr/>
          <p:nvPr/>
        </p:nvSpPr>
        <p:spPr>
          <a:xfrm>
            <a:off x="0" y="48787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accent1"/>
                </a:solidFill>
                <a:uFillTx/>
                <a:latin typeface="Gill Sans"/>
                <a:ea typeface="Gill Sans"/>
                <a:hlinkClick r:id="rId1"/>
              </a:rPr>
              <a:t>Aguvis: Unified Pure Vision Agents for Autonomous GUI Interaction (Xu et al., 2024)</a:t>
            </a:r>
            <a:endParaRPr b="0" lang="en-US" sz="600" strike="noStrike" u="none">
              <a:solidFill>
                <a:srgbClr val="000000"/>
              </a:solidFill>
              <a:uFillTx/>
              <a:latin typeface="Arial"/>
            </a:endParaRPr>
          </a:p>
        </p:txBody>
      </p:sp>
      <p:pic>
        <p:nvPicPr>
          <p:cNvPr id="802" name="Google Shape;1081;p109" descr=""/>
          <p:cNvPicPr/>
          <p:nvPr/>
        </p:nvPicPr>
        <p:blipFill>
          <a:blip r:embed="rId2"/>
          <a:stretch/>
        </p:blipFill>
        <p:spPr>
          <a:xfrm>
            <a:off x="2405880" y="1678680"/>
            <a:ext cx="4478760" cy="2706840"/>
          </a:xfrm>
          <a:prstGeom prst="rect">
            <a:avLst/>
          </a:prstGeom>
          <a:noFill/>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3" name="Google Shape;1086;p11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training discussions</a:t>
            </a:r>
            <a:endParaRPr b="0" lang="en-US" sz="3000" strike="noStrike" u="none">
              <a:solidFill>
                <a:srgbClr val="000000"/>
              </a:solidFill>
              <a:uFillTx/>
              <a:latin typeface="Arial"/>
            </a:endParaRPr>
          </a:p>
        </p:txBody>
      </p:sp>
      <p:sp>
        <p:nvSpPr>
          <p:cNvPr id="804" name="Google Shape;1087;p110"/>
          <p:cNvSpPr/>
          <p:nvPr/>
        </p:nvSpPr>
        <p:spPr>
          <a:xfrm>
            <a:off x="660240" y="940680"/>
            <a:ext cx="7823160" cy="2651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Building infra to enable learning algorithms (RL and more) for computer use: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How to support arbitrary scaling of environment creation on any computing resource</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How to obtain maximally diverse initial environments</a:t>
            </a:r>
            <a:endParaRPr b="0" lang="en-US" sz="18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Pre-downloaded software, realistic messy desktops, various files, etc.</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How to enable rapid saving and loading of computer environments to support backtracking in search algorithms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Rewards for open ended digital tasks?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a:t>
            </a:r>
            <a:endParaRPr b="0" lang="en-US" sz="1800" strike="noStrike" u="none">
              <a:solidFill>
                <a:srgbClr val="000000"/>
              </a:solidFill>
              <a:uFillTx/>
              <a:latin typeface="Arial"/>
            </a:endParaRPr>
          </a:p>
        </p:txBody>
      </p:sp>
      <p:sp>
        <p:nvSpPr>
          <p:cNvPr id="805" name="PlaceHolder 1"/>
          <p:cNvSpPr>
            <a:spLocks noGrp="1"/>
          </p:cNvSpPr>
          <p:nvPr>
            <p:ph type="sldNum" idx="10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BF234080-1A1B-441C-B6C7-E274F31884E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6" name="Google Shape;1093;p111" descr=""/>
          <p:cNvPicPr/>
          <p:nvPr/>
        </p:nvPicPr>
        <p:blipFill>
          <a:blip r:embed="rId1"/>
          <a:srcRect l="8043" t="21771" r="63075" b="17509"/>
          <a:stretch/>
        </p:blipFill>
        <p:spPr>
          <a:xfrm>
            <a:off x="437400" y="2523960"/>
            <a:ext cx="2979720" cy="2109600"/>
          </a:xfrm>
          <a:prstGeom prst="rect">
            <a:avLst/>
          </a:prstGeom>
          <a:noFill/>
          <a:ln w="0">
            <a:noFill/>
          </a:ln>
        </p:spPr>
      </p:pic>
      <p:sp>
        <p:nvSpPr>
          <p:cNvPr id="807" name="Google Shape;1094;p11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training discussions</a:t>
            </a:r>
            <a:endParaRPr b="0" lang="en-US" sz="3000" strike="noStrike" u="none">
              <a:solidFill>
                <a:srgbClr val="000000"/>
              </a:solidFill>
              <a:uFillTx/>
              <a:latin typeface="Arial"/>
            </a:endParaRPr>
          </a:p>
        </p:txBody>
      </p:sp>
      <p:sp>
        <p:nvSpPr>
          <p:cNvPr id="808" name="Google Shape;1095;p111"/>
          <p:cNvSpPr/>
          <p:nvPr/>
        </p:nvSpPr>
        <p:spPr>
          <a:xfrm>
            <a:off x="660240" y="864360"/>
            <a:ext cx="7823160" cy="1554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Effectively scale open-ended environment for RL:</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VMs infra:</a:t>
            </a:r>
            <a:endParaRPr b="0" lang="en-US" sz="18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Massive parallelization</a:t>
            </a:r>
            <a:endParaRPr b="0" lang="en-US" sz="18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Rapid reset and restoration</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Open-ended environment setup and reward generation</a:t>
            </a:r>
            <a:endParaRPr b="0" lang="en-US" sz="1800" strike="noStrike" u="none">
              <a:solidFill>
                <a:srgbClr val="000000"/>
              </a:solidFill>
              <a:uFillTx/>
              <a:latin typeface="Arial"/>
            </a:endParaRPr>
          </a:p>
        </p:txBody>
      </p:sp>
      <p:sp>
        <p:nvSpPr>
          <p:cNvPr id="809" name="Google Shape;1096;p111"/>
          <p:cNvSpPr/>
          <p:nvPr/>
        </p:nvSpPr>
        <p:spPr>
          <a:xfrm>
            <a:off x="0" y="4620240"/>
            <a:ext cx="4377960" cy="5227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5e5e5e"/>
                </a:solidFill>
                <a:uFillTx/>
                <a:latin typeface="Gill Sans"/>
                <a:ea typeface="Gill Sans"/>
                <a:hlinkClick r:id="rId2"/>
              </a:rPr>
              <a:t>Virtual machines: virtual computers within computers</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5e5e5e"/>
                </a:solidFill>
                <a:uFillTx/>
                <a:latin typeface="Gill Sans"/>
                <a:ea typeface="Gill Sans"/>
                <a:hlinkClick r:id="rId3"/>
              </a:rPr>
              <a:t>VMware Snapshot Monitoring</a:t>
            </a:r>
            <a:endParaRPr b="0" lang="en-US" sz="700" strike="noStrike" u="none">
              <a:solidFill>
                <a:srgbClr val="000000"/>
              </a:solidFill>
              <a:uFillTx/>
              <a:latin typeface="Arial"/>
            </a:endParaRPr>
          </a:p>
        </p:txBody>
      </p:sp>
      <p:pic>
        <p:nvPicPr>
          <p:cNvPr id="810" name="Google Shape;1097;p111" descr=""/>
          <p:cNvPicPr/>
          <p:nvPr/>
        </p:nvPicPr>
        <p:blipFill>
          <a:blip r:embed="rId4"/>
          <a:stretch/>
        </p:blipFill>
        <p:spPr>
          <a:xfrm>
            <a:off x="6320520" y="2689560"/>
            <a:ext cx="1536480" cy="1152000"/>
          </a:xfrm>
          <a:prstGeom prst="rect">
            <a:avLst/>
          </a:prstGeom>
          <a:noFill/>
          <a:ln w="0">
            <a:noFill/>
          </a:ln>
        </p:spPr>
      </p:pic>
      <p:pic>
        <p:nvPicPr>
          <p:cNvPr id="811" name="Google Shape;1098;p111" descr=""/>
          <p:cNvPicPr/>
          <p:nvPr/>
        </p:nvPicPr>
        <p:blipFill>
          <a:blip r:embed="rId5"/>
          <a:stretch/>
        </p:blipFill>
        <p:spPr>
          <a:xfrm>
            <a:off x="7170120" y="2923560"/>
            <a:ext cx="1631520" cy="918000"/>
          </a:xfrm>
          <a:prstGeom prst="rect">
            <a:avLst/>
          </a:prstGeom>
          <a:noFill/>
          <a:ln w="0">
            <a:noFill/>
          </a:ln>
        </p:spPr>
      </p:pic>
      <p:pic>
        <p:nvPicPr>
          <p:cNvPr id="812" name="Google Shape;1099;p111" descr=""/>
          <p:cNvPicPr/>
          <p:nvPr/>
        </p:nvPicPr>
        <p:blipFill>
          <a:blip r:embed="rId6"/>
          <a:stretch/>
        </p:blipFill>
        <p:spPr>
          <a:xfrm>
            <a:off x="6681240" y="3429720"/>
            <a:ext cx="1788840" cy="1006200"/>
          </a:xfrm>
          <a:prstGeom prst="rect">
            <a:avLst/>
          </a:prstGeom>
          <a:noFill/>
          <a:ln w="0">
            <a:noFill/>
          </a:ln>
        </p:spPr>
      </p:pic>
      <p:pic>
        <p:nvPicPr>
          <p:cNvPr id="813" name="Google Shape;1100;p111" descr=""/>
          <p:cNvPicPr/>
          <p:nvPr/>
        </p:nvPicPr>
        <p:blipFill>
          <a:blip r:embed="rId7"/>
          <a:stretch/>
        </p:blipFill>
        <p:spPr>
          <a:xfrm>
            <a:off x="5811840" y="3317040"/>
            <a:ext cx="1631520" cy="916200"/>
          </a:xfrm>
          <a:prstGeom prst="rect">
            <a:avLst/>
          </a:prstGeom>
          <a:noFill/>
          <a:ln w="0">
            <a:noFill/>
          </a:ln>
        </p:spPr>
      </p:pic>
      <p:pic>
        <p:nvPicPr>
          <p:cNvPr id="814" name="Google Shape;1101;p111" descr=""/>
          <p:cNvPicPr/>
          <p:nvPr/>
        </p:nvPicPr>
        <p:blipFill>
          <a:blip r:embed="rId8"/>
          <a:srcRect l="4960" t="7937" r="4210" b="18694"/>
          <a:stretch/>
        </p:blipFill>
        <p:spPr>
          <a:xfrm>
            <a:off x="3659400" y="3035880"/>
            <a:ext cx="1788840" cy="982800"/>
          </a:xfrm>
          <a:prstGeom prst="rect">
            <a:avLst/>
          </a:prstGeom>
          <a:noFill/>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Google Shape;1106;p11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Challenges and opportunities 3: evaluation</a:t>
            </a:r>
            <a:endParaRPr b="0" lang="en-US" sz="3000" strike="noStrike" u="none">
              <a:solidFill>
                <a:srgbClr val="000000"/>
              </a:solidFill>
              <a:uFillTx/>
              <a:latin typeface="Arial"/>
            </a:endParaRPr>
          </a:p>
        </p:txBody>
      </p:sp>
      <p:sp>
        <p:nvSpPr>
          <p:cNvPr id="816" name="Google Shape;1107;p112"/>
          <p:cNvSpPr/>
          <p:nvPr/>
        </p:nvSpPr>
        <p:spPr>
          <a:xfrm>
            <a:off x="660240" y="940680"/>
            <a:ext cx="7935120" cy="16448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b7b7b7"/>
              </a:buClr>
              <a:buFont typeface="Gill Sans"/>
              <a:buChar char="●"/>
            </a:pPr>
            <a:r>
              <a:rPr b="0" lang="en" sz="1600" strike="noStrike" u="none">
                <a:solidFill>
                  <a:srgbClr val="b7b7b7"/>
                </a:solidFill>
                <a:uFillTx/>
                <a:latin typeface="Gill Sans"/>
                <a:ea typeface="Gill Sans"/>
              </a:rPr>
              <a:t>Data</a:t>
            </a:r>
            <a:endParaRPr b="0" lang="en-US" sz="1600" strike="noStrike" u="none">
              <a:solidFill>
                <a:srgbClr val="000000"/>
              </a:solidFill>
              <a:uFillTx/>
              <a:latin typeface="Arial"/>
            </a:endParaRPr>
          </a:p>
          <a:p>
            <a:pPr lvl="1" marL="914400" indent="-330120">
              <a:lnSpc>
                <a:spcPct val="100000"/>
              </a:lnSpc>
              <a:buClr>
                <a:srgbClr val="b7b7b7"/>
              </a:buClr>
              <a:buFont typeface="Gill Sans"/>
              <a:buChar char="○"/>
            </a:pPr>
            <a:r>
              <a:rPr b="0" lang="en" sz="1600" strike="noStrike" u="none">
                <a:solidFill>
                  <a:srgbClr val="b7b7b7"/>
                </a:solidFill>
                <a:uFillTx/>
                <a:latin typeface="Gill Sans"/>
                <a:ea typeface="Gill Sans"/>
              </a:rPr>
              <a:t>Scaling agent data? Beyond static text/vison data to dynamic embodied interactions</a:t>
            </a:r>
            <a:endParaRPr b="0" lang="en-US" sz="1600" strike="noStrike" u="none">
              <a:solidFill>
                <a:srgbClr val="000000"/>
              </a:solidFill>
              <a:uFillTx/>
              <a:latin typeface="Arial"/>
            </a:endParaRPr>
          </a:p>
          <a:p>
            <a:pPr marL="457200" indent="-330120">
              <a:lnSpc>
                <a:spcPct val="100000"/>
              </a:lnSpc>
              <a:buClr>
                <a:srgbClr val="999999"/>
              </a:buClr>
              <a:buFont typeface="Gill Sans"/>
              <a:buChar char="●"/>
            </a:pPr>
            <a:r>
              <a:rPr b="0" lang="en" sz="1600" strike="noStrike" u="none">
                <a:solidFill>
                  <a:srgbClr val="999999"/>
                </a:solidFill>
                <a:uFillTx/>
                <a:latin typeface="Gill Sans"/>
                <a:ea typeface="Gill Sans"/>
              </a:rPr>
              <a:t>Methods</a:t>
            </a:r>
            <a:endParaRPr b="0" lang="en-US" sz="1600" strike="noStrike" u="none">
              <a:solidFill>
                <a:srgbClr val="000000"/>
              </a:solidFill>
              <a:uFillTx/>
              <a:latin typeface="Arial"/>
            </a:endParaRPr>
          </a:p>
          <a:p>
            <a:pPr lvl="1" marL="914400" indent="-330120">
              <a:lnSpc>
                <a:spcPct val="100000"/>
              </a:lnSpc>
              <a:buClr>
                <a:srgbClr val="999999"/>
              </a:buClr>
              <a:buFont typeface="Gill Sans"/>
              <a:buChar char="○"/>
            </a:pPr>
            <a:r>
              <a:rPr b="0" lang="en" sz="1600" strike="noStrike" u="none">
                <a:solidFill>
                  <a:srgbClr val="999999"/>
                </a:solidFill>
                <a:uFillTx/>
                <a:latin typeface="Gill Sans"/>
                <a:ea typeface="Gill Sans"/>
              </a:rPr>
              <a:t>Scaling agent training? Scaling laws for agentic foundation models?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Evaluation </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rgbClr val="000000"/>
                </a:solidFill>
                <a:uFillTx/>
                <a:latin typeface="Gill Sans"/>
                <a:ea typeface="Gill Sans"/>
              </a:rPr>
              <a:t>Scaling agent evaluation in the wild? Measuring true progress and safety at scale</a:t>
            </a:r>
            <a:endParaRPr b="0" lang="en-US" sz="1600" strike="noStrike" u="none">
              <a:solidFill>
                <a:srgbClr val="000000"/>
              </a:solidFill>
              <a:uFillTx/>
              <a:latin typeface="Arial"/>
            </a:endParaRPr>
          </a:p>
        </p:txBody>
      </p:sp>
      <p:pic>
        <p:nvPicPr>
          <p:cNvPr id="817" name="Google Shape;1108;p112" descr=""/>
          <p:cNvPicPr/>
          <p:nvPr/>
        </p:nvPicPr>
        <p:blipFill>
          <a:blip r:embed="rId1"/>
          <a:srcRect l="0" t="38290" r="0" b="17323"/>
          <a:stretch/>
        </p:blipFill>
        <p:spPr>
          <a:xfrm>
            <a:off x="1616760" y="4118760"/>
            <a:ext cx="2066400" cy="474120"/>
          </a:xfrm>
          <a:prstGeom prst="rect">
            <a:avLst/>
          </a:prstGeom>
          <a:noFill/>
          <a:ln w="0">
            <a:noFill/>
          </a:ln>
        </p:spPr>
      </p:pic>
      <p:pic>
        <p:nvPicPr>
          <p:cNvPr id="818" name="Google Shape;1109;p112" descr=""/>
          <p:cNvPicPr/>
          <p:nvPr/>
        </p:nvPicPr>
        <p:blipFill>
          <a:blip r:embed="rId2"/>
          <a:stretch/>
        </p:blipFill>
        <p:spPr>
          <a:xfrm>
            <a:off x="4883040" y="2923920"/>
            <a:ext cx="2608200" cy="1668960"/>
          </a:xfrm>
          <a:prstGeom prst="rect">
            <a:avLst/>
          </a:prstGeom>
          <a:noFill/>
          <a:ln w="0">
            <a:noFill/>
          </a:ln>
        </p:spPr>
      </p:pic>
      <p:pic>
        <p:nvPicPr>
          <p:cNvPr id="819" name="Google Shape;1110;p112" descr=""/>
          <p:cNvPicPr/>
          <p:nvPr/>
        </p:nvPicPr>
        <p:blipFill>
          <a:blip r:embed="rId3"/>
          <a:stretch/>
        </p:blipFill>
        <p:spPr>
          <a:xfrm>
            <a:off x="3790440" y="2831040"/>
            <a:ext cx="479880" cy="479880"/>
          </a:xfrm>
          <a:prstGeom prst="rect">
            <a:avLst/>
          </a:prstGeom>
          <a:noFill/>
          <a:ln w="0">
            <a:noFill/>
          </a:ln>
        </p:spPr>
      </p:pic>
      <p:pic>
        <p:nvPicPr>
          <p:cNvPr id="820" name="Google Shape;1111;p112" descr=""/>
          <p:cNvPicPr/>
          <p:nvPr/>
        </p:nvPicPr>
        <p:blipFill>
          <a:blip r:embed="rId4"/>
          <a:srcRect l="53781" t="0" r="0" b="0"/>
          <a:stretch/>
        </p:blipFill>
        <p:spPr>
          <a:xfrm rot="15244800">
            <a:off x="4637880" y="3455280"/>
            <a:ext cx="297720" cy="1102320"/>
          </a:xfrm>
          <a:prstGeom prst="rect">
            <a:avLst/>
          </a:prstGeom>
          <a:noFill/>
          <a:ln w="0">
            <a:noFill/>
          </a:ln>
        </p:spPr>
      </p:pic>
      <p:sp>
        <p:nvSpPr>
          <p:cNvPr id="821" name="Google Shape;1112;p112"/>
          <p:cNvSpPr/>
          <p:nvPr/>
        </p:nvSpPr>
        <p:spPr>
          <a:xfrm>
            <a:off x="3288240" y="331128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822" name="Google Shape;1113;p112" descr=""/>
          <p:cNvPicPr/>
          <p:nvPr/>
        </p:nvPicPr>
        <p:blipFill>
          <a:blip r:embed="rId5"/>
          <a:srcRect l="0" t="46245" r="0" b="5122"/>
          <a:stretch/>
        </p:blipFill>
        <p:spPr>
          <a:xfrm>
            <a:off x="1810800" y="2833920"/>
            <a:ext cx="1872360" cy="474120"/>
          </a:xfrm>
          <a:prstGeom prst="rect">
            <a:avLst/>
          </a:prstGeom>
          <a:noFill/>
          <a:ln w="0">
            <a:noFill/>
          </a:ln>
        </p:spPr>
      </p:pic>
      <p:pic>
        <p:nvPicPr>
          <p:cNvPr id="823" name="Google Shape;1114;p112" descr="A cartoon character standing next to a question mark&#10;&#10;Description automatically generated"/>
          <p:cNvPicPr/>
          <p:nvPr/>
        </p:nvPicPr>
        <p:blipFill>
          <a:blip r:embed="rId6"/>
          <a:stretch/>
        </p:blipFill>
        <p:spPr>
          <a:xfrm>
            <a:off x="3866040" y="4083480"/>
            <a:ext cx="479880" cy="545040"/>
          </a:xfrm>
          <a:prstGeom prst="rect">
            <a:avLst/>
          </a:prstGeom>
          <a:noFill/>
          <a:ln w="0">
            <a:noFill/>
          </a:ln>
        </p:spPr>
      </p:pic>
      <p:cxnSp>
        <p:nvCxnSpPr>
          <p:cNvPr id="824" name="Google Shape;1115;p112"/>
          <p:cNvCxnSpPr/>
          <p:nvPr/>
        </p:nvCxnSpPr>
        <p:spPr>
          <a:xfrm>
            <a:off x="4027320" y="3650400"/>
            <a:ext cx="6120" cy="338400"/>
          </a:xfrm>
          <a:prstGeom prst="straightConnector1">
            <a:avLst/>
          </a:prstGeom>
          <a:ln w="19050">
            <a:solidFill>
              <a:srgbClr val="000000"/>
            </a:solidFill>
            <a:round/>
            <a:tailEnd len="med" type="stealth" w="med"/>
          </a:ln>
        </p:spPr>
      </p:cxnSp>
      <p:sp>
        <p:nvSpPr>
          <p:cNvPr id="825" name="PlaceHolder 1"/>
          <p:cNvSpPr>
            <a:spLocks noGrp="1"/>
          </p:cNvSpPr>
          <p:nvPr>
            <p:ph type="sldNum" idx="10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03C18F7-74AE-48BF-A9D5-79521D214979}"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Google Shape;1121;p11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Limitations of agent benchmarks</a:t>
            </a:r>
            <a:endParaRPr b="0" lang="en-US" sz="3000" strike="noStrike" u="none">
              <a:solidFill>
                <a:srgbClr val="000000"/>
              </a:solidFill>
              <a:uFillTx/>
              <a:latin typeface="Arial"/>
            </a:endParaRPr>
          </a:p>
        </p:txBody>
      </p:sp>
      <p:sp>
        <p:nvSpPr>
          <p:cNvPr id="827" name="Google Shape;1122;p113"/>
          <p:cNvSpPr/>
          <p:nvPr/>
        </p:nvSpPr>
        <p:spPr>
          <a:xfrm>
            <a:off x="660240" y="940680"/>
            <a:ext cx="7823160" cy="669960"/>
          </a:xfrm>
          <a:prstGeom prst="rect">
            <a:avLst/>
          </a:prstGeom>
          <a:noFill/>
          <a:ln w="0">
            <a:noFill/>
          </a:ln>
        </p:spPr>
        <p:style>
          <a:lnRef idx="0"/>
          <a:fillRef idx="0"/>
          <a:effectRef idx="0"/>
          <a:fontRef idx="minor"/>
        </p:style>
        <p:txBody>
          <a:bodyPr tIns="91440" bIns="91440" anchor="t">
            <a:spAutoFit/>
          </a:bodyPr>
          <a:p>
            <a:pPr marL="457200" indent="-330120">
              <a:lnSpc>
                <a:spcPct val="100000"/>
              </a:lnSpc>
              <a:spcBef>
                <a:spcPts val="499"/>
              </a:spcBef>
              <a:buClr>
                <a:srgbClr val="000000"/>
              </a:buClr>
              <a:buFont typeface="Gill Sans"/>
              <a:buChar char="●"/>
            </a:pPr>
            <a:r>
              <a:rPr b="0" lang="en" sz="1600" strike="noStrike" u="none">
                <a:solidFill>
                  <a:schemeClr val="dk1"/>
                </a:solidFill>
                <a:uFillTx/>
                <a:latin typeface="Gill Sans"/>
                <a:ea typeface="Gill Sans"/>
              </a:rPr>
              <a:t>Only can write evaluation scripts for very limited tasks, time-consuming</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Cannot script evaluation metrics for open-answer tasks</a:t>
            </a:r>
            <a:endParaRPr b="0" lang="en-US" sz="1600" strike="noStrike" u="none">
              <a:solidFill>
                <a:srgbClr val="000000"/>
              </a:solidFill>
              <a:uFillTx/>
              <a:latin typeface="Arial"/>
            </a:endParaRPr>
          </a:p>
        </p:txBody>
      </p:sp>
      <p:sp>
        <p:nvSpPr>
          <p:cNvPr id="828" name="Google Shape;1123;p113"/>
          <p:cNvSpPr/>
          <p:nvPr/>
        </p:nvSpPr>
        <p:spPr>
          <a:xfrm>
            <a:off x="660240" y="2354760"/>
            <a:ext cx="7823160" cy="17060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Possible alternative: how about evaluating agent tasks via crowdsourcing from real users?</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Personalized and robust success criteria capture</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Diverse task scenarios and environments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Natural interaction and feedback loops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Hard to overfit</a:t>
            </a:r>
            <a:endParaRPr b="0" lang="en-US" sz="1600" strike="noStrike" u="none">
              <a:solidFill>
                <a:srgbClr val="000000"/>
              </a:solidFill>
              <a:uFillTx/>
              <a:latin typeface="Arial"/>
            </a:endParaRPr>
          </a:p>
        </p:txBody>
      </p:sp>
      <p:sp>
        <p:nvSpPr>
          <p:cNvPr id="829" name="PlaceHolder 1"/>
          <p:cNvSpPr>
            <a:spLocks noGrp="1"/>
          </p:cNvSpPr>
          <p:nvPr>
            <p:ph type="sldNum" idx="10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57C5274-4F31-4CCD-9E62-A4DB82D8CDEC}"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Google Shape;1129;p11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Chatbot arena</a:t>
            </a:r>
            <a:endParaRPr b="0" lang="en-US" sz="3000" strike="noStrike" u="none">
              <a:solidFill>
                <a:srgbClr val="000000"/>
              </a:solidFill>
              <a:uFillTx/>
              <a:latin typeface="Arial"/>
            </a:endParaRPr>
          </a:p>
        </p:txBody>
      </p:sp>
      <p:sp>
        <p:nvSpPr>
          <p:cNvPr id="831" name="Google Shape;1130;p114"/>
          <p:cNvSpPr/>
          <p:nvPr/>
        </p:nvSpPr>
        <p:spPr>
          <a:xfrm>
            <a:off x="660240" y="940680"/>
            <a:ext cx="782316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rgbClr val="000000"/>
                </a:solidFill>
                <a:uFillTx/>
                <a:latin typeface="Gill Sans"/>
                <a:ea typeface="Gill Sans"/>
              </a:rPr>
              <a:t>Chatbot Arena is not embodied for agent evaluation</a:t>
            </a:r>
            <a:endParaRPr b="0" lang="en-US" sz="1800" strike="noStrike" u="none">
              <a:solidFill>
                <a:srgbClr val="000000"/>
              </a:solidFill>
              <a:uFillTx/>
              <a:latin typeface="Arial"/>
            </a:endParaRPr>
          </a:p>
        </p:txBody>
      </p:sp>
      <p:pic>
        <p:nvPicPr>
          <p:cNvPr id="832" name="Google Shape;1131;p114" descr=""/>
          <p:cNvPicPr/>
          <p:nvPr/>
        </p:nvPicPr>
        <p:blipFill>
          <a:blip r:embed="rId1"/>
          <a:stretch/>
        </p:blipFill>
        <p:spPr>
          <a:xfrm>
            <a:off x="2372040" y="1757160"/>
            <a:ext cx="4399560" cy="2638080"/>
          </a:xfrm>
          <a:prstGeom prst="rect">
            <a:avLst/>
          </a:prstGeom>
          <a:noFill/>
          <a:ln w="0">
            <a:noFill/>
          </a:ln>
          <a:effectLst>
            <a:outerShdw algn="bl" blurRad="57240" dir="5400000" dist="19080" rotWithShape="0">
              <a:srgbClr val="000000">
                <a:alpha val="50000"/>
              </a:srgbClr>
            </a:outerShdw>
          </a:effectLst>
        </p:spPr>
      </p:pic>
      <p:sp>
        <p:nvSpPr>
          <p:cNvPr id="833" name="Google Shape;1132;p114"/>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Chatbot Arena: An Open Platform for Evaluating LLMs by Human Preference, (Chiang et al., 2024)</a:t>
            </a:r>
            <a:endParaRPr b="0" lang="en-US" sz="600" strike="noStrike" u="none">
              <a:solidFill>
                <a:srgbClr val="000000"/>
              </a:solidFill>
              <a:uFillTx/>
              <a:latin typeface="Arial"/>
            </a:endParaRPr>
          </a:p>
        </p:txBody>
      </p:sp>
      <p:sp>
        <p:nvSpPr>
          <p:cNvPr id="834" name="PlaceHolder 1"/>
          <p:cNvSpPr>
            <a:spLocks noGrp="1"/>
          </p:cNvSpPr>
          <p:nvPr>
            <p:ph type="sldNum" idx="11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0058F640-8107-4884-9FA8-911103127DA4}"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Google Shape;1138;p11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Computer agent arena</a:t>
            </a:r>
            <a:endParaRPr b="0" lang="en-US" sz="3000" strike="noStrike" u="none">
              <a:solidFill>
                <a:srgbClr val="000000"/>
              </a:solidFill>
              <a:uFillTx/>
              <a:latin typeface="Arial"/>
            </a:endParaRPr>
          </a:p>
        </p:txBody>
      </p:sp>
      <p:pic>
        <p:nvPicPr>
          <p:cNvPr id="836" name="Google Shape;1139;p115" descr=""/>
          <p:cNvPicPr/>
          <p:nvPr/>
        </p:nvPicPr>
        <p:blipFill>
          <a:blip r:embed="rId1"/>
          <a:srcRect l="0" t="0" r="0" b="36546"/>
          <a:stretch/>
        </p:blipFill>
        <p:spPr>
          <a:xfrm>
            <a:off x="856080" y="2127600"/>
            <a:ext cx="3565080" cy="2899080"/>
          </a:xfrm>
          <a:prstGeom prst="rect">
            <a:avLst/>
          </a:prstGeom>
          <a:noFill/>
          <a:ln w="0">
            <a:noFill/>
          </a:ln>
        </p:spPr>
      </p:pic>
      <p:sp>
        <p:nvSpPr>
          <p:cNvPr id="837" name="Google Shape;1140;p115"/>
          <p:cNvSpPr/>
          <p:nvPr/>
        </p:nvSpPr>
        <p:spPr>
          <a:xfrm>
            <a:off x="660240" y="940680"/>
            <a:ext cx="7823160" cy="11610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Agent arena: an open crowdsourced evaluation platform for digital AI agents </a:t>
            </a:r>
            <a:r>
              <a:rPr b="0" lang="en" sz="1800" strike="noStrike" u="sng">
                <a:solidFill>
                  <a:schemeClr val="hlink"/>
                </a:solidFill>
                <a:uFillTx/>
                <a:latin typeface="Gill Sans"/>
                <a:ea typeface="Gill Sans"/>
                <a:hlinkClick r:id="rId2"/>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Users can compare AI agents performing real-world computer tasks, </a:t>
            </a:r>
            <a:r>
              <a:rPr b="0" lang="en" sz="1400" strike="noStrike" u="none">
                <a:solidFill>
                  <a:schemeClr val="dk1"/>
                </a:solidFill>
                <a:uFillTx/>
                <a:latin typeface="Gill Sans"/>
                <a:ea typeface="Gill Sans"/>
              </a:rPr>
              <a:t>ranging from general computer use to specialized workflows like coding, data analysis, and video editing</a:t>
            </a:r>
            <a:endParaRPr b="0" lang="en-US" sz="1400" strike="noStrike" u="none">
              <a:solidFill>
                <a:srgbClr val="000000"/>
              </a:solidFill>
              <a:uFillTx/>
              <a:latin typeface="Arial"/>
            </a:endParaRPr>
          </a:p>
        </p:txBody>
      </p:sp>
      <p:sp>
        <p:nvSpPr>
          <p:cNvPr id="838" name="Google Shape;1141;p115"/>
          <p:cNvSpPr/>
          <p:nvPr/>
        </p:nvSpPr>
        <p:spPr>
          <a:xfrm>
            <a:off x="4860360" y="4208400"/>
            <a:ext cx="3164400" cy="2505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839" name="Google Shape;1142;p115" descr=""/>
          <p:cNvPicPr/>
          <p:nvPr/>
        </p:nvPicPr>
        <p:blipFill>
          <a:blip r:embed="rId3"/>
          <a:stretch/>
        </p:blipFill>
        <p:spPr>
          <a:xfrm>
            <a:off x="4950360" y="2571840"/>
            <a:ext cx="3307320" cy="2314800"/>
          </a:xfrm>
          <a:prstGeom prst="rect">
            <a:avLst/>
          </a:prstGeom>
          <a:noFill/>
          <a:ln w="0">
            <a:noFill/>
          </a:ln>
        </p:spPr>
      </p:pic>
      <p:sp>
        <p:nvSpPr>
          <p:cNvPr id="840" name="PlaceHolder 1"/>
          <p:cNvSpPr>
            <a:spLocks noGrp="1"/>
          </p:cNvSpPr>
          <p:nvPr>
            <p:ph type="sldNum" idx="11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545D08B7-DC8D-4698-BD0C-69CF8E8041F2}"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Google Shape;1148;p11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evaluation pipeline overview </a:t>
            </a:r>
            <a:endParaRPr b="0" lang="en-US" sz="3000" strike="noStrike" u="none">
              <a:solidFill>
                <a:srgbClr val="000000"/>
              </a:solidFill>
              <a:uFillTx/>
              <a:latin typeface="Arial"/>
            </a:endParaRPr>
          </a:p>
        </p:txBody>
      </p:sp>
      <p:grpSp>
        <p:nvGrpSpPr>
          <p:cNvPr id="842" name="Google Shape;1149;p116"/>
          <p:cNvGrpSpPr/>
          <p:nvPr/>
        </p:nvGrpSpPr>
        <p:grpSpPr>
          <a:xfrm>
            <a:off x="331920" y="3208680"/>
            <a:ext cx="599400" cy="696960"/>
            <a:chOff x="331920" y="3208680"/>
            <a:chExt cx="599400" cy="696960"/>
          </a:xfrm>
        </p:grpSpPr>
        <p:pic>
          <p:nvPicPr>
            <p:cNvPr id="843" name="Google Shape;1150;p116" descr=""/>
            <p:cNvPicPr/>
            <p:nvPr/>
          </p:nvPicPr>
          <p:blipFill>
            <a:blip r:embed="rId1"/>
            <a:stretch/>
          </p:blipFill>
          <p:spPr>
            <a:xfrm>
              <a:off x="401040" y="3208680"/>
              <a:ext cx="461160" cy="443160"/>
            </a:xfrm>
            <a:prstGeom prst="rect">
              <a:avLst/>
            </a:prstGeom>
            <a:noFill/>
            <a:ln w="0">
              <a:noFill/>
            </a:ln>
          </p:spPr>
        </p:pic>
        <p:sp>
          <p:nvSpPr>
            <p:cNvPr id="844" name="Google Shape;1151;p116"/>
            <p:cNvSpPr/>
            <p:nvPr/>
          </p:nvSpPr>
          <p:spPr>
            <a:xfrm>
              <a:off x="331920" y="3652200"/>
              <a:ext cx="59940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User</a:t>
              </a:r>
              <a:endParaRPr b="0" lang="en-US" sz="1200" strike="noStrike" u="none">
                <a:solidFill>
                  <a:srgbClr val="000000"/>
                </a:solidFill>
                <a:uFillTx/>
                <a:latin typeface="Arial"/>
              </a:endParaRPr>
            </a:p>
          </p:txBody>
        </p:sp>
      </p:grpSp>
      <p:grpSp>
        <p:nvGrpSpPr>
          <p:cNvPr id="845" name="Google Shape;1152;p116"/>
          <p:cNvGrpSpPr/>
          <p:nvPr/>
        </p:nvGrpSpPr>
        <p:grpSpPr>
          <a:xfrm>
            <a:off x="6970320" y="2589480"/>
            <a:ext cx="1841040" cy="1923840"/>
            <a:chOff x="6970320" y="2589480"/>
            <a:chExt cx="1841040" cy="1923840"/>
          </a:xfrm>
        </p:grpSpPr>
        <p:sp>
          <p:nvSpPr>
            <p:cNvPr id="846" name="Google Shape;1153;p116"/>
            <p:cNvSpPr/>
            <p:nvPr/>
          </p:nvSpPr>
          <p:spPr>
            <a:xfrm>
              <a:off x="7487640" y="2589480"/>
              <a:ext cx="1323720" cy="1546200"/>
            </a:xfrm>
            <a:prstGeom prst="roundRect">
              <a:avLst>
                <a:gd name="adj" fmla="val 7912"/>
              </a:avLst>
            </a:prstGeom>
            <a:solidFill>
              <a:srgbClr val="fff2cc"/>
            </a:solidFill>
            <a:ln w="0">
              <a:noFill/>
            </a:ln>
          </p:spPr>
          <p:style>
            <a:lnRef idx="0"/>
            <a:fillRef idx="0"/>
            <a:effectRef idx="0"/>
            <a:fontRef idx="minor"/>
          </p:style>
          <p:txBody>
            <a:bodyPr tIns="91440" bIns="91440" anchor="ctr">
              <a:noAutofit/>
            </a:bodyPr>
            <a:p>
              <a:pPr>
                <a:lnSpc>
                  <a:spcPct val="115000"/>
                </a:lnSpc>
                <a:tabLst>
                  <a:tab algn="l" pos="0"/>
                </a:tabLst>
              </a:pPr>
              <a:endParaRPr b="0" lang="en-US" sz="1400" strike="noStrike" u="none">
                <a:solidFill>
                  <a:srgbClr val="000000"/>
                </a:solidFill>
                <a:uFillTx/>
                <a:latin typeface="Arial"/>
              </a:endParaRPr>
            </a:p>
          </p:txBody>
        </p:sp>
        <p:pic>
          <p:nvPicPr>
            <p:cNvPr id="847" name="Google Shape;1154;p116" descr=""/>
            <p:cNvPicPr/>
            <p:nvPr/>
          </p:nvPicPr>
          <p:blipFill>
            <a:blip r:embed="rId2"/>
            <a:stretch/>
          </p:blipFill>
          <p:spPr>
            <a:xfrm>
              <a:off x="7692480" y="2709720"/>
              <a:ext cx="914040" cy="514080"/>
            </a:xfrm>
            <a:prstGeom prst="rect">
              <a:avLst/>
            </a:prstGeom>
            <a:noFill/>
            <a:ln w="0">
              <a:noFill/>
            </a:ln>
          </p:spPr>
        </p:pic>
        <p:pic>
          <p:nvPicPr>
            <p:cNvPr id="848" name="Google Shape;1155;p116" descr=""/>
            <p:cNvPicPr/>
            <p:nvPr/>
          </p:nvPicPr>
          <p:blipFill>
            <a:blip r:embed="rId3"/>
            <a:stretch/>
          </p:blipFill>
          <p:spPr>
            <a:xfrm>
              <a:off x="7692480" y="3375000"/>
              <a:ext cx="914040" cy="514800"/>
            </a:xfrm>
            <a:prstGeom prst="rect">
              <a:avLst/>
            </a:prstGeom>
            <a:noFill/>
            <a:ln w="0">
              <a:noFill/>
            </a:ln>
          </p:spPr>
        </p:pic>
        <p:sp>
          <p:nvSpPr>
            <p:cNvPr id="849" name="Google Shape;1156;p116"/>
            <p:cNvSpPr/>
            <p:nvPr/>
          </p:nvSpPr>
          <p:spPr>
            <a:xfrm>
              <a:off x="7510320" y="318708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A</a:t>
              </a:r>
              <a:endParaRPr b="0" lang="en-US" sz="1000" strike="noStrike" u="none">
                <a:solidFill>
                  <a:srgbClr val="000000"/>
                </a:solidFill>
                <a:uFillTx/>
                <a:latin typeface="Arial"/>
              </a:endParaRPr>
            </a:p>
          </p:txBody>
        </p:sp>
        <p:sp>
          <p:nvSpPr>
            <p:cNvPr id="850" name="Google Shape;1157;p116"/>
            <p:cNvSpPr/>
            <p:nvPr/>
          </p:nvSpPr>
          <p:spPr>
            <a:xfrm>
              <a:off x="7510320" y="38574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B</a:t>
              </a:r>
              <a:endParaRPr b="0" lang="en-US" sz="1000" strike="noStrike" u="none">
                <a:solidFill>
                  <a:srgbClr val="000000"/>
                </a:solidFill>
                <a:uFillTx/>
                <a:latin typeface="Arial"/>
              </a:endParaRPr>
            </a:p>
          </p:txBody>
        </p:sp>
        <p:sp>
          <p:nvSpPr>
            <p:cNvPr id="851" name="Google Shape;1158;p116"/>
            <p:cNvSpPr/>
            <p:nvPr/>
          </p:nvSpPr>
          <p:spPr>
            <a:xfrm>
              <a:off x="6970320" y="3405960"/>
              <a:ext cx="438840" cy="165240"/>
            </a:xfrm>
            <a:prstGeom prst="rightArrow">
              <a:avLst>
                <a:gd name="adj1" fmla="val 50000"/>
                <a:gd name="adj2" fmla="val 50000"/>
              </a:avLst>
            </a:prstGeom>
            <a:solidFill>
              <a:schemeClr val="lt2"/>
            </a:solidFill>
            <a:ln w="0">
              <a:noFill/>
            </a:ln>
          </p:spPr>
          <p:style>
            <a:lnRef idx="0"/>
            <a:fillRef idx="0"/>
            <a:effectRef idx="0"/>
            <a:fontRef idx="minor"/>
          </p:style>
          <p:txBody>
            <a:bodyPr tIns="41400" bIns="4140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852" name="Google Shape;1159;p116"/>
            <p:cNvSpPr/>
            <p:nvPr/>
          </p:nvSpPr>
          <p:spPr>
            <a:xfrm>
              <a:off x="7535520" y="4293000"/>
              <a:ext cx="12283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Computers w/ Scenarios</a:t>
              </a:r>
              <a:endParaRPr b="0" lang="en-US" sz="1200" strike="noStrike" u="none">
                <a:solidFill>
                  <a:srgbClr val="000000"/>
                </a:solidFill>
                <a:uFillTx/>
                <a:latin typeface="Arial"/>
              </a:endParaRPr>
            </a:p>
          </p:txBody>
        </p:sp>
      </p:grpSp>
      <p:grpSp>
        <p:nvGrpSpPr>
          <p:cNvPr id="853" name="Google Shape;1160;p116"/>
          <p:cNvGrpSpPr/>
          <p:nvPr/>
        </p:nvGrpSpPr>
        <p:grpSpPr>
          <a:xfrm>
            <a:off x="862200" y="2589480"/>
            <a:ext cx="1701000" cy="1948680"/>
            <a:chOff x="862200" y="2589480"/>
            <a:chExt cx="1701000" cy="1948680"/>
          </a:xfrm>
        </p:grpSpPr>
        <p:grpSp>
          <p:nvGrpSpPr>
            <p:cNvPr id="854" name="Google Shape;1161;p116"/>
            <p:cNvGrpSpPr/>
            <p:nvPr/>
          </p:nvGrpSpPr>
          <p:grpSpPr>
            <a:xfrm>
              <a:off x="1239480" y="2589480"/>
              <a:ext cx="1323720" cy="1948680"/>
              <a:chOff x="1239480" y="2589480"/>
              <a:chExt cx="1323720" cy="1948680"/>
            </a:xfrm>
          </p:grpSpPr>
          <p:sp>
            <p:nvSpPr>
              <p:cNvPr id="855" name="Google Shape;1162;p116"/>
              <p:cNvSpPr/>
              <p:nvPr/>
            </p:nvSpPr>
            <p:spPr>
              <a:xfrm>
                <a:off x="1239480" y="2589480"/>
                <a:ext cx="1323720" cy="1728360"/>
              </a:xfrm>
              <a:prstGeom prst="roundRect">
                <a:avLst>
                  <a:gd name="adj" fmla="val 7912"/>
                </a:avLst>
              </a:prstGeom>
              <a:solidFill>
                <a:srgbClr val="d9ead3"/>
              </a:solidFill>
              <a:ln w="0">
                <a:noFill/>
              </a:ln>
            </p:spPr>
            <p:style>
              <a:lnRef idx="0"/>
              <a:fillRef idx="0"/>
              <a:effectRef idx="0"/>
              <a:fontRef idx="minor"/>
            </p:style>
            <p:txBody>
              <a:bodyPr tIns="91440" bIns="91440" anchor="ctr">
                <a:noAutofit/>
              </a:bodyPr>
              <a:p>
                <a:pPr>
                  <a:lnSpc>
                    <a:spcPct val="115000"/>
                  </a:lnSpc>
                  <a:tabLst>
                    <a:tab algn="l" pos="0"/>
                  </a:tabLst>
                </a:pPr>
                <a:endParaRPr b="0" lang="en-US" sz="1400" strike="noStrike" u="none">
                  <a:solidFill>
                    <a:srgbClr val="000000"/>
                  </a:solidFill>
                  <a:uFillTx/>
                  <a:latin typeface="Arial"/>
                </a:endParaRPr>
              </a:p>
            </p:txBody>
          </p:sp>
          <p:sp>
            <p:nvSpPr>
              <p:cNvPr id="856" name="Google Shape;1163;p116"/>
              <p:cNvSpPr/>
              <p:nvPr/>
            </p:nvSpPr>
            <p:spPr>
              <a:xfrm>
                <a:off x="1287360" y="4317840"/>
                <a:ext cx="12283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Computers</a:t>
                </a:r>
                <a:endParaRPr b="0" lang="en-US" sz="1200" strike="noStrike" u="none">
                  <a:solidFill>
                    <a:srgbClr val="000000"/>
                  </a:solidFill>
                  <a:uFillTx/>
                  <a:latin typeface="Arial"/>
                </a:endParaRPr>
              </a:p>
            </p:txBody>
          </p:sp>
        </p:grpSp>
        <p:grpSp>
          <p:nvGrpSpPr>
            <p:cNvPr id="857" name="Google Shape;1164;p116"/>
            <p:cNvGrpSpPr/>
            <p:nvPr/>
          </p:nvGrpSpPr>
          <p:grpSpPr>
            <a:xfrm>
              <a:off x="1478160" y="4042800"/>
              <a:ext cx="892440" cy="228240"/>
              <a:chOff x="1478160" y="4042800"/>
              <a:chExt cx="892440" cy="228240"/>
            </a:xfrm>
          </p:grpSpPr>
          <p:pic>
            <p:nvPicPr>
              <p:cNvPr id="858" name="Google Shape;1165;p116" descr=""/>
              <p:cNvPicPr/>
              <p:nvPr/>
            </p:nvPicPr>
            <p:blipFill>
              <a:blip r:embed="rId4"/>
              <a:stretch/>
            </p:blipFill>
            <p:spPr>
              <a:xfrm>
                <a:off x="1478160" y="4065480"/>
                <a:ext cx="182520" cy="182520"/>
              </a:xfrm>
              <a:prstGeom prst="rect">
                <a:avLst/>
              </a:prstGeom>
              <a:noFill/>
              <a:ln w="0">
                <a:noFill/>
              </a:ln>
            </p:spPr>
          </p:pic>
          <p:pic>
            <p:nvPicPr>
              <p:cNvPr id="859" name="Google Shape;1166;p116" descr=""/>
              <p:cNvPicPr/>
              <p:nvPr/>
            </p:nvPicPr>
            <p:blipFill>
              <a:blip r:embed="rId5"/>
              <a:stretch/>
            </p:blipFill>
            <p:spPr>
              <a:xfrm>
                <a:off x="1810440" y="4065480"/>
                <a:ext cx="182520" cy="182520"/>
              </a:xfrm>
              <a:prstGeom prst="rect">
                <a:avLst/>
              </a:prstGeom>
              <a:noFill/>
              <a:ln w="0">
                <a:noFill/>
              </a:ln>
            </p:spPr>
          </p:pic>
          <p:pic>
            <p:nvPicPr>
              <p:cNvPr id="860" name="Google Shape;1167;p116" descr=""/>
              <p:cNvPicPr/>
              <p:nvPr/>
            </p:nvPicPr>
            <p:blipFill>
              <a:blip r:embed="rId6"/>
              <a:stretch/>
            </p:blipFill>
            <p:spPr>
              <a:xfrm>
                <a:off x="2142360" y="4042800"/>
                <a:ext cx="228240" cy="228240"/>
              </a:xfrm>
              <a:prstGeom prst="rect">
                <a:avLst/>
              </a:prstGeom>
              <a:noFill/>
              <a:ln w="0">
                <a:noFill/>
              </a:ln>
            </p:spPr>
          </p:pic>
        </p:grpSp>
        <p:pic>
          <p:nvPicPr>
            <p:cNvPr id="861" name="Google Shape;1168;p116" descr=""/>
            <p:cNvPicPr/>
            <p:nvPr/>
          </p:nvPicPr>
          <p:blipFill>
            <a:blip r:embed="rId7"/>
            <a:stretch/>
          </p:blipFill>
          <p:spPr>
            <a:xfrm>
              <a:off x="1444320" y="2710800"/>
              <a:ext cx="914040" cy="511560"/>
            </a:xfrm>
            <a:prstGeom prst="rect">
              <a:avLst/>
            </a:prstGeom>
            <a:noFill/>
            <a:ln w="0">
              <a:noFill/>
            </a:ln>
          </p:spPr>
        </p:pic>
        <p:pic>
          <p:nvPicPr>
            <p:cNvPr id="862" name="Google Shape;1169;p116" descr=""/>
            <p:cNvPicPr/>
            <p:nvPr/>
          </p:nvPicPr>
          <p:blipFill>
            <a:blip r:embed="rId8"/>
            <a:stretch/>
          </p:blipFill>
          <p:spPr>
            <a:xfrm>
              <a:off x="1444320" y="3376800"/>
              <a:ext cx="914040" cy="511560"/>
            </a:xfrm>
            <a:prstGeom prst="rect">
              <a:avLst/>
            </a:prstGeom>
            <a:noFill/>
            <a:ln w="0">
              <a:noFill/>
            </a:ln>
          </p:spPr>
        </p:pic>
        <p:sp>
          <p:nvSpPr>
            <p:cNvPr id="863" name="Google Shape;1170;p116"/>
            <p:cNvSpPr/>
            <p:nvPr/>
          </p:nvSpPr>
          <p:spPr>
            <a:xfrm>
              <a:off x="1262160" y="318708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A</a:t>
              </a:r>
              <a:endParaRPr b="0" lang="en-US" sz="1000" strike="noStrike" u="none">
                <a:solidFill>
                  <a:srgbClr val="000000"/>
                </a:solidFill>
                <a:uFillTx/>
                <a:latin typeface="Arial"/>
              </a:endParaRPr>
            </a:p>
          </p:txBody>
        </p:sp>
        <p:sp>
          <p:nvSpPr>
            <p:cNvPr id="864" name="Google Shape;1171;p116"/>
            <p:cNvSpPr/>
            <p:nvPr/>
          </p:nvSpPr>
          <p:spPr>
            <a:xfrm>
              <a:off x="1262160" y="38574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B</a:t>
              </a:r>
              <a:endParaRPr b="0" lang="en-US" sz="1000" strike="noStrike" u="none">
                <a:solidFill>
                  <a:srgbClr val="000000"/>
                </a:solidFill>
                <a:uFillTx/>
                <a:latin typeface="Arial"/>
              </a:endParaRPr>
            </a:p>
          </p:txBody>
        </p:sp>
        <p:cxnSp>
          <p:nvCxnSpPr>
            <p:cNvPr id="865" name="Google Shape;1172;p116"/>
            <p:cNvCxnSpPr>
              <a:stCxn id="843" idx="3"/>
              <a:endCxn id="861" idx="1"/>
            </p:cNvCxnSpPr>
            <p:nvPr/>
          </p:nvCxnSpPr>
          <p:spPr>
            <a:xfrm flipV="1">
              <a:off x="862200" y="2966400"/>
              <a:ext cx="582480" cy="464040"/>
            </a:xfrm>
            <a:prstGeom prst="curvedConnector3">
              <a:avLst>
                <a:gd name="adj1" fmla="val 50030"/>
              </a:avLst>
            </a:prstGeom>
            <a:ln w="9525">
              <a:solidFill>
                <a:srgbClr val="5e5e5e"/>
              </a:solidFill>
              <a:prstDash val="dash"/>
              <a:round/>
              <a:tailEnd len="med" type="stealth" w="med"/>
            </a:ln>
          </p:spPr>
        </p:cxnSp>
        <p:cxnSp>
          <p:nvCxnSpPr>
            <p:cNvPr id="866" name="Google Shape;1173;p116"/>
            <p:cNvCxnSpPr>
              <a:stCxn id="843" idx="3"/>
              <a:endCxn id="862" idx="1"/>
            </p:cNvCxnSpPr>
            <p:nvPr/>
          </p:nvCxnSpPr>
          <p:spPr>
            <a:xfrm>
              <a:off x="862200" y="3430080"/>
              <a:ext cx="582480" cy="202680"/>
            </a:xfrm>
            <a:prstGeom prst="curvedConnector3">
              <a:avLst>
                <a:gd name="adj1" fmla="val 50030"/>
              </a:avLst>
            </a:prstGeom>
            <a:ln w="9525">
              <a:solidFill>
                <a:srgbClr val="5e5e5e"/>
              </a:solidFill>
              <a:prstDash val="dash"/>
              <a:round/>
              <a:tailEnd len="med" type="stealth" w="med"/>
            </a:ln>
          </p:spPr>
        </p:cxnSp>
      </p:grpSp>
      <p:sp>
        <p:nvSpPr>
          <p:cNvPr id="867" name="Google Shape;1174;p116"/>
          <p:cNvSpPr/>
          <p:nvPr/>
        </p:nvSpPr>
        <p:spPr>
          <a:xfrm>
            <a:off x="660240" y="864360"/>
            <a:ext cx="7823160" cy="42624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AutoNum type="arabicPeriod"/>
            </a:pPr>
            <a:r>
              <a:rPr b="0" lang="en" sz="1600" strike="noStrike" u="none">
                <a:solidFill>
                  <a:schemeClr val="dk1"/>
                </a:solidFill>
                <a:uFillTx/>
                <a:latin typeface="Gill Sans"/>
                <a:ea typeface="Gill Sans"/>
              </a:rPr>
              <a:t>Select OS environment (Windows/Ubuntu) to create identical computer instances</a:t>
            </a:r>
            <a:endParaRPr b="0" lang="en-US" sz="1600" strike="noStrike" u="none">
              <a:solidFill>
                <a:srgbClr val="000000"/>
              </a:solidFill>
              <a:uFillTx/>
              <a:latin typeface="Arial"/>
            </a:endParaRPr>
          </a:p>
        </p:txBody>
      </p:sp>
      <p:sp>
        <p:nvSpPr>
          <p:cNvPr id="868" name="Google Shape;1175;p116"/>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hlink"/>
                </a:solidFill>
                <a:uFillTx/>
                <a:latin typeface="Gill Sans"/>
                <a:ea typeface="Gill Sans"/>
                <a:hlinkClick r:id="rId9"/>
              </a:rPr>
              <a:t>https://arena.xlang.ai</a:t>
            </a:r>
            <a:r>
              <a:rPr b="0" lang="en" sz="600" strike="noStrike" u="none">
                <a:solidFill>
                  <a:srgbClr val="5e5e5e"/>
                </a:solidFill>
                <a:uFillTx/>
                <a:latin typeface="Gill Sans"/>
                <a:ea typeface="Gill Sans"/>
              </a:rPr>
              <a:t> </a:t>
            </a:r>
            <a:endParaRPr b="0" lang="en-US" sz="600" strike="noStrike" u="none">
              <a:solidFill>
                <a:srgbClr val="000000"/>
              </a:solidFill>
              <a:uFillTx/>
              <a:latin typeface="Arial"/>
            </a:endParaRPr>
          </a:p>
        </p:txBody>
      </p:sp>
      <p:sp>
        <p:nvSpPr>
          <p:cNvPr id="869" name="PlaceHolder 1"/>
          <p:cNvSpPr>
            <a:spLocks noGrp="1"/>
          </p:cNvSpPr>
          <p:nvPr>
            <p:ph type="sldNum" idx="11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7EBA591-1A98-45C4-A883-5AD95679F0E3}"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grpSp>
        <p:nvGrpSpPr>
          <p:cNvPr id="870" name="Google Shape;1177;p116"/>
          <p:cNvGrpSpPr/>
          <p:nvPr/>
        </p:nvGrpSpPr>
        <p:grpSpPr>
          <a:xfrm>
            <a:off x="2457720" y="2234880"/>
            <a:ext cx="4951440" cy="2511360"/>
            <a:chOff x="2457720" y="2234880"/>
            <a:chExt cx="4951440" cy="2511360"/>
          </a:xfrm>
        </p:grpSpPr>
        <p:grpSp>
          <p:nvGrpSpPr>
            <p:cNvPr id="871" name="Google Shape;1178;p116"/>
            <p:cNvGrpSpPr/>
            <p:nvPr/>
          </p:nvGrpSpPr>
          <p:grpSpPr>
            <a:xfrm>
              <a:off x="2563560" y="2234880"/>
              <a:ext cx="4845600" cy="2511360"/>
              <a:chOff x="2563560" y="2234880"/>
              <a:chExt cx="4845600" cy="2511360"/>
            </a:xfrm>
          </p:grpSpPr>
          <p:sp>
            <p:nvSpPr>
              <p:cNvPr id="872" name="Google Shape;1179;p116"/>
              <p:cNvSpPr/>
              <p:nvPr/>
            </p:nvSpPr>
            <p:spPr>
              <a:xfrm>
                <a:off x="3010680" y="3745800"/>
                <a:ext cx="4256640" cy="845640"/>
              </a:xfrm>
              <a:prstGeom prst="roundRect">
                <a:avLst>
                  <a:gd name="adj" fmla="val 8132"/>
                </a:avLst>
              </a:prstGeom>
              <a:solidFill>
                <a:srgbClr val="d8e4f7"/>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73" name="Google Shape;1180;p116"/>
              <p:cNvSpPr/>
              <p:nvPr/>
            </p:nvSpPr>
            <p:spPr>
              <a:xfrm>
                <a:off x="4078440" y="4556880"/>
                <a:ext cx="155376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Customization</a:t>
                </a:r>
                <a:endParaRPr b="0" lang="en-US" sz="1200" strike="noStrike" u="none">
                  <a:solidFill>
                    <a:srgbClr val="000000"/>
                  </a:solidFill>
                  <a:uFillTx/>
                  <a:latin typeface="Arial"/>
                </a:endParaRPr>
              </a:p>
            </p:txBody>
          </p:sp>
          <p:grpSp>
            <p:nvGrpSpPr>
              <p:cNvPr id="874" name="Google Shape;1181;p116"/>
              <p:cNvGrpSpPr/>
              <p:nvPr/>
            </p:nvGrpSpPr>
            <p:grpSpPr>
              <a:xfrm>
                <a:off x="2953440" y="2234880"/>
                <a:ext cx="3900600" cy="1463400"/>
                <a:chOff x="2953440" y="2234880"/>
                <a:chExt cx="3900600" cy="1463400"/>
              </a:xfrm>
            </p:grpSpPr>
            <p:sp>
              <p:nvSpPr>
                <p:cNvPr id="875" name="Google Shape;1182;p116"/>
                <p:cNvSpPr/>
                <p:nvPr/>
              </p:nvSpPr>
              <p:spPr>
                <a:xfrm>
                  <a:off x="3010680" y="2234880"/>
                  <a:ext cx="3806280" cy="1277640"/>
                </a:xfrm>
                <a:prstGeom prst="roundRect">
                  <a:avLst>
                    <a:gd name="adj" fmla="val 8132"/>
                  </a:avLst>
                </a:prstGeom>
                <a:solidFill>
                  <a:srgbClr val="f4f0ff"/>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76" name="Google Shape;1183;p116"/>
                <p:cNvSpPr/>
                <p:nvPr/>
              </p:nvSpPr>
              <p:spPr>
                <a:xfrm>
                  <a:off x="4078440" y="3508920"/>
                  <a:ext cx="155376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Initial Setup Hub</a:t>
                  </a:r>
                  <a:endParaRPr b="0" lang="en-US" sz="1200" strike="noStrike" u="none">
                    <a:solidFill>
                      <a:srgbClr val="000000"/>
                    </a:solidFill>
                    <a:uFillTx/>
                    <a:latin typeface="Arial"/>
                  </a:endParaRPr>
                </a:p>
              </p:txBody>
            </p:sp>
            <p:sp>
              <p:nvSpPr>
                <p:cNvPr id="877" name="Google Shape;1184;p116"/>
                <p:cNvSpPr/>
                <p:nvPr/>
              </p:nvSpPr>
              <p:spPr>
                <a:xfrm>
                  <a:off x="3120840" y="2362320"/>
                  <a:ext cx="943920" cy="94572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78" name="Google Shape;1185;p116"/>
                <p:cNvSpPr/>
                <p:nvPr/>
              </p:nvSpPr>
              <p:spPr>
                <a:xfrm>
                  <a:off x="4145040" y="2362320"/>
                  <a:ext cx="1228320" cy="36648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79" name="Google Shape;1186;p116"/>
                <p:cNvSpPr/>
                <p:nvPr/>
              </p:nvSpPr>
              <p:spPr>
                <a:xfrm>
                  <a:off x="4145040" y="2844720"/>
                  <a:ext cx="1228320" cy="45288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80" name="Google Shape;1187;p116"/>
                <p:cNvSpPr/>
                <p:nvPr/>
              </p:nvSpPr>
              <p:spPr>
                <a:xfrm>
                  <a:off x="5453640" y="2362320"/>
                  <a:ext cx="860760" cy="94572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881" name="Google Shape;1188;p116"/>
                <p:cNvSpPr/>
                <p:nvPr/>
              </p:nvSpPr>
              <p:spPr>
                <a:xfrm>
                  <a:off x="2953440" y="329148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App</a:t>
                  </a:r>
                  <a:endParaRPr b="0" lang="en-US" sz="1000" strike="noStrike" u="none">
                    <a:solidFill>
                      <a:srgbClr val="000000"/>
                    </a:solidFill>
                    <a:uFillTx/>
                    <a:latin typeface="Arial"/>
                  </a:endParaRPr>
                </a:p>
              </p:txBody>
            </p:sp>
            <p:sp>
              <p:nvSpPr>
                <p:cNvPr id="882" name="Google Shape;1189;p116"/>
                <p:cNvSpPr/>
                <p:nvPr/>
              </p:nvSpPr>
              <p:spPr>
                <a:xfrm>
                  <a:off x="4119840" y="267696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900" strike="noStrike" u="none">
                      <a:solidFill>
                        <a:srgbClr val="000000"/>
                      </a:solidFill>
                      <a:uFillTx/>
                      <a:latin typeface="Gill Sans"/>
                      <a:ea typeface="Gill Sans"/>
                    </a:rPr>
                    <a:t>Website</a:t>
                  </a:r>
                  <a:endParaRPr b="0" lang="en-US" sz="900" strike="noStrike" u="none">
                    <a:solidFill>
                      <a:srgbClr val="000000"/>
                    </a:solidFill>
                    <a:uFillTx/>
                    <a:latin typeface="Arial"/>
                  </a:endParaRPr>
                </a:p>
              </p:txBody>
            </p:sp>
            <p:sp>
              <p:nvSpPr>
                <p:cNvPr id="883" name="Google Shape;1190;p116"/>
                <p:cNvSpPr/>
                <p:nvPr/>
              </p:nvSpPr>
              <p:spPr>
                <a:xfrm>
                  <a:off x="4119840" y="326412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Coding</a:t>
                  </a:r>
                  <a:endParaRPr b="0" lang="en-US" sz="1000" strike="noStrike" u="none">
                    <a:solidFill>
                      <a:srgbClr val="000000"/>
                    </a:solidFill>
                    <a:uFillTx/>
                    <a:latin typeface="Arial"/>
                  </a:endParaRPr>
                </a:p>
              </p:txBody>
            </p:sp>
            <p:sp>
              <p:nvSpPr>
                <p:cNvPr id="884" name="Google Shape;1191;p116"/>
                <p:cNvSpPr/>
                <p:nvPr/>
              </p:nvSpPr>
              <p:spPr>
                <a:xfrm>
                  <a:off x="5286240" y="326412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Professional</a:t>
                  </a:r>
                  <a:endParaRPr b="0" lang="en-US" sz="1000" strike="noStrike" u="none">
                    <a:solidFill>
                      <a:srgbClr val="000000"/>
                    </a:solidFill>
                    <a:uFillTx/>
                    <a:latin typeface="Arial"/>
                  </a:endParaRPr>
                </a:p>
              </p:txBody>
            </p:sp>
            <p:pic>
              <p:nvPicPr>
                <p:cNvPr id="885" name="Google Shape;1192;p116" descr=""/>
                <p:cNvPicPr/>
                <p:nvPr/>
              </p:nvPicPr>
              <p:blipFill>
                <a:blip r:embed="rId10"/>
                <a:stretch/>
              </p:blipFill>
              <p:spPr>
                <a:xfrm>
                  <a:off x="3265200" y="2478240"/>
                  <a:ext cx="273960" cy="273960"/>
                </a:xfrm>
                <a:prstGeom prst="rect">
                  <a:avLst/>
                </a:prstGeom>
                <a:noFill/>
                <a:ln w="0">
                  <a:noFill/>
                </a:ln>
              </p:spPr>
            </p:pic>
            <p:pic>
              <p:nvPicPr>
                <p:cNvPr id="886" name="Google Shape;1193;p116" descr=""/>
                <p:cNvPicPr/>
                <p:nvPr/>
              </p:nvPicPr>
              <p:blipFill>
                <a:blip r:embed="rId11"/>
                <a:stretch/>
              </p:blipFill>
              <p:spPr>
                <a:xfrm>
                  <a:off x="3652560" y="2478240"/>
                  <a:ext cx="273960" cy="273960"/>
                </a:xfrm>
                <a:prstGeom prst="rect">
                  <a:avLst/>
                </a:prstGeom>
                <a:noFill/>
                <a:ln w="0">
                  <a:noFill/>
                </a:ln>
              </p:spPr>
            </p:pic>
            <p:pic>
              <p:nvPicPr>
                <p:cNvPr id="887" name="Google Shape;1194;p116" descr=""/>
                <p:cNvPicPr/>
                <p:nvPr/>
              </p:nvPicPr>
              <p:blipFill>
                <a:blip r:embed="rId12"/>
                <a:stretch/>
              </p:blipFill>
              <p:spPr>
                <a:xfrm>
                  <a:off x="3652560" y="2884680"/>
                  <a:ext cx="273960" cy="273960"/>
                </a:xfrm>
                <a:prstGeom prst="rect">
                  <a:avLst/>
                </a:prstGeom>
                <a:noFill/>
                <a:ln w="0">
                  <a:noFill/>
                </a:ln>
              </p:spPr>
            </p:pic>
            <p:pic>
              <p:nvPicPr>
                <p:cNvPr id="888" name="Google Shape;1195;p116" descr=""/>
                <p:cNvPicPr/>
                <p:nvPr/>
              </p:nvPicPr>
              <p:blipFill>
                <a:blip r:embed="rId13"/>
                <a:stretch/>
              </p:blipFill>
              <p:spPr>
                <a:xfrm>
                  <a:off x="3265200" y="2884680"/>
                  <a:ext cx="273960" cy="273960"/>
                </a:xfrm>
                <a:prstGeom prst="rect">
                  <a:avLst/>
                </a:prstGeom>
                <a:noFill/>
                <a:ln w="0">
                  <a:noFill/>
                </a:ln>
              </p:spPr>
            </p:pic>
            <p:pic>
              <p:nvPicPr>
                <p:cNvPr id="889" name="Google Shape;1196;p116" descr=""/>
                <p:cNvPicPr/>
                <p:nvPr/>
              </p:nvPicPr>
              <p:blipFill>
                <a:blip r:embed="rId14"/>
                <a:stretch/>
              </p:blipFill>
              <p:spPr>
                <a:xfrm>
                  <a:off x="4507200" y="2408760"/>
                  <a:ext cx="273960" cy="273960"/>
                </a:xfrm>
                <a:prstGeom prst="rect">
                  <a:avLst/>
                </a:prstGeom>
                <a:noFill/>
                <a:ln w="0">
                  <a:noFill/>
                </a:ln>
              </p:spPr>
            </p:pic>
            <p:pic>
              <p:nvPicPr>
                <p:cNvPr id="890" name="Google Shape;1197;p116" descr=""/>
                <p:cNvPicPr/>
                <p:nvPr/>
              </p:nvPicPr>
              <p:blipFill>
                <a:blip r:embed="rId15"/>
                <a:stretch/>
              </p:blipFill>
              <p:spPr>
                <a:xfrm>
                  <a:off x="4507200" y="2928240"/>
                  <a:ext cx="273960" cy="273960"/>
                </a:xfrm>
                <a:prstGeom prst="rect">
                  <a:avLst/>
                </a:prstGeom>
                <a:noFill/>
                <a:ln w="0">
                  <a:noFill/>
                </a:ln>
              </p:spPr>
            </p:pic>
            <p:pic>
              <p:nvPicPr>
                <p:cNvPr id="891" name="Google Shape;1198;p116" descr=""/>
                <p:cNvPicPr/>
                <p:nvPr/>
              </p:nvPicPr>
              <p:blipFill>
                <a:blip r:embed="rId16"/>
                <a:stretch/>
              </p:blipFill>
              <p:spPr>
                <a:xfrm>
                  <a:off x="4217040" y="2408760"/>
                  <a:ext cx="273960" cy="273960"/>
                </a:xfrm>
                <a:prstGeom prst="rect">
                  <a:avLst/>
                </a:prstGeom>
                <a:noFill/>
                <a:ln w="0">
                  <a:noFill/>
                </a:ln>
              </p:spPr>
            </p:pic>
            <p:pic>
              <p:nvPicPr>
                <p:cNvPr id="892" name="Google Shape;1199;p116" descr=""/>
                <p:cNvPicPr/>
                <p:nvPr/>
              </p:nvPicPr>
              <p:blipFill>
                <a:blip r:embed="rId17"/>
                <a:stretch/>
              </p:blipFill>
              <p:spPr>
                <a:xfrm>
                  <a:off x="4781520" y="2408760"/>
                  <a:ext cx="273960" cy="273960"/>
                </a:xfrm>
                <a:prstGeom prst="rect">
                  <a:avLst/>
                </a:prstGeom>
                <a:noFill/>
                <a:ln w="0">
                  <a:noFill/>
                </a:ln>
              </p:spPr>
            </p:pic>
            <p:pic>
              <p:nvPicPr>
                <p:cNvPr id="893" name="Google Shape;1200;p116" descr=""/>
                <p:cNvPicPr/>
                <p:nvPr/>
              </p:nvPicPr>
              <p:blipFill>
                <a:blip r:embed="rId18"/>
                <a:stretch/>
              </p:blipFill>
              <p:spPr>
                <a:xfrm>
                  <a:off x="4217040" y="2950920"/>
                  <a:ext cx="228240" cy="228240"/>
                </a:xfrm>
                <a:prstGeom prst="rect">
                  <a:avLst/>
                </a:prstGeom>
                <a:noFill/>
                <a:ln w="0">
                  <a:noFill/>
                </a:ln>
              </p:spPr>
            </p:pic>
            <p:pic>
              <p:nvPicPr>
                <p:cNvPr id="894" name="Google Shape;1201;p116" descr=""/>
                <p:cNvPicPr/>
                <p:nvPr/>
              </p:nvPicPr>
              <p:blipFill>
                <a:blip r:embed="rId19"/>
                <a:stretch/>
              </p:blipFill>
              <p:spPr>
                <a:xfrm>
                  <a:off x="4781520" y="2946240"/>
                  <a:ext cx="273960" cy="237600"/>
                </a:xfrm>
                <a:prstGeom prst="rect">
                  <a:avLst/>
                </a:prstGeom>
                <a:noFill/>
                <a:ln w="0">
                  <a:noFill/>
                </a:ln>
              </p:spPr>
            </p:pic>
            <p:pic>
              <p:nvPicPr>
                <p:cNvPr id="895" name="Google Shape;1202;p116" descr=""/>
                <p:cNvPicPr/>
                <p:nvPr/>
              </p:nvPicPr>
              <p:blipFill>
                <a:blip r:embed="rId20"/>
                <a:stretch/>
              </p:blipFill>
              <p:spPr>
                <a:xfrm>
                  <a:off x="5063400" y="2408760"/>
                  <a:ext cx="273960" cy="273960"/>
                </a:xfrm>
                <a:prstGeom prst="rect">
                  <a:avLst/>
                </a:prstGeom>
                <a:noFill/>
                <a:ln w="0">
                  <a:noFill/>
                </a:ln>
              </p:spPr>
            </p:pic>
            <p:pic>
              <p:nvPicPr>
                <p:cNvPr id="896" name="Google Shape;1203;p116" descr=""/>
                <p:cNvPicPr/>
                <p:nvPr/>
              </p:nvPicPr>
              <p:blipFill>
                <a:blip r:embed="rId21"/>
                <a:stretch/>
              </p:blipFill>
              <p:spPr>
                <a:xfrm>
                  <a:off x="5592240" y="2478240"/>
                  <a:ext cx="273960" cy="273960"/>
                </a:xfrm>
                <a:prstGeom prst="rect">
                  <a:avLst/>
                </a:prstGeom>
                <a:noFill/>
                <a:ln w="0">
                  <a:noFill/>
                </a:ln>
              </p:spPr>
            </p:pic>
            <p:pic>
              <p:nvPicPr>
                <p:cNvPr id="897" name="Google Shape;1204;p116" descr=""/>
                <p:cNvPicPr/>
                <p:nvPr/>
              </p:nvPicPr>
              <p:blipFill>
                <a:blip r:embed="rId22"/>
                <a:stretch/>
              </p:blipFill>
              <p:spPr>
                <a:xfrm>
                  <a:off x="5910120" y="2478240"/>
                  <a:ext cx="273960" cy="273960"/>
                </a:xfrm>
                <a:prstGeom prst="rect">
                  <a:avLst/>
                </a:prstGeom>
                <a:noFill/>
                <a:ln w="0">
                  <a:noFill/>
                </a:ln>
              </p:spPr>
            </p:pic>
            <p:pic>
              <p:nvPicPr>
                <p:cNvPr id="898" name="Google Shape;1205;p116" descr=""/>
                <p:cNvPicPr/>
                <p:nvPr/>
              </p:nvPicPr>
              <p:blipFill>
                <a:blip r:embed="rId23"/>
                <a:srcRect l="0" t="0" r="86598" b="0"/>
                <a:stretch/>
              </p:blipFill>
              <p:spPr>
                <a:xfrm>
                  <a:off x="5592240" y="2882880"/>
                  <a:ext cx="273960" cy="277920"/>
                </a:xfrm>
                <a:prstGeom prst="rect">
                  <a:avLst/>
                </a:prstGeom>
                <a:noFill/>
                <a:ln w="0">
                  <a:noFill/>
                </a:ln>
              </p:spPr>
            </p:pic>
            <p:pic>
              <p:nvPicPr>
                <p:cNvPr id="899" name="Google Shape;1206;p116" descr=""/>
                <p:cNvPicPr/>
                <p:nvPr/>
              </p:nvPicPr>
              <p:blipFill>
                <a:blip r:embed="rId24"/>
                <a:stretch/>
              </p:blipFill>
              <p:spPr>
                <a:xfrm>
                  <a:off x="5910120" y="2884680"/>
                  <a:ext cx="273960" cy="273960"/>
                </a:xfrm>
                <a:prstGeom prst="rect">
                  <a:avLst/>
                </a:prstGeom>
                <a:noFill/>
                <a:ln w="0">
                  <a:noFill/>
                </a:ln>
              </p:spPr>
            </p:pic>
            <p:sp>
              <p:nvSpPr>
                <p:cNvPr id="900" name="Google Shape;1207;p116"/>
                <p:cNvSpPr/>
                <p:nvPr/>
              </p:nvSpPr>
              <p:spPr>
                <a:xfrm>
                  <a:off x="6254640" y="2740680"/>
                  <a:ext cx="59940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more…</a:t>
                  </a:r>
                  <a:endParaRPr b="0" lang="en-US" sz="1000" strike="noStrike" u="none">
                    <a:solidFill>
                      <a:srgbClr val="000000"/>
                    </a:solidFill>
                    <a:uFillTx/>
                    <a:latin typeface="Arial"/>
                  </a:endParaRPr>
                </a:p>
              </p:txBody>
            </p:sp>
            <p:pic>
              <p:nvPicPr>
                <p:cNvPr id="901" name="Google Shape;1208;p116" descr=""/>
                <p:cNvPicPr/>
                <p:nvPr/>
              </p:nvPicPr>
              <p:blipFill>
                <a:blip r:embed="rId25"/>
                <a:stretch/>
              </p:blipFill>
              <p:spPr>
                <a:xfrm>
                  <a:off x="5063400" y="2928240"/>
                  <a:ext cx="273960" cy="273960"/>
                </a:xfrm>
                <a:prstGeom prst="rect">
                  <a:avLst/>
                </a:prstGeom>
                <a:noFill/>
                <a:ln w="0">
                  <a:noFill/>
                </a:ln>
              </p:spPr>
            </p:pic>
          </p:grpSp>
          <p:grpSp>
            <p:nvGrpSpPr>
              <p:cNvPr id="902" name="Google Shape;1209;p116"/>
              <p:cNvGrpSpPr/>
              <p:nvPr/>
            </p:nvGrpSpPr>
            <p:grpSpPr>
              <a:xfrm>
                <a:off x="5555880" y="4207320"/>
                <a:ext cx="1485360" cy="268920"/>
                <a:chOff x="5555880" y="4207320"/>
                <a:chExt cx="1485360" cy="268920"/>
              </a:xfrm>
            </p:grpSpPr>
            <p:sp>
              <p:nvSpPr>
                <p:cNvPr id="903" name="Google Shape;1210;p116"/>
                <p:cNvSpPr/>
                <p:nvPr/>
              </p:nvSpPr>
              <p:spPr>
                <a:xfrm>
                  <a:off x="5555880" y="420732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04" name="Google Shape;1211;p116" descr=""/>
                <p:cNvPicPr/>
                <p:nvPr/>
              </p:nvPicPr>
              <p:blipFill>
                <a:blip r:embed="rId26"/>
                <a:stretch/>
              </p:blipFill>
              <p:spPr>
                <a:xfrm>
                  <a:off x="5588640" y="4250160"/>
                  <a:ext cx="182520" cy="182520"/>
                </a:xfrm>
                <a:prstGeom prst="rect">
                  <a:avLst/>
                </a:prstGeom>
                <a:noFill/>
                <a:ln w="0">
                  <a:noFill/>
                </a:ln>
              </p:spPr>
            </p:pic>
            <p:sp>
              <p:nvSpPr>
                <p:cNvPr id="905" name="Google Shape;1212;p116"/>
                <p:cNvSpPr/>
                <p:nvPr/>
              </p:nvSpPr>
              <p:spPr>
                <a:xfrm>
                  <a:off x="5771520" y="424692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Upload Local Files </a:t>
                  </a:r>
                  <a:endParaRPr b="0" lang="en-US" sz="1000" strike="noStrike" u="none">
                    <a:solidFill>
                      <a:srgbClr val="000000"/>
                    </a:solidFill>
                    <a:uFillTx/>
                    <a:latin typeface="Arial"/>
                  </a:endParaRPr>
                </a:p>
              </p:txBody>
            </p:sp>
          </p:grpSp>
          <p:grpSp>
            <p:nvGrpSpPr>
              <p:cNvPr id="906" name="Google Shape;1213;p116"/>
              <p:cNvGrpSpPr/>
              <p:nvPr/>
            </p:nvGrpSpPr>
            <p:grpSpPr>
              <a:xfrm>
                <a:off x="4051800" y="3857400"/>
                <a:ext cx="1485360" cy="268920"/>
                <a:chOff x="4051800" y="3857400"/>
                <a:chExt cx="1485360" cy="268920"/>
              </a:xfrm>
            </p:grpSpPr>
            <p:sp>
              <p:nvSpPr>
                <p:cNvPr id="907" name="Google Shape;1214;p116"/>
                <p:cNvSpPr/>
                <p:nvPr/>
              </p:nvSpPr>
              <p:spPr>
                <a:xfrm>
                  <a:off x="4051800" y="385740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08" name="Google Shape;1215;p116" descr=""/>
                <p:cNvPicPr/>
                <p:nvPr/>
              </p:nvPicPr>
              <p:blipFill>
                <a:blip r:embed="rId27"/>
                <a:stretch/>
              </p:blipFill>
              <p:spPr>
                <a:xfrm>
                  <a:off x="4084560" y="3900600"/>
                  <a:ext cx="182520" cy="182520"/>
                </a:xfrm>
                <a:prstGeom prst="rect">
                  <a:avLst/>
                </a:prstGeom>
                <a:noFill/>
                <a:ln w="0">
                  <a:noFill/>
                </a:ln>
              </p:spPr>
            </p:pic>
            <p:sp>
              <p:nvSpPr>
                <p:cNvPr id="909" name="Google Shape;1216;p116"/>
                <p:cNvSpPr/>
                <p:nvPr/>
              </p:nvSpPr>
              <p:spPr>
                <a:xfrm>
                  <a:off x="4267440" y="389736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Open Specific URLs</a:t>
                  </a:r>
                  <a:endParaRPr b="0" lang="en-US" sz="1000" strike="noStrike" u="none">
                    <a:solidFill>
                      <a:srgbClr val="000000"/>
                    </a:solidFill>
                    <a:uFillTx/>
                    <a:latin typeface="Arial"/>
                  </a:endParaRPr>
                </a:p>
              </p:txBody>
            </p:sp>
          </p:grpSp>
          <p:grpSp>
            <p:nvGrpSpPr>
              <p:cNvPr id="910" name="Google Shape;1217;p116"/>
              <p:cNvGrpSpPr/>
              <p:nvPr/>
            </p:nvGrpSpPr>
            <p:grpSpPr>
              <a:xfrm>
                <a:off x="4051800" y="4207320"/>
                <a:ext cx="1485360" cy="268920"/>
                <a:chOff x="4051800" y="4207320"/>
                <a:chExt cx="1485360" cy="268920"/>
              </a:xfrm>
            </p:grpSpPr>
            <p:sp>
              <p:nvSpPr>
                <p:cNvPr id="911" name="Google Shape;1218;p116"/>
                <p:cNvSpPr/>
                <p:nvPr/>
              </p:nvSpPr>
              <p:spPr>
                <a:xfrm>
                  <a:off x="4051800" y="420732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12" name="Google Shape;1219;p116" descr=""/>
                <p:cNvPicPr/>
                <p:nvPr/>
              </p:nvPicPr>
              <p:blipFill>
                <a:blip r:embed="rId28"/>
                <a:stretch/>
              </p:blipFill>
              <p:spPr>
                <a:xfrm>
                  <a:off x="4084560" y="4249080"/>
                  <a:ext cx="182520" cy="182520"/>
                </a:xfrm>
                <a:prstGeom prst="rect">
                  <a:avLst/>
                </a:prstGeom>
                <a:noFill/>
                <a:ln w="0">
                  <a:noFill/>
                </a:ln>
              </p:spPr>
            </p:pic>
            <p:sp>
              <p:nvSpPr>
                <p:cNvPr id="913" name="Google Shape;1220;p116"/>
                <p:cNvSpPr/>
                <p:nvPr/>
              </p:nvSpPr>
              <p:spPr>
                <a:xfrm>
                  <a:off x="4267440" y="424584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Clone Github Repos</a:t>
                  </a:r>
                  <a:endParaRPr b="0" lang="en-US" sz="1000" strike="noStrike" u="none">
                    <a:solidFill>
                      <a:srgbClr val="000000"/>
                    </a:solidFill>
                    <a:uFillTx/>
                    <a:latin typeface="Arial"/>
                  </a:endParaRPr>
                </a:p>
              </p:txBody>
            </p:sp>
          </p:grpSp>
          <p:grpSp>
            <p:nvGrpSpPr>
              <p:cNvPr id="914" name="Google Shape;1221;p116"/>
              <p:cNvGrpSpPr/>
              <p:nvPr/>
            </p:nvGrpSpPr>
            <p:grpSpPr>
              <a:xfrm>
                <a:off x="5555880" y="3857400"/>
                <a:ext cx="1485360" cy="268920"/>
                <a:chOff x="5555880" y="3857400"/>
                <a:chExt cx="1485360" cy="268920"/>
              </a:xfrm>
            </p:grpSpPr>
            <p:sp>
              <p:nvSpPr>
                <p:cNvPr id="915" name="Google Shape;1222;p116"/>
                <p:cNvSpPr/>
                <p:nvPr/>
              </p:nvSpPr>
              <p:spPr>
                <a:xfrm>
                  <a:off x="5555880" y="385740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916" name="Google Shape;1223;p116"/>
                <p:cNvSpPr/>
                <p:nvPr/>
              </p:nvSpPr>
              <p:spPr>
                <a:xfrm>
                  <a:off x="5771520" y="389736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Open GDrive Files</a:t>
                  </a:r>
                  <a:endParaRPr b="0" lang="en-US" sz="1000" strike="noStrike" u="none">
                    <a:solidFill>
                      <a:srgbClr val="000000"/>
                    </a:solidFill>
                    <a:uFillTx/>
                    <a:latin typeface="Arial"/>
                  </a:endParaRPr>
                </a:p>
              </p:txBody>
            </p:sp>
            <p:pic>
              <p:nvPicPr>
                <p:cNvPr id="917" name="Google Shape;1224;p116" descr=""/>
                <p:cNvPicPr/>
                <p:nvPr/>
              </p:nvPicPr>
              <p:blipFill>
                <a:blip r:embed="rId29"/>
                <a:stretch/>
              </p:blipFill>
              <p:spPr>
                <a:xfrm>
                  <a:off x="5588640" y="3910320"/>
                  <a:ext cx="182520" cy="163080"/>
                </a:xfrm>
                <a:prstGeom prst="rect">
                  <a:avLst/>
                </a:prstGeom>
                <a:noFill/>
                <a:ln w="0">
                  <a:noFill/>
                </a:ln>
              </p:spPr>
            </p:pic>
          </p:grpSp>
          <p:cxnSp>
            <p:nvCxnSpPr>
              <p:cNvPr id="918" name="Google Shape;1225;p116"/>
              <p:cNvCxnSpPr/>
              <p:nvPr/>
            </p:nvCxnSpPr>
            <p:spPr>
              <a:xfrm>
                <a:off x="3945240" y="3803040"/>
                <a:ext cx="2520" cy="731880"/>
              </a:xfrm>
              <a:prstGeom prst="straightConnector1">
                <a:avLst/>
              </a:prstGeom>
              <a:ln w="19050">
                <a:solidFill>
                  <a:srgbClr val="073763"/>
                </a:solidFill>
                <a:round/>
              </a:ln>
            </p:spPr>
          </p:cxnSp>
          <p:grpSp>
            <p:nvGrpSpPr>
              <p:cNvPr id="919" name="Google Shape;1226;p116"/>
              <p:cNvGrpSpPr/>
              <p:nvPr/>
            </p:nvGrpSpPr>
            <p:grpSpPr>
              <a:xfrm>
                <a:off x="3067920" y="3857400"/>
                <a:ext cx="708120" cy="189360"/>
                <a:chOff x="3067920" y="3857400"/>
                <a:chExt cx="708120" cy="189360"/>
              </a:xfrm>
            </p:grpSpPr>
            <p:pic>
              <p:nvPicPr>
                <p:cNvPr id="920" name="Google Shape;1227;p116" descr=""/>
                <p:cNvPicPr/>
                <p:nvPr/>
              </p:nvPicPr>
              <p:blipFill>
                <a:blip r:embed="rId30"/>
                <a:stretch/>
              </p:blipFill>
              <p:spPr>
                <a:xfrm>
                  <a:off x="3067920" y="3861000"/>
                  <a:ext cx="182520" cy="182520"/>
                </a:xfrm>
                <a:prstGeom prst="rect">
                  <a:avLst/>
                </a:prstGeom>
                <a:noFill/>
                <a:ln w="0">
                  <a:noFill/>
                </a:ln>
              </p:spPr>
            </p:pic>
            <p:sp>
              <p:nvSpPr>
                <p:cNvPr id="921" name="Google Shape;1228;p116"/>
                <p:cNvSpPr/>
                <p:nvPr/>
              </p:nvSpPr>
              <p:spPr>
                <a:xfrm>
                  <a:off x="3250800" y="3857400"/>
                  <a:ext cx="52524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Mouse</a:t>
                  </a:r>
                  <a:endParaRPr b="0" lang="en-US" sz="1000" strike="noStrike" u="none">
                    <a:solidFill>
                      <a:srgbClr val="000000"/>
                    </a:solidFill>
                    <a:uFillTx/>
                    <a:latin typeface="Arial"/>
                  </a:endParaRPr>
                </a:p>
              </p:txBody>
            </p:sp>
          </p:grpSp>
          <p:grpSp>
            <p:nvGrpSpPr>
              <p:cNvPr id="922" name="Google Shape;1229;p116"/>
              <p:cNvGrpSpPr/>
              <p:nvPr/>
            </p:nvGrpSpPr>
            <p:grpSpPr>
              <a:xfrm>
                <a:off x="3063960" y="4093560"/>
                <a:ext cx="881280" cy="189360"/>
                <a:chOff x="3063960" y="4093560"/>
                <a:chExt cx="881280" cy="189360"/>
              </a:xfrm>
            </p:grpSpPr>
            <p:pic>
              <p:nvPicPr>
                <p:cNvPr id="923" name="Google Shape;1230;p116" descr=""/>
                <p:cNvPicPr/>
                <p:nvPr/>
              </p:nvPicPr>
              <p:blipFill>
                <a:blip r:embed="rId31"/>
                <a:stretch/>
              </p:blipFill>
              <p:spPr>
                <a:xfrm>
                  <a:off x="3063960" y="4093560"/>
                  <a:ext cx="182520" cy="182520"/>
                </a:xfrm>
                <a:prstGeom prst="rect">
                  <a:avLst/>
                </a:prstGeom>
                <a:noFill/>
                <a:ln w="0">
                  <a:noFill/>
                </a:ln>
              </p:spPr>
            </p:pic>
            <p:sp>
              <p:nvSpPr>
                <p:cNvPr id="924" name="Google Shape;1231;p116"/>
                <p:cNvSpPr/>
                <p:nvPr/>
              </p:nvSpPr>
              <p:spPr>
                <a:xfrm>
                  <a:off x="3246840" y="4093560"/>
                  <a:ext cx="69840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Keyboard</a:t>
                  </a:r>
                  <a:endParaRPr b="0" lang="en-US" sz="1000" strike="noStrike" u="none">
                    <a:solidFill>
                      <a:srgbClr val="000000"/>
                    </a:solidFill>
                    <a:uFillTx/>
                    <a:latin typeface="Arial"/>
                  </a:endParaRPr>
                </a:p>
              </p:txBody>
            </p:sp>
          </p:grpSp>
          <p:sp>
            <p:nvSpPr>
              <p:cNvPr id="925" name="Google Shape;1232;p116"/>
              <p:cNvSpPr/>
              <p:nvPr/>
            </p:nvSpPr>
            <p:spPr>
              <a:xfrm>
                <a:off x="3063960" y="4344840"/>
                <a:ext cx="85248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i="1" lang="en" sz="800" strike="noStrike" u="sng">
                    <a:solidFill>
                      <a:srgbClr val="0b5394"/>
                    </a:solidFill>
                    <a:uFillTx/>
                    <a:latin typeface="Gill Sans"/>
                    <a:ea typeface="Gill Sans"/>
                  </a:rPr>
                  <a:t>Fully Operable!</a:t>
                </a:r>
                <a:endParaRPr b="0" lang="en-US" sz="800" strike="noStrike" u="none">
                  <a:solidFill>
                    <a:srgbClr val="000000"/>
                  </a:solidFill>
                  <a:uFillTx/>
                  <a:latin typeface="Arial"/>
                </a:endParaRPr>
              </a:p>
            </p:txBody>
          </p:sp>
          <p:sp>
            <p:nvSpPr>
              <p:cNvPr id="926" name="Google Shape;1233;p116"/>
              <p:cNvSpPr/>
              <p:nvPr/>
            </p:nvSpPr>
            <p:spPr>
              <a:xfrm>
                <a:off x="6809760" y="4062240"/>
                <a:ext cx="59940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t>
                </a:r>
                <a:endParaRPr b="0" lang="en-US" sz="1000" strike="noStrike" u="none">
                  <a:solidFill>
                    <a:srgbClr val="000000"/>
                  </a:solidFill>
                  <a:uFillTx/>
                  <a:latin typeface="Arial"/>
                </a:endParaRPr>
              </a:p>
            </p:txBody>
          </p:sp>
          <p:cxnSp>
            <p:nvCxnSpPr>
              <p:cNvPr id="927" name="Google Shape;1234;p116"/>
              <p:cNvCxnSpPr/>
              <p:nvPr/>
            </p:nvCxnSpPr>
            <p:spPr>
              <a:xfrm flipH="1" flipV="1" rot="5400000">
                <a:off x="2496960" y="2939760"/>
                <a:ext cx="580320" cy="447480"/>
              </a:xfrm>
              <a:prstGeom prst="curvedConnector3">
                <a:avLst>
                  <a:gd name="adj1" fmla="val 49968"/>
                </a:avLst>
              </a:prstGeom>
              <a:ln w="9525">
                <a:solidFill>
                  <a:srgbClr val="5e5e5e"/>
                </a:solidFill>
                <a:prstDash val="dash"/>
                <a:round/>
                <a:tailEnd len="med" type="stealth" w="med"/>
              </a:ln>
            </p:spPr>
          </p:cxnSp>
          <p:cxnSp>
            <p:nvCxnSpPr>
              <p:cNvPr id="928" name="Google Shape;1235;p116"/>
              <p:cNvCxnSpPr/>
              <p:nvPr/>
            </p:nvCxnSpPr>
            <p:spPr>
              <a:xfrm flipH="1" rot="16200000">
                <a:off x="2429640" y="3587400"/>
                <a:ext cx="715680" cy="447480"/>
              </a:xfrm>
              <a:prstGeom prst="curvedConnector3">
                <a:avLst>
                  <a:gd name="adj1" fmla="val 50025"/>
                </a:avLst>
              </a:prstGeom>
              <a:ln w="9525">
                <a:solidFill>
                  <a:srgbClr val="5e5e5e"/>
                </a:solidFill>
                <a:prstDash val="dash"/>
                <a:round/>
                <a:tailEnd len="med" type="stealth" w="med"/>
              </a:ln>
            </p:spPr>
          </p:cxnSp>
        </p:grpSp>
        <p:sp>
          <p:nvSpPr>
            <p:cNvPr id="929" name="Google Shape;1236;p116"/>
            <p:cNvSpPr/>
            <p:nvPr/>
          </p:nvSpPr>
          <p:spPr>
            <a:xfrm>
              <a:off x="2457720" y="2957760"/>
              <a:ext cx="679320" cy="27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Sample</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From</a:t>
              </a:r>
              <a:endParaRPr b="0" lang="en-US" sz="1000" strike="noStrike" u="none">
                <a:solidFill>
                  <a:srgbClr val="000000"/>
                </a:solidFill>
                <a:uFillTx/>
                <a:latin typeface="Arial"/>
              </a:endParaRPr>
            </a:p>
          </p:txBody>
        </p:sp>
      </p:grpSp>
      <p:sp>
        <p:nvSpPr>
          <p:cNvPr id="930" name="Google Shape;1237;p116"/>
          <p:cNvSpPr/>
          <p:nvPr/>
        </p:nvSpPr>
        <p:spPr>
          <a:xfrm>
            <a:off x="730800" y="1198080"/>
            <a:ext cx="7823160" cy="66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600" strike="noStrike" u="none">
                <a:solidFill>
                  <a:schemeClr val="dk1"/>
                </a:solidFill>
                <a:uFillTx/>
                <a:latin typeface="Gill Sans"/>
                <a:ea typeface="Gill Sans"/>
              </a:rPr>
              <a:t>2.    Configure computers using 100-1000 </a:t>
            </a:r>
            <a:r>
              <a:rPr b="0" lang="en" sz="1600" strike="noStrike" u="sng">
                <a:solidFill>
                  <a:schemeClr val="dk1"/>
                </a:solidFill>
                <a:uFillTx/>
                <a:latin typeface="Gill Sans"/>
                <a:ea typeface="Gill Sans"/>
              </a:rPr>
              <a:t>preset scripts</a:t>
            </a:r>
            <a:r>
              <a:rPr b="0" lang="en" sz="1600" strike="noStrike" u="none">
                <a:solidFill>
                  <a:schemeClr val="dk1"/>
                </a:solidFill>
                <a:uFillTx/>
                <a:latin typeface="Gill Sans"/>
                <a:ea typeface="Gill Sans"/>
              </a:rPr>
              <a:t> or </a:t>
            </a:r>
            <a:r>
              <a:rPr b="0" lang="en" sz="1600" strike="noStrike" u="sng">
                <a:solidFill>
                  <a:schemeClr val="dk1"/>
                </a:solidFill>
                <a:uFillTx/>
                <a:latin typeface="Gill Sans"/>
                <a:ea typeface="Gill Sans"/>
              </a:rPr>
              <a:t>custom setup</a:t>
            </a:r>
            <a:r>
              <a:rPr b="0" lang="en" sz="1600" strike="noStrike" u="none">
                <a:solidFill>
                  <a:schemeClr val="dk1"/>
                </a:solidFill>
                <a:uFillTx/>
                <a:latin typeface="Gill Sans"/>
                <a:ea typeface="Gill Sans"/>
              </a:rPr>
              <a:t> to better mimic real computer use case.</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Google Shape;1242;p11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Why computer initial setup support?</a:t>
            </a:r>
            <a:endParaRPr b="0" lang="en-US" sz="3000" strike="noStrike" u="none">
              <a:solidFill>
                <a:srgbClr val="000000"/>
              </a:solidFill>
              <a:uFillTx/>
              <a:latin typeface="Arial"/>
            </a:endParaRPr>
          </a:p>
        </p:txBody>
      </p:sp>
      <p:sp>
        <p:nvSpPr>
          <p:cNvPr id="932" name="Google Shape;1243;p117"/>
          <p:cNvSpPr/>
          <p:nvPr/>
        </p:nvSpPr>
        <p:spPr>
          <a:xfrm>
            <a:off x="4547520" y="2945160"/>
            <a:ext cx="4256640" cy="845640"/>
          </a:xfrm>
          <a:prstGeom prst="roundRect">
            <a:avLst>
              <a:gd name="adj" fmla="val 8132"/>
            </a:avLst>
          </a:prstGeom>
          <a:solidFill>
            <a:srgbClr val="d8e4f7"/>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33" name="Google Shape;1244;p117"/>
          <p:cNvSpPr/>
          <p:nvPr/>
        </p:nvSpPr>
        <p:spPr>
          <a:xfrm>
            <a:off x="5166000" y="3756240"/>
            <a:ext cx="282564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Option 2: Customization</a:t>
            </a:r>
            <a:endParaRPr b="0" lang="en-US" sz="1200" strike="noStrike" u="none">
              <a:solidFill>
                <a:srgbClr val="000000"/>
              </a:solidFill>
              <a:uFillTx/>
              <a:latin typeface="Arial"/>
            </a:endParaRPr>
          </a:p>
        </p:txBody>
      </p:sp>
      <p:grpSp>
        <p:nvGrpSpPr>
          <p:cNvPr id="934" name="Google Shape;1245;p117"/>
          <p:cNvGrpSpPr/>
          <p:nvPr/>
        </p:nvGrpSpPr>
        <p:grpSpPr>
          <a:xfrm>
            <a:off x="339480" y="2621880"/>
            <a:ext cx="3900960" cy="1647360"/>
            <a:chOff x="339480" y="2621880"/>
            <a:chExt cx="3900960" cy="1647360"/>
          </a:xfrm>
        </p:grpSpPr>
        <p:sp>
          <p:nvSpPr>
            <p:cNvPr id="935" name="Google Shape;1246;p117"/>
            <p:cNvSpPr/>
            <p:nvPr/>
          </p:nvSpPr>
          <p:spPr>
            <a:xfrm>
              <a:off x="396720" y="2621880"/>
              <a:ext cx="3843720" cy="1455120"/>
            </a:xfrm>
            <a:prstGeom prst="roundRect">
              <a:avLst>
                <a:gd name="adj" fmla="val 5675"/>
              </a:avLst>
            </a:prstGeom>
            <a:solidFill>
              <a:srgbClr val="f4f0ff"/>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36" name="Google Shape;1247;p117"/>
            <p:cNvSpPr/>
            <p:nvPr/>
          </p:nvSpPr>
          <p:spPr>
            <a:xfrm>
              <a:off x="1038600" y="4079880"/>
              <a:ext cx="24235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Option 1: Initial Setup Hub</a:t>
              </a:r>
              <a:endParaRPr b="0" lang="en-US" sz="1200" strike="noStrike" u="none">
                <a:solidFill>
                  <a:srgbClr val="000000"/>
                </a:solidFill>
                <a:uFillTx/>
                <a:latin typeface="Arial"/>
              </a:endParaRPr>
            </a:p>
          </p:txBody>
        </p:sp>
        <p:sp>
          <p:nvSpPr>
            <p:cNvPr id="937" name="Google Shape;1248;p117"/>
            <p:cNvSpPr/>
            <p:nvPr/>
          </p:nvSpPr>
          <p:spPr>
            <a:xfrm>
              <a:off x="506880" y="2849760"/>
              <a:ext cx="943920" cy="94572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38" name="Google Shape;1249;p117"/>
            <p:cNvSpPr/>
            <p:nvPr/>
          </p:nvSpPr>
          <p:spPr>
            <a:xfrm>
              <a:off x="1531080" y="2849760"/>
              <a:ext cx="1228320" cy="36648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39" name="Google Shape;1250;p117"/>
            <p:cNvSpPr/>
            <p:nvPr/>
          </p:nvSpPr>
          <p:spPr>
            <a:xfrm>
              <a:off x="1531080" y="3331800"/>
              <a:ext cx="1228320" cy="45288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40" name="Google Shape;1251;p117"/>
            <p:cNvSpPr/>
            <p:nvPr/>
          </p:nvSpPr>
          <p:spPr>
            <a:xfrm>
              <a:off x="2839680" y="2849760"/>
              <a:ext cx="860760" cy="945720"/>
            </a:xfrm>
            <a:prstGeom prst="roundRect">
              <a:avLst>
                <a:gd name="adj" fmla="val 8132"/>
              </a:avLst>
            </a:prstGeom>
            <a:solidFill>
              <a:srgbClr val="d9d2e9"/>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941" name="Google Shape;1252;p117"/>
            <p:cNvSpPr/>
            <p:nvPr/>
          </p:nvSpPr>
          <p:spPr>
            <a:xfrm>
              <a:off x="339480" y="377856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App</a:t>
              </a:r>
              <a:endParaRPr b="0" lang="en-US" sz="1000" strike="noStrike" u="none">
                <a:solidFill>
                  <a:srgbClr val="000000"/>
                </a:solidFill>
                <a:uFillTx/>
                <a:latin typeface="Arial"/>
              </a:endParaRPr>
            </a:p>
          </p:txBody>
        </p:sp>
        <p:sp>
          <p:nvSpPr>
            <p:cNvPr id="942" name="Google Shape;1253;p117"/>
            <p:cNvSpPr/>
            <p:nvPr/>
          </p:nvSpPr>
          <p:spPr>
            <a:xfrm>
              <a:off x="1505880" y="31644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900" strike="noStrike" u="none">
                  <a:solidFill>
                    <a:srgbClr val="000000"/>
                  </a:solidFill>
                  <a:uFillTx/>
                  <a:latin typeface="Gill Sans"/>
                  <a:ea typeface="Gill Sans"/>
                </a:rPr>
                <a:t>Website</a:t>
              </a:r>
              <a:endParaRPr b="0" lang="en-US" sz="900" strike="noStrike" u="none">
                <a:solidFill>
                  <a:srgbClr val="000000"/>
                </a:solidFill>
                <a:uFillTx/>
                <a:latin typeface="Arial"/>
              </a:endParaRPr>
            </a:p>
          </p:txBody>
        </p:sp>
        <p:sp>
          <p:nvSpPr>
            <p:cNvPr id="943" name="Google Shape;1254;p117"/>
            <p:cNvSpPr/>
            <p:nvPr/>
          </p:nvSpPr>
          <p:spPr>
            <a:xfrm>
              <a:off x="1505880" y="37512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Coding</a:t>
              </a:r>
              <a:endParaRPr b="0" lang="en-US" sz="1000" strike="noStrike" u="none">
                <a:solidFill>
                  <a:srgbClr val="000000"/>
                </a:solidFill>
                <a:uFillTx/>
                <a:latin typeface="Arial"/>
              </a:endParaRPr>
            </a:p>
          </p:txBody>
        </p:sp>
        <p:sp>
          <p:nvSpPr>
            <p:cNvPr id="944" name="Google Shape;1255;p117"/>
            <p:cNvSpPr/>
            <p:nvPr/>
          </p:nvSpPr>
          <p:spPr>
            <a:xfrm>
              <a:off x="2672280" y="37512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Professional</a:t>
              </a:r>
              <a:endParaRPr b="0" lang="en-US" sz="1000" strike="noStrike" u="none">
                <a:solidFill>
                  <a:srgbClr val="000000"/>
                </a:solidFill>
                <a:uFillTx/>
                <a:latin typeface="Arial"/>
              </a:endParaRPr>
            </a:p>
          </p:txBody>
        </p:sp>
        <p:pic>
          <p:nvPicPr>
            <p:cNvPr id="945" name="Google Shape;1256;p117" descr=""/>
            <p:cNvPicPr/>
            <p:nvPr/>
          </p:nvPicPr>
          <p:blipFill>
            <a:blip r:embed="rId1"/>
            <a:stretch/>
          </p:blipFill>
          <p:spPr>
            <a:xfrm>
              <a:off x="651240" y="2965320"/>
              <a:ext cx="273960" cy="273960"/>
            </a:xfrm>
            <a:prstGeom prst="rect">
              <a:avLst/>
            </a:prstGeom>
            <a:noFill/>
            <a:ln w="0">
              <a:noFill/>
            </a:ln>
          </p:spPr>
        </p:pic>
        <p:pic>
          <p:nvPicPr>
            <p:cNvPr id="946" name="Google Shape;1257;p117" descr=""/>
            <p:cNvPicPr/>
            <p:nvPr/>
          </p:nvPicPr>
          <p:blipFill>
            <a:blip r:embed="rId2"/>
            <a:stretch/>
          </p:blipFill>
          <p:spPr>
            <a:xfrm>
              <a:off x="1038600" y="2965320"/>
              <a:ext cx="273960" cy="273960"/>
            </a:xfrm>
            <a:prstGeom prst="rect">
              <a:avLst/>
            </a:prstGeom>
            <a:noFill/>
            <a:ln w="0">
              <a:noFill/>
            </a:ln>
          </p:spPr>
        </p:pic>
        <p:pic>
          <p:nvPicPr>
            <p:cNvPr id="947" name="Google Shape;1258;p117" descr=""/>
            <p:cNvPicPr/>
            <p:nvPr/>
          </p:nvPicPr>
          <p:blipFill>
            <a:blip r:embed="rId3"/>
            <a:stretch/>
          </p:blipFill>
          <p:spPr>
            <a:xfrm>
              <a:off x="1038600" y="3372120"/>
              <a:ext cx="273960" cy="273960"/>
            </a:xfrm>
            <a:prstGeom prst="rect">
              <a:avLst/>
            </a:prstGeom>
            <a:noFill/>
            <a:ln w="0">
              <a:noFill/>
            </a:ln>
          </p:spPr>
        </p:pic>
        <p:pic>
          <p:nvPicPr>
            <p:cNvPr id="948" name="Google Shape;1259;p117" descr=""/>
            <p:cNvPicPr/>
            <p:nvPr/>
          </p:nvPicPr>
          <p:blipFill>
            <a:blip r:embed="rId4"/>
            <a:stretch/>
          </p:blipFill>
          <p:spPr>
            <a:xfrm>
              <a:off x="651240" y="3372120"/>
              <a:ext cx="273960" cy="273960"/>
            </a:xfrm>
            <a:prstGeom prst="rect">
              <a:avLst/>
            </a:prstGeom>
            <a:noFill/>
            <a:ln w="0">
              <a:noFill/>
            </a:ln>
          </p:spPr>
        </p:pic>
        <p:pic>
          <p:nvPicPr>
            <p:cNvPr id="949" name="Google Shape;1260;p117" descr=""/>
            <p:cNvPicPr/>
            <p:nvPr/>
          </p:nvPicPr>
          <p:blipFill>
            <a:blip r:embed="rId5"/>
            <a:stretch/>
          </p:blipFill>
          <p:spPr>
            <a:xfrm>
              <a:off x="1892880" y="2895840"/>
              <a:ext cx="273960" cy="273960"/>
            </a:xfrm>
            <a:prstGeom prst="rect">
              <a:avLst/>
            </a:prstGeom>
            <a:noFill/>
            <a:ln w="0">
              <a:noFill/>
            </a:ln>
          </p:spPr>
        </p:pic>
        <p:pic>
          <p:nvPicPr>
            <p:cNvPr id="950" name="Google Shape;1261;p117" descr=""/>
            <p:cNvPicPr/>
            <p:nvPr/>
          </p:nvPicPr>
          <p:blipFill>
            <a:blip r:embed="rId6"/>
            <a:stretch/>
          </p:blipFill>
          <p:spPr>
            <a:xfrm>
              <a:off x="1892880" y="3415320"/>
              <a:ext cx="273960" cy="273960"/>
            </a:xfrm>
            <a:prstGeom prst="rect">
              <a:avLst/>
            </a:prstGeom>
            <a:noFill/>
            <a:ln w="0">
              <a:noFill/>
            </a:ln>
          </p:spPr>
        </p:pic>
        <p:pic>
          <p:nvPicPr>
            <p:cNvPr id="951" name="Google Shape;1262;p117" descr=""/>
            <p:cNvPicPr/>
            <p:nvPr/>
          </p:nvPicPr>
          <p:blipFill>
            <a:blip r:embed="rId7"/>
            <a:stretch/>
          </p:blipFill>
          <p:spPr>
            <a:xfrm>
              <a:off x="1603080" y="2895840"/>
              <a:ext cx="273960" cy="273960"/>
            </a:xfrm>
            <a:prstGeom prst="rect">
              <a:avLst/>
            </a:prstGeom>
            <a:noFill/>
            <a:ln w="0">
              <a:noFill/>
            </a:ln>
          </p:spPr>
        </p:pic>
        <p:pic>
          <p:nvPicPr>
            <p:cNvPr id="952" name="Google Shape;1263;p117" descr=""/>
            <p:cNvPicPr/>
            <p:nvPr/>
          </p:nvPicPr>
          <p:blipFill>
            <a:blip r:embed="rId8"/>
            <a:stretch/>
          </p:blipFill>
          <p:spPr>
            <a:xfrm>
              <a:off x="2167200" y="2895840"/>
              <a:ext cx="273960" cy="273960"/>
            </a:xfrm>
            <a:prstGeom prst="rect">
              <a:avLst/>
            </a:prstGeom>
            <a:noFill/>
            <a:ln w="0">
              <a:noFill/>
            </a:ln>
          </p:spPr>
        </p:pic>
        <p:pic>
          <p:nvPicPr>
            <p:cNvPr id="953" name="Google Shape;1264;p117" descr=""/>
            <p:cNvPicPr/>
            <p:nvPr/>
          </p:nvPicPr>
          <p:blipFill>
            <a:blip r:embed="rId9"/>
            <a:stretch/>
          </p:blipFill>
          <p:spPr>
            <a:xfrm>
              <a:off x="1603080" y="3438360"/>
              <a:ext cx="228240" cy="228240"/>
            </a:xfrm>
            <a:prstGeom prst="rect">
              <a:avLst/>
            </a:prstGeom>
            <a:noFill/>
            <a:ln w="0">
              <a:noFill/>
            </a:ln>
          </p:spPr>
        </p:pic>
        <p:pic>
          <p:nvPicPr>
            <p:cNvPr id="954" name="Google Shape;1265;p117" descr=""/>
            <p:cNvPicPr/>
            <p:nvPr/>
          </p:nvPicPr>
          <p:blipFill>
            <a:blip r:embed="rId10"/>
            <a:stretch/>
          </p:blipFill>
          <p:spPr>
            <a:xfrm>
              <a:off x="2167200" y="3433680"/>
              <a:ext cx="273960" cy="237600"/>
            </a:xfrm>
            <a:prstGeom prst="rect">
              <a:avLst/>
            </a:prstGeom>
            <a:noFill/>
            <a:ln w="0">
              <a:noFill/>
            </a:ln>
          </p:spPr>
        </p:pic>
        <p:pic>
          <p:nvPicPr>
            <p:cNvPr id="955" name="Google Shape;1266;p117" descr=""/>
            <p:cNvPicPr/>
            <p:nvPr/>
          </p:nvPicPr>
          <p:blipFill>
            <a:blip r:embed="rId11"/>
            <a:stretch/>
          </p:blipFill>
          <p:spPr>
            <a:xfrm>
              <a:off x="2449440" y="2895840"/>
              <a:ext cx="273960" cy="273960"/>
            </a:xfrm>
            <a:prstGeom prst="rect">
              <a:avLst/>
            </a:prstGeom>
            <a:noFill/>
            <a:ln w="0">
              <a:noFill/>
            </a:ln>
          </p:spPr>
        </p:pic>
        <p:pic>
          <p:nvPicPr>
            <p:cNvPr id="956" name="Google Shape;1267;p117" descr=""/>
            <p:cNvPicPr/>
            <p:nvPr/>
          </p:nvPicPr>
          <p:blipFill>
            <a:blip r:embed="rId12"/>
            <a:stretch/>
          </p:blipFill>
          <p:spPr>
            <a:xfrm>
              <a:off x="2977920" y="2965320"/>
              <a:ext cx="273960" cy="273960"/>
            </a:xfrm>
            <a:prstGeom prst="rect">
              <a:avLst/>
            </a:prstGeom>
            <a:noFill/>
            <a:ln w="0">
              <a:noFill/>
            </a:ln>
          </p:spPr>
        </p:pic>
        <p:pic>
          <p:nvPicPr>
            <p:cNvPr id="957" name="Google Shape;1268;p117" descr=""/>
            <p:cNvPicPr/>
            <p:nvPr/>
          </p:nvPicPr>
          <p:blipFill>
            <a:blip r:embed="rId13"/>
            <a:stretch/>
          </p:blipFill>
          <p:spPr>
            <a:xfrm>
              <a:off x="3296160" y="2965320"/>
              <a:ext cx="273960" cy="273960"/>
            </a:xfrm>
            <a:prstGeom prst="rect">
              <a:avLst/>
            </a:prstGeom>
            <a:noFill/>
            <a:ln w="0">
              <a:noFill/>
            </a:ln>
          </p:spPr>
        </p:pic>
        <p:pic>
          <p:nvPicPr>
            <p:cNvPr id="958" name="Google Shape;1269;p117" descr=""/>
            <p:cNvPicPr/>
            <p:nvPr/>
          </p:nvPicPr>
          <p:blipFill>
            <a:blip r:embed="rId14"/>
            <a:srcRect l="0" t="0" r="86598" b="0"/>
            <a:stretch/>
          </p:blipFill>
          <p:spPr>
            <a:xfrm>
              <a:off x="2977920" y="3369960"/>
              <a:ext cx="273960" cy="277920"/>
            </a:xfrm>
            <a:prstGeom prst="rect">
              <a:avLst/>
            </a:prstGeom>
            <a:noFill/>
            <a:ln w="0">
              <a:noFill/>
            </a:ln>
          </p:spPr>
        </p:pic>
        <p:pic>
          <p:nvPicPr>
            <p:cNvPr id="959" name="Google Shape;1270;p117" descr=""/>
            <p:cNvPicPr/>
            <p:nvPr/>
          </p:nvPicPr>
          <p:blipFill>
            <a:blip r:embed="rId15"/>
            <a:stretch/>
          </p:blipFill>
          <p:spPr>
            <a:xfrm>
              <a:off x="3295800" y="3372120"/>
              <a:ext cx="273960" cy="273960"/>
            </a:xfrm>
            <a:prstGeom prst="rect">
              <a:avLst/>
            </a:prstGeom>
            <a:noFill/>
            <a:ln w="0">
              <a:noFill/>
            </a:ln>
          </p:spPr>
        </p:pic>
        <p:sp>
          <p:nvSpPr>
            <p:cNvPr id="960" name="Google Shape;1271;p117"/>
            <p:cNvSpPr/>
            <p:nvPr/>
          </p:nvSpPr>
          <p:spPr>
            <a:xfrm>
              <a:off x="3640680" y="3228120"/>
              <a:ext cx="59940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more…</a:t>
              </a:r>
              <a:endParaRPr b="0" lang="en-US" sz="1000" strike="noStrike" u="none">
                <a:solidFill>
                  <a:srgbClr val="000000"/>
                </a:solidFill>
                <a:uFillTx/>
                <a:latin typeface="Arial"/>
              </a:endParaRPr>
            </a:p>
          </p:txBody>
        </p:sp>
        <p:pic>
          <p:nvPicPr>
            <p:cNvPr id="961" name="Google Shape;1272;p117" descr=""/>
            <p:cNvPicPr/>
            <p:nvPr/>
          </p:nvPicPr>
          <p:blipFill>
            <a:blip r:embed="rId16"/>
            <a:stretch/>
          </p:blipFill>
          <p:spPr>
            <a:xfrm>
              <a:off x="2449440" y="3415320"/>
              <a:ext cx="273960" cy="273960"/>
            </a:xfrm>
            <a:prstGeom prst="rect">
              <a:avLst/>
            </a:prstGeom>
            <a:noFill/>
            <a:ln w="0">
              <a:noFill/>
            </a:ln>
          </p:spPr>
        </p:pic>
      </p:grpSp>
      <p:grpSp>
        <p:nvGrpSpPr>
          <p:cNvPr id="962" name="Google Shape;1273;p117"/>
          <p:cNvGrpSpPr/>
          <p:nvPr/>
        </p:nvGrpSpPr>
        <p:grpSpPr>
          <a:xfrm>
            <a:off x="7092720" y="3406680"/>
            <a:ext cx="1485360" cy="268920"/>
            <a:chOff x="7092720" y="3406680"/>
            <a:chExt cx="1485360" cy="268920"/>
          </a:xfrm>
        </p:grpSpPr>
        <p:sp>
          <p:nvSpPr>
            <p:cNvPr id="963" name="Google Shape;1274;p117"/>
            <p:cNvSpPr/>
            <p:nvPr/>
          </p:nvSpPr>
          <p:spPr>
            <a:xfrm>
              <a:off x="7092720" y="340668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64" name="Google Shape;1275;p117" descr=""/>
            <p:cNvPicPr/>
            <p:nvPr/>
          </p:nvPicPr>
          <p:blipFill>
            <a:blip r:embed="rId17"/>
            <a:stretch/>
          </p:blipFill>
          <p:spPr>
            <a:xfrm>
              <a:off x="7125480" y="3449880"/>
              <a:ext cx="182520" cy="182520"/>
            </a:xfrm>
            <a:prstGeom prst="rect">
              <a:avLst/>
            </a:prstGeom>
            <a:noFill/>
            <a:ln w="0">
              <a:noFill/>
            </a:ln>
          </p:spPr>
        </p:pic>
        <p:sp>
          <p:nvSpPr>
            <p:cNvPr id="965" name="Google Shape;1276;p117"/>
            <p:cNvSpPr/>
            <p:nvPr/>
          </p:nvSpPr>
          <p:spPr>
            <a:xfrm>
              <a:off x="7308360" y="344628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Upload Local Files </a:t>
              </a:r>
              <a:endParaRPr b="0" lang="en-US" sz="1000" strike="noStrike" u="none">
                <a:solidFill>
                  <a:srgbClr val="000000"/>
                </a:solidFill>
                <a:uFillTx/>
                <a:latin typeface="Arial"/>
              </a:endParaRPr>
            </a:p>
          </p:txBody>
        </p:sp>
      </p:grpSp>
      <p:grpSp>
        <p:nvGrpSpPr>
          <p:cNvPr id="966" name="Google Shape;1277;p117"/>
          <p:cNvGrpSpPr/>
          <p:nvPr/>
        </p:nvGrpSpPr>
        <p:grpSpPr>
          <a:xfrm>
            <a:off x="5588640" y="3056760"/>
            <a:ext cx="1485000" cy="268920"/>
            <a:chOff x="5588640" y="3056760"/>
            <a:chExt cx="1485000" cy="268920"/>
          </a:xfrm>
        </p:grpSpPr>
        <p:sp>
          <p:nvSpPr>
            <p:cNvPr id="967" name="Google Shape;1278;p117"/>
            <p:cNvSpPr/>
            <p:nvPr/>
          </p:nvSpPr>
          <p:spPr>
            <a:xfrm>
              <a:off x="5588640" y="305676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68" name="Google Shape;1279;p117" descr=""/>
            <p:cNvPicPr/>
            <p:nvPr/>
          </p:nvPicPr>
          <p:blipFill>
            <a:blip r:embed="rId18"/>
            <a:stretch/>
          </p:blipFill>
          <p:spPr>
            <a:xfrm>
              <a:off x="5621040" y="3099960"/>
              <a:ext cx="182520" cy="182520"/>
            </a:xfrm>
            <a:prstGeom prst="rect">
              <a:avLst/>
            </a:prstGeom>
            <a:noFill/>
            <a:ln w="0">
              <a:noFill/>
            </a:ln>
          </p:spPr>
        </p:pic>
        <p:sp>
          <p:nvSpPr>
            <p:cNvPr id="969" name="Google Shape;1280;p117"/>
            <p:cNvSpPr/>
            <p:nvPr/>
          </p:nvSpPr>
          <p:spPr>
            <a:xfrm>
              <a:off x="5803920" y="309672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Open Specific URLs</a:t>
              </a:r>
              <a:endParaRPr b="0" lang="en-US" sz="1000" strike="noStrike" u="none">
                <a:solidFill>
                  <a:srgbClr val="000000"/>
                </a:solidFill>
                <a:uFillTx/>
                <a:latin typeface="Arial"/>
              </a:endParaRPr>
            </a:p>
          </p:txBody>
        </p:sp>
      </p:grpSp>
      <p:grpSp>
        <p:nvGrpSpPr>
          <p:cNvPr id="970" name="Google Shape;1281;p117"/>
          <p:cNvGrpSpPr/>
          <p:nvPr/>
        </p:nvGrpSpPr>
        <p:grpSpPr>
          <a:xfrm>
            <a:off x="5588640" y="3406680"/>
            <a:ext cx="1485000" cy="268920"/>
            <a:chOff x="5588640" y="3406680"/>
            <a:chExt cx="1485000" cy="268920"/>
          </a:xfrm>
        </p:grpSpPr>
        <p:sp>
          <p:nvSpPr>
            <p:cNvPr id="971" name="Google Shape;1282;p117"/>
            <p:cNvSpPr/>
            <p:nvPr/>
          </p:nvSpPr>
          <p:spPr>
            <a:xfrm>
              <a:off x="5588640" y="340668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pic>
          <p:nvPicPr>
            <p:cNvPr id="972" name="Google Shape;1283;p117" descr=""/>
            <p:cNvPicPr/>
            <p:nvPr/>
          </p:nvPicPr>
          <p:blipFill>
            <a:blip r:embed="rId19"/>
            <a:stretch/>
          </p:blipFill>
          <p:spPr>
            <a:xfrm>
              <a:off x="5621040" y="3448800"/>
              <a:ext cx="182520" cy="182520"/>
            </a:xfrm>
            <a:prstGeom prst="rect">
              <a:avLst/>
            </a:prstGeom>
            <a:noFill/>
            <a:ln w="0">
              <a:noFill/>
            </a:ln>
          </p:spPr>
        </p:pic>
        <p:sp>
          <p:nvSpPr>
            <p:cNvPr id="973" name="Google Shape;1284;p117"/>
            <p:cNvSpPr/>
            <p:nvPr/>
          </p:nvSpPr>
          <p:spPr>
            <a:xfrm>
              <a:off x="5803920" y="344520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Clone Github Repos</a:t>
              </a:r>
              <a:endParaRPr b="0" lang="en-US" sz="1000" strike="noStrike" u="none">
                <a:solidFill>
                  <a:srgbClr val="000000"/>
                </a:solidFill>
                <a:uFillTx/>
                <a:latin typeface="Arial"/>
              </a:endParaRPr>
            </a:p>
          </p:txBody>
        </p:sp>
      </p:grpSp>
      <p:grpSp>
        <p:nvGrpSpPr>
          <p:cNvPr id="974" name="Google Shape;1285;p117"/>
          <p:cNvGrpSpPr/>
          <p:nvPr/>
        </p:nvGrpSpPr>
        <p:grpSpPr>
          <a:xfrm>
            <a:off x="7092720" y="3056760"/>
            <a:ext cx="1485360" cy="268920"/>
            <a:chOff x="7092720" y="3056760"/>
            <a:chExt cx="1485360" cy="268920"/>
          </a:xfrm>
        </p:grpSpPr>
        <p:sp>
          <p:nvSpPr>
            <p:cNvPr id="975" name="Google Shape;1286;p117"/>
            <p:cNvSpPr/>
            <p:nvPr/>
          </p:nvSpPr>
          <p:spPr>
            <a:xfrm>
              <a:off x="7092720" y="3056760"/>
              <a:ext cx="1408320" cy="268920"/>
            </a:xfrm>
            <a:prstGeom prst="roundRect">
              <a:avLst>
                <a:gd name="adj" fmla="val 16667"/>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976" name="Google Shape;1287;p117"/>
            <p:cNvSpPr/>
            <p:nvPr/>
          </p:nvSpPr>
          <p:spPr>
            <a:xfrm>
              <a:off x="7308360" y="3096720"/>
              <a:ext cx="126972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Open GDrive Files</a:t>
              </a:r>
              <a:endParaRPr b="0" lang="en-US" sz="1000" strike="noStrike" u="none">
                <a:solidFill>
                  <a:srgbClr val="000000"/>
                </a:solidFill>
                <a:uFillTx/>
                <a:latin typeface="Arial"/>
              </a:endParaRPr>
            </a:p>
          </p:txBody>
        </p:sp>
        <p:pic>
          <p:nvPicPr>
            <p:cNvPr id="977" name="Google Shape;1288;p117" descr=""/>
            <p:cNvPicPr/>
            <p:nvPr/>
          </p:nvPicPr>
          <p:blipFill>
            <a:blip r:embed="rId20"/>
            <a:stretch/>
          </p:blipFill>
          <p:spPr>
            <a:xfrm>
              <a:off x="7125480" y="3109680"/>
              <a:ext cx="182520" cy="163080"/>
            </a:xfrm>
            <a:prstGeom prst="rect">
              <a:avLst/>
            </a:prstGeom>
            <a:noFill/>
            <a:ln w="0">
              <a:noFill/>
            </a:ln>
          </p:spPr>
        </p:pic>
      </p:grpSp>
      <p:cxnSp>
        <p:nvCxnSpPr>
          <p:cNvPr id="978" name="Google Shape;1289;p117"/>
          <p:cNvCxnSpPr/>
          <p:nvPr/>
        </p:nvCxnSpPr>
        <p:spPr>
          <a:xfrm>
            <a:off x="5509440" y="3024720"/>
            <a:ext cx="2520" cy="731880"/>
          </a:xfrm>
          <a:prstGeom prst="straightConnector1">
            <a:avLst/>
          </a:prstGeom>
          <a:ln w="19050">
            <a:solidFill>
              <a:srgbClr val="073763"/>
            </a:solidFill>
            <a:round/>
          </a:ln>
        </p:spPr>
      </p:cxnSp>
      <p:grpSp>
        <p:nvGrpSpPr>
          <p:cNvPr id="979" name="Google Shape;1290;p117"/>
          <p:cNvGrpSpPr/>
          <p:nvPr/>
        </p:nvGrpSpPr>
        <p:grpSpPr>
          <a:xfrm>
            <a:off x="4631760" y="3079080"/>
            <a:ext cx="708120" cy="189360"/>
            <a:chOff x="4631760" y="3079080"/>
            <a:chExt cx="708120" cy="189360"/>
          </a:xfrm>
        </p:grpSpPr>
        <p:pic>
          <p:nvPicPr>
            <p:cNvPr id="980" name="Google Shape;1291;p117" descr=""/>
            <p:cNvPicPr/>
            <p:nvPr/>
          </p:nvPicPr>
          <p:blipFill>
            <a:blip r:embed="rId21"/>
            <a:stretch/>
          </p:blipFill>
          <p:spPr>
            <a:xfrm>
              <a:off x="4631760" y="3082680"/>
              <a:ext cx="182520" cy="182520"/>
            </a:xfrm>
            <a:prstGeom prst="rect">
              <a:avLst/>
            </a:prstGeom>
            <a:noFill/>
            <a:ln w="0">
              <a:noFill/>
            </a:ln>
          </p:spPr>
        </p:pic>
        <p:sp>
          <p:nvSpPr>
            <p:cNvPr id="981" name="Google Shape;1292;p117"/>
            <p:cNvSpPr/>
            <p:nvPr/>
          </p:nvSpPr>
          <p:spPr>
            <a:xfrm>
              <a:off x="4814640" y="3079080"/>
              <a:ext cx="52524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Mouse</a:t>
              </a:r>
              <a:endParaRPr b="0" lang="en-US" sz="1000" strike="noStrike" u="none">
                <a:solidFill>
                  <a:srgbClr val="000000"/>
                </a:solidFill>
                <a:uFillTx/>
                <a:latin typeface="Arial"/>
              </a:endParaRPr>
            </a:p>
          </p:txBody>
        </p:sp>
      </p:grpSp>
      <p:grpSp>
        <p:nvGrpSpPr>
          <p:cNvPr id="982" name="Google Shape;1293;p117"/>
          <p:cNvGrpSpPr/>
          <p:nvPr/>
        </p:nvGrpSpPr>
        <p:grpSpPr>
          <a:xfrm>
            <a:off x="4627800" y="3315240"/>
            <a:ext cx="881280" cy="189360"/>
            <a:chOff x="4627800" y="3315240"/>
            <a:chExt cx="881280" cy="189360"/>
          </a:xfrm>
        </p:grpSpPr>
        <p:pic>
          <p:nvPicPr>
            <p:cNvPr id="983" name="Google Shape;1294;p117" descr=""/>
            <p:cNvPicPr/>
            <p:nvPr/>
          </p:nvPicPr>
          <p:blipFill>
            <a:blip r:embed="rId22"/>
            <a:stretch/>
          </p:blipFill>
          <p:spPr>
            <a:xfrm>
              <a:off x="4627800" y="3315240"/>
              <a:ext cx="182520" cy="182520"/>
            </a:xfrm>
            <a:prstGeom prst="rect">
              <a:avLst/>
            </a:prstGeom>
            <a:noFill/>
            <a:ln w="0">
              <a:noFill/>
            </a:ln>
          </p:spPr>
        </p:pic>
        <p:sp>
          <p:nvSpPr>
            <p:cNvPr id="984" name="Google Shape;1295;p117"/>
            <p:cNvSpPr/>
            <p:nvPr/>
          </p:nvSpPr>
          <p:spPr>
            <a:xfrm>
              <a:off x="4810680" y="3315240"/>
              <a:ext cx="69840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Keyboard</a:t>
              </a:r>
              <a:endParaRPr b="0" lang="en-US" sz="1000" strike="noStrike" u="none">
                <a:solidFill>
                  <a:srgbClr val="000000"/>
                </a:solidFill>
                <a:uFillTx/>
                <a:latin typeface="Arial"/>
              </a:endParaRPr>
            </a:p>
          </p:txBody>
        </p:sp>
      </p:grpSp>
      <p:sp>
        <p:nvSpPr>
          <p:cNvPr id="985" name="Google Shape;1296;p117"/>
          <p:cNvSpPr/>
          <p:nvPr/>
        </p:nvSpPr>
        <p:spPr>
          <a:xfrm>
            <a:off x="4627800" y="3566880"/>
            <a:ext cx="85248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i="1" lang="en" sz="800" strike="noStrike" u="sng">
                <a:solidFill>
                  <a:srgbClr val="0b5394"/>
                </a:solidFill>
                <a:uFillTx/>
                <a:latin typeface="Gill Sans"/>
                <a:ea typeface="Gill Sans"/>
              </a:rPr>
              <a:t>Fully Operable!</a:t>
            </a:r>
            <a:endParaRPr b="0" lang="en-US" sz="800" strike="noStrike" u="none">
              <a:solidFill>
                <a:srgbClr val="000000"/>
              </a:solidFill>
              <a:uFillTx/>
              <a:latin typeface="Arial"/>
            </a:endParaRPr>
          </a:p>
        </p:txBody>
      </p:sp>
      <p:sp>
        <p:nvSpPr>
          <p:cNvPr id="986" name="Google Shape;1297;p117"/>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hlink"/>
                </a:solidFill>
                <a:uFillTx/>
                <a:latin typeface="Gill Sans"/>
                <a:ea typeface="Gill Sans"/>
                <a:hlinkClick r:id="rId23"/>
              </a:rPr>
              <a:t>https://arena.xlang.ai</a:t>
            </a:r>
            <a:r>
              <a:rPr b="0" lang="en" sz="600" strike="noStrike" u="none">
                <a:solidFill>
                  <a:srgbClr val="5e5e5e"/>
                </a:solidFill>
                <a:uFillTx/>
                <a:latin typeface="Gill Sans"/>
                <a:ea typeface="Gill Sans"/>
              </a:rPr>
              <a:t> </a:t>
            </a:r>
            <a:endParaRPr b="0" lang="en-US" sz="600" strike="noStrike" u="none">
              <a:solidFill>
                <a:srgbClr val="000000"/>
              </a:solidFill>
              <a:uFillTx/>
              <a:latin typeface="Arial"/>
            </a:endParaRPr>
          </a:p>
        </p:txBody>
      </p:sp>
      <p:sp>
        <p:nvSpPr>
          <p:cNvPr id="987" name="Google Shape;1298;p117"/>
          <p:cNvSpPr/>
          <p:nvPr/>
        </p:nvSpPr>
        <p:spPr>
          <a:xfrm>
            <a:off x="660240" y="864360"/>
            <a:ext cx="7823160" cy="115740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Controls evaluation distribution to prompt users to improve task diversity</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Better mimics users' own desktop environments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Provides leaderboards for both general computer use and specialized workflows (coding, analysis, editing)</a:t>
            </a:r>
            <a:endParaRPr b="0" lang="en-US" sz="1600" strike="noStrike" u="none">
              <a:solidFill>
                <a:srgbClr val="000000"/>
              </a:solidFill>
              <a:uFillTx/>
              <a:latin typeface="Arial"/>
            </a:endParaRPr>
          </a:p>
        </p:txBody>
      </p:sp>
      <p:sp>
        <p:nvSpPr>
          <p:cNvPr id="988" name="PlaceHolder 1"/>
          <p:cNvSpPr>
            <a:spLocks noGrp="1"/>
          </p:cNvSpPr>
          <p:nvPr>
            <p:ph type="sldNum" idx="11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C438D2E1-397B-4E8A-9FFB-3560049DA70B}"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Google Shape;268;p55" descr=""/>
          <p:cNvPicPr/>
          <p:nvPr/>
        </p:nvPicPr>
        <p:blipFill>
          <a:blip r:embed="rId1"/>
          <a:stretch/>
        </p:blipFill>
        <p:spPr>
          <a:xfrm>
            <a:off x="5382000" y="1971360"/>
            <a:ext cx="2945880" cy="882000"/>
          </a:xfrm>
          <a:prstGeom prst="rect">
            <a:avLst/>
          </a:prstGeom>
          <a:noFill/>
          <a:ln w="0">
            <a:noFill/>
          </a:ln>
          <a:effectLst>
            <a:outerShdw algn="bl" blurRad="57240" dir="5400000" dist="19080" rotWithShape="0">
              <a:srgbClr val="000000">
                <a:alpha val="50000"/>
              </a:srgbClr>
            </a:outerShdw>
          </a:effectLst>
        </p:spPr>
      </p:pic>
      <p:sp>
        <p:nvSpPr>
          <p:cNvPr id="206" name="Google Shape;269;p5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Prior work on digital agents</a:t>
            </a:r>
            <a:endParaRPr b="0" lang="en-US" sz="3000" strike="noStrike" u="none">
              <a:solidFill>
                <a:srgbClr val="000000"/>
              </a:solidFill>
              <a:uFillTx/>
              <a:latin typeface="Arial"/>
            </a:endParaRPr>
          </a:p>
        </p:txBody>
      </p:sp>
      <p:sp>
        <p:nvSpPr>
          <p:cNvPr id="207" name="Google Shape;270;p55"/>
          <p:cNvSpPr/>
          <p:nvPr/>
        </p:nvSpPr>
        <p:spPr>
          <a:xfrm>
            <a:off x="0" y="4611600"/>
            <a:ext cx="4377960" cy="49608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600" strike="noStrike" u="sng">
                <a:solidFill>
                  <a:srgbClr val="5e5e5e"/>
                </a:solidFill>
                <a:uFillTx/>
                <a:latin typeface="Gill Sans"/>
                <a:ea typeface="Gill Sans"/>
                <a:hlinkClick r:id="rId2"/>
              </a:rPr>
              <a:t>IBOTS: Agent Control Through the User Interface (Zettlemoyer et al., 1999)</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3"/>
              </a:rPr>
              <a:t>Toward Automated Exploration of Interactive Systems (Riedl and Amant, 2002)</a:t>
            </a:r>
            <a:endParaRPr b="0" lang="en-US" sz="600" strike="noStrike" u="none">
              <a:solidFill>
                <a:srgbClr val="000000"/>
              </a:solidFill>
              <a:uFillTx/>
              <a:latin typeface="Arial"/>
            </a:endParaRPr>
          </a:p>
          <a:p>
            <a:pPr>
              <a:lnSpc>
                <a:spcPct val="100000"/>
              </a:lnSpc>
              <a:tabLst>
                <a:tab algn="l" pos="0"/>
              </a:tabLst>
            </a:pPr>
            <a:r>
              <a:rPr b="0" lang="en" sz="600" strike="noStrike" u="sng">
                <a:solidFill>
                  <a:schemeClr val="dk2"/>
                </a:solidFill>
                <a:uFillTx/>
                <a:latin typeface="Gill Sans"/>
                <a:ea typeface="Gill Sans"/>
                <a:hlinkClick r:id="rId4"/>
              </a:rPr>
              <a:t>OpenAI Universe, (OpenAI, 2016)</a:t>
            </a:r>
            <a:endParaRPr b="0" lang="en-US" sz="600" strike="noStrike" u="none">
              <a:solidFill>
                <a:srgbClr val="000000"/>
              </a:solidFill>
              <a:uFillTx/>
              <a:latin typeface="Arial"/>
            </a:endParaRPr>
          </a:p>
          <a:p>
            <a:pPr>
              <a:lnSpc>
                <a:spcPct val="100000"/>
              </a:lnSpc>
              <a:tabLst>
                <a:tab algn="l" pos="0"/>
              </a:tabLst>
            </a:pPr>
            <a:r>
              <a:rPr b="0" lang="en" sz="600" strike="noStrike" u="sng">
                <a:solidFill>
                  <a:srgbClr val="5e5e5e"/>
                </a:solidFill>
                <a:uFillTx/>
                <a:latin typeface="Gill Sans"/>
                <a:ea typeface="Gill Sans"/>
                <a:hlinkClick r:id="rId5"/>
              </a:rPr>
              <a:t>World of Bits: An Open-Domain Platform for Web-Based Agents (Shi et al., 2017)</a:t>
            </a:r>
            <a:endParaRPr b="0" lang="en-US" sz="600" strike="noStrike" u="none">
              <a:solidFill>
                <a:srgbClr val="000000"/>
              </a:solidFill>
              <a:uFillTx/>
              <a:latin typeface="Arial"/>
            </a:endParaRPr>
          </a:p>
        </p:txBody>
      </p:sp>
      <p:pic>
        <p:nvPicPr>
          <p:cNvPr id="208" name="Google Shape;271;p55" descr=""/>
          <p:cNvPicPr/>
          <p:nvPr/>
        </p:nvPicPr>
        <p:blipFill>
          <a:blip r:embed="rId6"/>
          <a:stretch/>
        </p:blipFill>
        <p:spPr>
          <a:xfrm>
            <a:off x="4817160" y="2744640"/>
            <a:ext cx="4075200" cy="950760"/>
          </a:xfrm>
          <a:prstGeom prst="rect">
            <a:avLst/>
          </a:prstGeom>
          <a:noFill/>
          <a:ln w="0">
            <a:noFill/>
          </a:ln>
          <a:effectLst>
            <a:outerShdw algn="bl" blurRad="57240" dir="5400000" dist="19080" rotWithShape="0">
              <a:srgbClr val="000000">
                <a:alpha val="50000"/>
              </a:srgbClr>
            </a:outerShdw>
          </a:effectLst>
        </p:spPr>
      </p:pic>
      <p:pic>
        <p:nvPicPr>
          <p:cNvPr id="209" name="Google Shape;272;p55" descr=""/>
          <p:cNvPicPr/>
          <p:nvPr/>
        </p:nvPicPr>
        <p:blipFill>
          <a:blip r:embed="rId7"/>
          <a:stretch/>
        </p:blipFill>
        <p:spPr>
          <a:xfrm>
            <a:off x="306360" y="1758240"/>
            <a:ext cx="4172400" cy="1023840"/>
          </a:xfrm>
          <a:prstGeom prst="rect">
            <a:avLst/>
          </a:prstGeom>
          <a:noFill/>
          <a:ln w="0">
            <a:noFill/>
          </a:ln>
          <a:effectLst>
            <a:outerShdw algn="bl" blurRad="57240" dir="5400000" dist="19080" rotWithShape="0">
              <a:srgbClr val="000000">
                <a:alpha val="50000"/>
              </a:srgbClr>
            </a:outerShdw>
          </a:effectLst>
        </p:spPr>
      </p:pic>
      <p:pic>
        <p:nvPicPr>
          <p:cNvPr id="210" name="Google Shape;273;p55" descr=""/>
          <p:cNvPicPr/>
          <p:nvPr/>
        </p:nvPicPr>
        <p:blipFill>
          <a:blip r:embed="rId8"/>
          <a:stretch/>
        </p:blipFill>
        <p:spPr>
          <a:xfrm>
            <a:off x="380520" y="2406960"/>
            <a:ext cx="4285440" cy="1288440"/>
          </a:xfrm>
          <a:prstGeom prst="rect">
            <a:avLst/>
          </a:prstGeom>
          <a:noFill/>
          <a:ln w="0">
            <a:noFill/>
          </a:ln>
          <a:effectLst>
            <a:outerShdw algn="bl" blurRad="57240" dir="5400000" dist="19080" rotWithShape="0">
              <a:srgbClr val="000000">
                <a:alpha val="50000"/>
              </a:srgbClr>
            </a:outerShdw>
          </a:effectLst>
        </p:spPr>
      </p:pic>
      <p:sp>
        <p:nvSpPr>
          <p:cNvPr id="211" name="Google Shape;274;p55"/>
          <p:cNvSpPr/>
          <p:nvPr/>
        </p:nvSpPr>
        <p:spPr>
          <a:xfrm>
            <a:off x="1347480" y="3765600"/>
            <a:ext cx="190476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Logical Agent</a:t>
            </a:r>
            <a:endParaRPr b="0" lang="en-US" sz="1400" strike="noStrike" u="none">
              <a:solidFill>
                <a:srgbClr val="000000"/>
              </a:solidFill>
              <a:uFillTx/>
              <a:latin typeface="Arial"/>
            </a:endParaRPr>
          </a:p>
        </p:txBody>
      </p:sp>
      <p:sp>
        <p:nvSpPr>
          <p:cNvPr id="212" name="Google Shape;275;p55"/>
          <p:cNvSpPr/>
          <p:nvPr/>
        </p:nvSpPr>
        <p:spPr>
          <a:xfrm>
            <a:off x="5902560" y="3765600"/>
            <a:ext cx="190476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Neural Agent</a:t>
            </a:r>
            <a:endParaRPr b="0" lang="en-US" sz="1400" strike="noStrike" u="none">
              <a:solidFill>
                <a:srgbClr val="000000"/>
              </a:solidFill>
              <a:uFillTx/>
              <a:latin typeface="Arial"/>
            </a:endParaRPr>
          </a:p>
        </p:txBody>
      </p:sp>
      <p:sp>
        <p:nvSpPr>
          <p:cNvPr id="213" name="PlaceHolder 1"/>
          <p:cNvSpPr>
            <a:spLocks noGrp="1"/>
          </p:cNvSpPr>
          <p:nvPr>
            <p:ph type="sldNum" idx="5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B82B05C-117F-4C40-A789-4EF0B055A33F}"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Google Shape;1304;p11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Agent arena evaluation pipeline overview </a:t>
            </a:r>
            <a:endParaRPr b="0" lang="en-US" sz="3000" strike="noStrike" u="none">
              <a:solidFill>
                <a:srgbClr val="000000"/>
              </a:solidFill>
              <a:uFillTx/>
              <a:latin typeface="Arial"/>
            </a:endParaRPr>
          </a:p>
        </p:txBody>
      </p:sp>
      <p:sp>
        <p:nvSpPr>
          <p:cNvPr id="990" name="Google Shape;1305;p118"/>
          <p:cNvSpPr/>
          <p:nvPr/>
        </p:nvSpPr>
        <p:spPr>
          <a:xfrm>
            <a:off x="247320" y="2535120"/>
            <a:ext cx="1323720" cy="1546200"/>
          </a:xfrm>
          <a:prstGeom prst="roundRect">
            <a:avLst>
              <a:gd name="adj" fmla="val 7912"/>
            </a:avLst>
          </a:prstGeom>
          <a:solidFill>
            <a:srgbClr val="fff2cc"/>
          </a:solidFill>
          <a:ln w="0">
            <a:noFill/>
          </a:ln>
        </p:spPr>
        <p:style>
          <a:lnRef idx="0"/>
          <a:fillRef idx="0"/>
          <a:effectRef idx="0"/>
          <a:fontRef idx="minor"/>
        </p:style>
        <p:txBody>
          <a:bodyPr tIns="91440" bIns="91440" anchor="ctr">
            <a:noAutofit/>
          </a:bodyPr>
          <a:p>
            <a:pPr>
              <a:lnSpc>
                <a:spcPct val="115000"/>
              </a:lnSpc>
              <a:tabLst>
                <a:tab algn="l" pos="0"/>
              </a:tabLst>
            </a:pPr>
            <a:endParaRPr b="0" lang="en-US" sz="1400" strike="noStrike" u="none">
              <a:solidFill>
                <a:srgbClr val="000000"/>
              </a:solidFill>
              <a:uFillTx/>
              <a:latin typeface="Arial"/>
            </a:endParaRPr>
          </a:p>
        </p:txBody>
      </p:sp>
      <p:pic>
        <p:nvPicPr>
          <p:cNvPr id="991" name="Google Shape;1306;p118" descr=""/>
          <p:cNvPicPr/>
          <p:nvPr/>
        </p:nvPicPr>
        <p:blipFill>
          <a:blip r:embed="rId1"/>
          <a:stretch/>
        </p:blipFill>
        <p:spPr>
          <a:xfrm>
            <a:off x="452160" y="2655360"/>
            <a:ext cx="914040" cy="514080"/>
          </a:xfrm>
          <a:prstGeom prst="rect">
            <a:avLst/>
          </a:prstGeom>
          <a:noFill/>
          <a:ln w="0">
            <a:noFill/>
          </a:ln>
        </p:spPr>
      </p:pic>
      <p:pic>
        <p:nvPicPr>
          <p:cNvPr id="992" name="Google Shape;1307;p118" descr=""/>
          <p:cNvPicPr/>
          <p:nvPr/>
        </p:nvPicPr>
        <p:blipFill>
          <a:blip r:embed="rId2"/>
          <a:stretch/>
        </p:blipFill>
        <p:spPr>
          <a:xfrm>
            <a:off x="452160" y="3321000"/>
            <a:ext cx="914040" cy="514800"/>
          </a:xfrm>
          <a:prstGeom prst="rect">
            <a:avLst/>
          </a:prstGeom>
          <a:noFill/>
          <a:ln w="0">
            <a:noFill/>
          </a:ln>
        </p:spPr>
      </p:pic>
      <p:sp>
        <p:nvSpPr>
          <p:cNvPr id="993" name="Google Shape;1308;p118"/>
          <p:cNvSpPr/>
          <p:nvPr/>
        </p:nvSpPr>
        <p:spPr>
          <a:xfrm>
            <a:off x="269640" y="313272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A</a:t>
            </a:r>
            <a:endParaRPr b="0" lang="en-US" sz="1000" strike="noStrike" u="none">
              <a:solidFill>
                <a:srgbClr val="000000"/>
              </a:solidFill>
              <a:uFillTx/>
              <a:latin typeface="Arial"/>
            </a:endParaRPr>
          </a:p>
        </p:txBody>
      </p:sp>
      <p:sp>
        <p:nvSpPr>
          <p:cNvPr id="994" name="Google Shape;1309;p118"/>
          <p:cNvSpPr/>
          <p:nvPr/>
        </p:nvSpPr>
        <p:spPr>
          <a:xfrm>
            <a:off x="269640" y="380340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Computer B</a:t>
            </a:r>
            <a:endParaRPr b="0" lang="en-US" sz="1000" strike="noStrike" u="none">
              <a:solidFill>
                <a:srgbClr val="000000"/>
              </a:solidFill>
              <a:uFillTx/>
              <a:latin typeface="Arial"/>
            </a:endParaRPr>
          </a:p>
        </p:txBody>
      </p:sp>
      <p:sp>
        <p:nvSpPr>
          <p:cNvPr id="995" name="Google Shape;1310;p118"/>
          <p:cNvSpPr/>
          <p:nvPr/>
        </p:nvSpPr>
        <p:spPr>
          <a:xfrm>
            <a:off x="294840" y="4238640"/>
            <a:ext cx="12283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Computers w/ Scenarios</a:t>
            </a:r>
            <a:endParaRPr b="0" lang="en-US" sz="1200" strike="noStrike" u="none">
              <a:solidFill>
                <a:srgbClr val="000000"/>
              </a:solidFill>
              <a:uFillTx/>
              <a:latin typeface="Arial"/>
            </a:endParaRPr>
          </a:p>
        </p:txBody>
      </p:sp>
      <p:pic>
        <p:nvPicPr>
          <p:cNvPr id="996" name="Google Shape;1311;p118" descr=""/>
          <p:cNvPicPr/>
          <p:nvPr/>
        </p:nvPicPr>
        <p:blipFill>
          <a:blip r:embed="rId3"/>
          <a:stretch/>
        </p:blipFill>
        <p:spPr>
          <a:xfrm>
            <a:off x="1710000" y="2998080"/>
            <a:ext cx="273960" cy="268560"/>
          </a:xfrm>
          <a:prstGeom prst="rect">
            <a:avLst/>
          </a:prstGeom>
          <a:noFill/>
          <a:ln w="0">
            <a:noFill/>
          </a:ln>
        </p:spPr>
      </p:pic>
      <p:sp>
        <p:nvSpPr>
          <p:cNvPr id="997" name="Google Shape;1312;p118"/>
          <p:cNvSpPr/>
          <p:nvPr/>
        </p:nvSpPr>
        <p:spPr>
          <a:xfrm>
            <a:off x="2016000" y="3005640"/>
            <a:ext cx="59940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200" strike="noStrike" u="none">
                <a:solidFill>
                  <a:srgbClr val="000000"/>
                </a:solidFill>
                <a:uFillTx/>
                <a:latin typeface="Gill Sans"/>
                <a:ea typeface="Gill Sans"/>
              </a:rPr>
              <a:t>User</a:t>
            </a:r>
            <a:endParaRPr b="0" lang="en-US" sz="1200" strike="noStrike" u="none">
              <a:solidFill>
                <a:srgbClr val="000000"/>
              </a:solidFill>
              <a:uFillTx/>
              <a:latin typeface="Arial"/>
            </a:endParaRPr>
          </a:p>
        </p:txBody>
      </p:sp>
      <p:sp>
        <p:nvSpPr>
          <p:cNvPr id="998" name="Google Shape;1313;p118"/>
          <p:cNvSpPr/>
          <p:nvPr/>
        </p:nvSpPr>
        <p:spPr>
          <a:xfrm>
            <a:off x="1608840" y="3413880"/>
            <a:ext cx="1323720" cy="64620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i="1" lang="en" sz="1000" strike="noStrike" u="sng">
                <a:solidFill>
                  <a:srgbClr val="000000"/>
                </a:solidFill>
                <a:uFillTx/>
                <a:latin typeface="Gill Sans"/>
                <a:ea typeface="Gill Sans"/>
              </a:rPr>
              <a:t>Upload “CV.pdf” on the desktop to Slack and send it to the </a:t>
            </a:r>
            <a:r>
              <a:rPr b="0" i="1" lang="en" sz="1000" strike="noStrike" u="sng">
                <a:solidFill>
                  <a:schemeClr val="dk1"/>
                </a:solidFill>
                <a:uFillTx/>
                <a:latin typeface="Gill Sans"/>
                <a:ea typeface="Gill Sans"/>
              </a:rPr>
              <a:t>“Jobs” </a:t>
            </a:r>
            <a:r>
              <a:rPr b="0" i="1" lang="en" sz="1000" strike="noStrike" u="sng">
                <a:solidFill>
                  <a:srgbClr val="000000"/>
                </a:solidFill>
                <a:uFillTx/>
                <a:latin typeface="Gill Sans"/>
                <a:ea typeface="Gill Sans"/>
              </a:rPr>
              <a:t>channel </a:t>
            </a:r>
            <a:endParaRPr b="0" lang="en-US" sz="1000" strike="noStrike" u="none">
              <a:solidFill>
                <a:srgbClr val="000000"/>
              </a:solidFill>
              <a:uFillTx/>
              <a:latin typeface="Arial"/>
            </a:endParaRPr>
          </a:p>
        </p:txBody>
      </p:sp>
      <p:sp>
        <p:nvSpPr>
          <p:cNvPr id="999" name="Google Shape;1314;p118"/>
          <p:cNvSpPr/>
          <p:nvPr/>
        </p:nvSpPr>
        <p:spPr>
          <a:xfrm>
            <a:off x="2880720" y="2401200"/>
            <a:ext cx="3416760" cy="1822320"/>
          </a:xfrm>
          <a:prstGeom prst="roundRect">
            <a:avLst>
              <a:gd name="adj" fmla="val 8132"/>
            </a:avLst>
          </a:prstGeom>
          <a:solidFill>
            <a:srgbClr val="d8e4f7"/>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1000" name="Google Shape;1315;p118"/>
          <p:cNvSpPr/>
          <p:nvPr/>
        </p:nvSpPr>
        <p:spPr>
          <a:xfrm>
            <a:off x="3089160" y="4170960"/>
            <a:ext cx="29995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200" strike="noStrike" u="none">
                <a:solidFill>
                  <a:schemeClr val="dk1"/>
                </a:solidFill>
                <a:uFillTx/>
                <a:latin typeface="Gill Sans"/>
                <a:ea typeface="Gill Sans"/>
              </a:rPr>
              <a:t>Agent Execution Visualization</a:t>
            </a:r>
            <a:endParaRPr b="0" lang="en-US" sz="1200" strike="noStrike" u="none">
              <a:solidFill>
                <a:srgbClr val="000000"/>
              </a:solidFill>
              <a:uFillTx/>
              <a:latin typeface="Arial"/>
            </a:endParaRPr>
          </a:p>
        </p:txBody>
      </p:sp>
      <p:sp>
        <p:nvSpPr>
          <p:cNvPr id="1001" name="Google Shape;1316;p118"/>
          <p:cNvSpPr/>
          <p:nvPr/>
        </p:nvSpPr>
        <p:spPr>
          <a:xfrm>
            <a:off x="3089160" y="246996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Agent A</a:t>
            </a:r>
            <a:endParaRPr b="0" lang="en-US" sz="1000" strike="noStrike" u="none">
              <a:solidFill>
                <a:srgbClr val="000000"/>
              </a:solidFill>
              <a:uFillTx/>
              <a:latin typeface="Arial"/>
            </a:endParaRPr>
          </a:p>
        </p:txBody>
      </p:sp>
      <p:sp>
        <p:nvSpPr>
          <p:cNvPr id="1002" name="Google Shape;1317;p118"/>
          <p:cNvSpPr/>
          <p:nvPr/>
        </p:nvSpPr>
        <p:spPr>
          <a:xfrm>
            <a:off x="4751640" y="2469960"/>
            <a:ext cx="127872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Agent B</a:t>
            </a:r>
            <a:endParaRPr b="0" lang="en-US" sz="1000" strike="noStrike" u="none">
              <a:solidFill>
                <a:srgbClr val="000000"/>
              </a:solidFill>
              <a:uFillTx/>
              <a:latin typeface="Arial"/>
            </a:endParaRPr>
          </a:p>
        </p:txBody>
      </p:sp>
      <p:pic>
        <p:nvPicPr>
          <p:cNvPr id="1003" name="Google Shape;1318;p118" descr=""/>
          <p:cNvPicPr/>
          <p:nvPr/>
        </p:nvPicPr>
        <p:blipFill>
          <a:blip r:embed="rId4"/>
          <a:stretch/>
        </p:blipFill>
        <p:spPr>
          <a:xfrm>
            <a:off x="2968920" y="2717280"/>
            <a:ext cx="1579680" cy="1037520"/>
          </a:xfrm>
          <a:prstGeom prst="rect">
            <a:avLst/>
          </a:prstGeom>
          <a:noFill/>
          <a:ln w="0">
            <a:noFill/>
          </a:ln>
          <a:effectLst>
            <a:outerShdw algn="bl" blurRad="57240" dir="5400000" dist="19080" rotWithShape="0">
              <a:srgbClr val="000000">
                <a:alpha val="50000"/>
              </a:srgbClr>
            </a:outerShdw>
          </a:effectLst>
        </p:spPr>
      </p:pic>
      <p:pic>
        <p:nvPicPr>
          <p:cNvPr id="1004" name="Google Shape;1319;p118" descr=""/>
          <p:cNvPicPr/>
          <p:nvPr/>
        </p:nvPicPr>
        <p:blipFill>
          <a:blip r:embed="rId5"/>
          <a:stretch/>
        </p:blipFill>
        <p:spPr>
          <a:xfrm>
            <a:off x="4643280" y="2723760"/>
            <a:ext cx="1579680" cy="1024920"/>
          </a:xfrm>
          <a:prstGeom prst="rect">
            <a:avLst/>
          </a:prstGeom>
          <a:noFill/>
          <a:ln w="0">
            <a:noFill/>
          </a:ln>
          <a:effectLst>
            <a:outerShdw algn="bl" blurRad="57240" dir="5400000" dist="19080" rotWithShape="0">
              <a:srgbClr val="000000">
                <a:alpha val="50000"/>
              </a:srgbClr>
            </a:outerShdw>
          </a:effectLst>
        </p:spPr>
      </p:pic>
      <p:sp>
        <p:nvSpPr>
          <p:cNvPr id="1005" name="Google Shape;1320;p118"/>
          <p:cNvSpPr/>
          <p:nvPr/>
        </p:nvSpPr>
        <p:spPr>
          <a:xfrm>
            <a:off x="3096000" y="3801960"/>
            <a:ext cx="29995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200" strike="noStrike" u="none">
                <a:solidFill>
                  <a:srgbClr val="0b5394"/>
                </a:solidFill>
                <a:uFillTx/>
                <a:latin typeface="Gill Sans"/>
                <a:ea typeface="Gill Sans"/>
              </a:rPr>
              <a:t>Step-wise feedback with 👍/ 👎</a:t>
            </a:r>
            <a:endParaRPr b="0" lang="en-US" sz="1200" strike="noStrike" u="none">
              <a:solidFill>
                <a:srgbClr val="000000"/>
              </a:solidFill>
              <a:uFillTx/>
              <a:latin typeface="Arial"/>
            </a:endParaRPr>
          </a:p>
        </p:txBody>
      </p:sp>
      <p:cxnSp>
        <p:nvCxnSpPr>
          <p:cNvPr id="1006" name="Google Shape;1321;p118"/>
          <p:cNvCxnSpPr>
            <a:stCxn id="990" idx="3"/>
            <a:endCxn id="999" idx="1"/>
          </p:cNvCxnSpPr>
          <p:nvPr/>
        </p:nvCxnSpPr>
        <p:spPr>
          <a:xfrm>
            <a:off x="1571040" y="3308040"/>
            <a:ext cx="1310040" cy="4680"/>
          </a:xfrm>
          <a:prstGeom prst="straightConnector1">
            <a:avLst/>
          </a:prstGeom>
          <a:ln w="9525">
            <a:solidFill>
              <a:srgbClr val="5e5e5e"/>
            </a:solidFill>
            <a:prstDash val="dash"/>
            <a:round/>
            <a:tailEnd len="med" type="triangle" w="med"/>
          </a:ln>
        </p:spPr>
      </p:cxnSp>
      <p:sp>
        <p:nvSpPr>
          <p:cNvPr id="1007" name="Google Shape;1322;p118"/>
          <p:cNvSpPr/>
          <p:nvPr/>
        </p:nvSpPr>
        <p:spPr>
          <a:xfrm>
            <a:off x="660240" y="788400"/>
            <a:ext cx="7823160" cy="66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600" strike="noStrike" u="none">
                <a:solidFill>
                  <a:schemeClr val="dk1"/>
                </a:solidFill>
                <a:uFillTx/>
                <a:latin typeface="Gill Sans"/>
                <a:ea typeface="Gill Sans"/>
              </a:rPr>
              <a:t>3.   Deploy two anonymous agents for side-by-side task execution</a:t>
            </a:r>
            <a:endParaRPr b="0" lang="en-US" sz="16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Gill Sans"/>
                <a:ea typeface="Gill Sans"/>
              </a:rPr>
              <a:t>4.   Provide step-wise feedback with 👍 or  👎during agent performance</a:t>
            </a:r>
            <a:endParaRPr b="0" lang="en-US" sz="1600" strike="noStrike" u="none">
              <a:solidFill>
                <a:srgbClr val="000000"/>
              </a:solidFill>
              <a:uFillTx/>
              <a:latin typeface="Arial"/>
            </a:endParaRPr>
          </a:p>
        </p:txBody>
      </p:sp>
      <p:sp>
        <p:nvSpPr>
          <p:cNvPr id="1008" name="Google Shape;1323;p118"/>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hlink"/>
                </a:solidFill>
                <a:uFillTx/>
                <a:latin typeface="Gill Sans"/>
                <a:ea typeface="Gill Sans"/>
                <a:hlinkClick r:id="rId6"/>
              </a:rPr>
              <a:t>https://arena.xlang.ai</a:t>
            </a:r>
            <a:r>
              <a:rPr b="0" lang="en" sz="600" strike="noStrike" u="none">
                <a:solidFill>
                  <a:srgbClr val="5e5e5e"/>
                </a:solidFill>
                <a:uFillTx/>
                <a:latin typeface="Gill Sans"/>
                <a:ea typeface="Gill Sans"/>
              </a:rPr>
              <a:t> </a:t>
            </a:r>
            <a:endParaRPr b="0" lang="en-US" sz="600" strike="noStrike" u="none">
              <a:solidFill>
                <a:srgbClr val="000000"/>
              </a:solidFill>
              <a:uFillTx/>
              <a:latin typeface="Arial"/>
            </a:endParaRPr>
          </a:p>
        </p:txBody>
      </p:sp>
      <p:sp>
        <p:nvSpPr>
          <p:cNvPr id="1009" name="PlaceHolder 1"/>
          <p:cNvSpPr>
            <a:spLocks noGrp="1"/>
          </p:cNvSpPr>
          <p:nvPr>
            <p:ph type="sldNum" idx="11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BDF4D841-0683-46DA-BEA5-8C412976BC5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cxnSp>
        <p:nvCxnSpPr>
          <p:cNvPr id="1010" name="Google Shape;1325;p118"/>
          <p:cNvCxnSpPr/>
          <p:nvPr/>
        </p:nvCxnSpPr>
        <p:spPr>
          <a:xfrm flipH="1">
            <a:off x="7849080" y="3601800"/>
            <a:ext cx="1440" cy="231480"/>
          </a:xfrm>
          <a:prstGeom prst="straightConnector1">
            <a:avLst/>
          </a:prstGeom>
          <a:ln w="9525">
            <a:solidFill>
              <a:srgbClr val="5e5e5e"/>
            </a:solidFill>
            <a:prstDash val="dash"/>
            <a:round/>
            <a:tailEnd len="med" type="triangle" w="med"/>
          </a:ln>
        </p:spPr>
      </p:cxnSp>
      <p:sp>
        <p:nvSpPr>
          <p:cNvPr id="1011" name="Google Shape;1326;p118"/>
          <p:cNvSpPr/>
          <p:nvPr/>
        </p:nvSpPr>
        <p:spPr>
          <a:xfrm>
            <a:off x="6699960" y="2293560"/>
            <a:ext cx="2078280" cy="1138320"/>
          </a:xfrm>
          <a:prstGeom prst="roundRect">
            <a:avLst>
              <a:gd name="adj" fmla="val 8132"/>
            </a:avLst>
          </a:prstGeom>
          <a:solidFill>
            <a:srgbClr val="d9ead3"/>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1012" name="Google Shape;1327;p118"/>
          <p:cNvSpPr/>
          <p:nvPr/>
        </p:nvSpPr>
        <p:spPr>
          <a:xfrm>
            <a:off x="6804720" y="3313440"/>
            <a:ext cx="199980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200" strike="noStrike" u="none">
                <a:solidFill>
                  <a:schemeClr val="dk1"/>
                </a:solidFill>
                <a:uFillTx/>
                <a:latin typeface="Gill Sans"/>
                <a:ea typeface="Gill Sans"/>
              </a:rPr>
              <a:t>Human Evaluation</a:t>
            </a:r>
            <a:endParaRPr b="0" lang="en-US" sz="1200" strike="noStrike" u="none">
              <a:solidFill>
                <a:srgbClr val="000000"/>
              </a:solidFill>
              <a:uFillTx/>
              <a:latin typeface="Arial"/>
            </a:endParaRPr>
          </a:p>
        </p:txBody>
      </p:sp>
      <p:sp>
        <p:nvSpPr>
          <p:cNvPr id="1013" name="Google Shape;1328;p118"/>
          <p:cNvSpPr/>
          <p:nvPr/>
        </p:nvSpPr>
        <p:spPr>
          <a:xfrm>
            <a:off x="6699960" y="2347560"/>
            <a:ext cx="109908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1" lang="en" sz="900" strike="noStrike" u="none">
                <a:solidFill>
                  <a:srgbClr val="38761d"/>
                </a:solidFill>
                <a:uFillTx/>
                <a:latin typeface="Gill Sans"/>
                <a:ea typeface="Gill Sans"/>
              </a:rPr>
              <a:t>Correct or not?</a:t>
            </a:r>
            <a:endParaRPr b="0" lang="en-US" sz="900" strike="noStrike" u="none">
              <a:solidFill>
                <a:srgbClr val="000000"/>
              </a:solidFill>
              <a:uFillTx/>
              <a:latin typeface="Arial"/>
            </a:endParaRPr>
          </a:p>
        </p:txBody>
      </p:sp>
      <p:sp>
        <p:nvSpPr>
          <p:cNvPr id="1014" name="Google Shape;1329;p118"/>
          <p:cNvSpPr/>
          <p:nvPr/>
        </p:nvSpPr>
        <p:spPr>
          <a:xfrm>
            <a:off x="6708960" y="2698560"/>
            <a:ext cx="206028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1" lang="en" sz="900" strike="noStrike" u="none">
                <a:solidFill>
                  <a:srgbClr val="38761d"/>
                </a:solidFill>
                <a:uFillTx/>
                <a:latin typeface="Gill Sans"/>
                <a:ea typeface="Gill Sans"/>
              </a:rPr>
              <a:t>Which one is better?</a:t>
            </a:r>
            <a:endParaRPr b="0" lang="en-US" sz="900" strike="noStrike" u="none">
              <a:solidFill>
                <a:srgbClr val="000000"/>
              </a:solidFill>
              <a:uFillTx/>
              <a:latin typeface="Arial"/>
            </a:endParaRPr>
          </a:p>
        </p:txBody>
      </p:sp>
      <p:sp>
        <p:nvSpPr>
          <p:cNvPr id="1015" name="Google Shape;1330;p118"/>
          <p:cNvSpPr/>
          <p:nvPr/>
        </p:nvSpPr>
        <p:spPr>
          <a:xfrm>
            <a:off x="6781680" y="2881440"/>
            <a:ext cx="651960" cy="189360"/>
          </a:xfrm>
          <a:prstGeom prst="rect">
            <a:avLst/>
          </a:prstGeom>
          <a:noFill/>
          <a:ln w="9525">
            <a:solidFill>
              <a:srgbClr val="45818e"/>
            </a:solidFill>
            <a:round/>
          </a:ln>
        </p:spPr>
        <p:style>
          <a:lnRef idx="0"/>
          <a:fillRef idx="0"/>
          <a:effectRef idx="0"/>
          <a:fontRef idx="minor"/>
        </p:style>
        <p:txBody>
          <a:bodyPr tIns="91440" bIns="91440" anchor="ctr">
            <a:noAutofit/>
          </a:bodyPr>
          <a:p>
            <a:pPr algn="ctr">
              <a:lnSpc>
                <a:spcPct val="100000"/>
              </a:lnSpc>
              <a:tabLst>
                <a:tab algn="l" pos="0"/>
              </a:tabLst>
            </a:pPr>
            <a:r>
              <a:rPr b="0" lang="en" sz="800" strike="noStrike" u="none">
                <a:solidFill>
                  <a:srgbClr val="6aa84f"/>
                </a:solidFill>
                <a:uFillTx/>
                <a:latin typeface="Gill Sans"/>
                <a:ea typeface="Gill Sans"/>
              </a:rPr>
              <a:t>A is better</a:t>
            </a:r>
            <a:endParaRPr b="0" lang="en-US" sz="800" strike="noStrike" u="none">
              <a:solidFill>
                <a:srgbClr val="000000"/>
              </a:solidFill>
              <a:uFillTx/>
              <a:latin typeface="Arial"/>
            </a:endParaRPr>
          </a:p>
        </p:txBody>
      </p:sp>
      <p:sp>
        <p:nvSpPr>
          <p:cNvPr id="1016" name="Google Shape;1331;p118"/>
          <p:cNvSpPr/>
          <p:nvPr/>
        </p:nvSpPr>
        <p:spPr>
          <a:xfrm>
            <a:off x="7899480" y="2525040"/>
            <a:ext cx="72288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800" strike="noStrike" u="none">
                <a:solidFill>
                  <a:srgbClr val="6aa84f"/>
                </a:solidFill>
                <a:uFillTx/>
                <a:latin typeface="Gill Sans"/>
                <a:ea typeface="Gill Sans"/>
              </a:rPr>
              <a:t>B:</a:t>
            </a:r>
            <a:r>
              <a:rPr b="0" lang="en" sz="800" strike="noStrike" u="none">
                <a:solidFill>
                  <a:srgbClr val="6aa84f"/>
                </a:solidFill>
                <a:uFillTx/>
                <a:latin typeface="Gill Sans"/>
                <a:ea typeface="Gill Sans"/>
              </a:rPr>
              <a:t> Yes / </a:t>
            </a:r>
            <a:r>
              <a:rPr b="1" lang="en" sz="800" strike="noStrike" u="none">
                <a:solidFill>
                  <a:srgbClr val="6aa84f"/>
                </a:solidFill>
                <a:uFillTx/>
                <a:latin typeface="Gill Sans"/>
                <a:ea typeface="Gill Sans"/>
              </a:rPr>
              <a:t>No</a:t>
            </a:r>
            <a:endParaRPr b="0" lang="en-US" sz="800" strike="noStrike" u="none">
              <a:solidFill>
                <a:srgbClr val="000000"/>
              </a:solidFill>
              <a:uFillTx/>
              <a:latin typeface="Arial"/>
            </a:endParaRPr>
          </a:p>
        </p:txBody>
      </p:sp>
      <p:sp>
        <p:nvSpPr>
          <p:cNvPr id="1017" name="Google Shape;1332;p118"/>
          <p:cNvSpPr/>
          <p:nvPr/>
        </p:nvSpPr>
        <p:spPr>
          <a:xfrm>
            <a:off x="6838200" y="2525040"/>
            <a:ext cx="722880" cy="1893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800" strike="noStrike" u="none">
                <a:solidFill>
                  <a:srgbClr val="6aa84f"/>
                </a:solidFill>
                <a:uFillTx/>
                <a:latin typeface="Gill Sans"/>
                <a:ea typeface="Gill Sans"/>
              </a:rPr>
              <a:t>A:</a:t>
            </a:r>
            <a:r>
              <a:rPr b="0" lang="en" sz="800" strike="noStrike" u="none">
                <a:solidFill>
                  <a:srgbClr val="6aa84f"/>
                </a:solidFill>
                <a:uFillTx/>
                <a:latin typeface="Gill Sans"/>
                <a:ea typeface="Gill Sans"/>
              </a:rPr>
              <a:t> </a:t>
            </a:r>
            <a:r>
              <a:rPr b="1" lang="en" sz="800" strike="noStrike" u="none">
                <a:solidFill>
                  <a:srgbClr val="6aa84f"/>
                </a:solidFill>
                <a:uFillTx/>
                <a:latin typeface="Gill Sans"/>
                <a:ea typeface="Gill Sans"/>
              </a:rPr>
              <a:t>Yes</a:t>
            </a:r>
            <a:r>
              <a:rPr b="0" lang="en" sz="800" strike="noStrike" u="none">
                <a:solidFill>
                  <a:srgbClr val="6aa84f"/>
                </a:solidFill>
                <a:uFillTx/>
                <a:latin typeface="Gill Sans"/>
                <a:ea typeface="Gill Sans"/>
              </a:rPr>
              <a:t> / No</a:t>
            </a:r>
            <a:endParaRPr b="0" lang="en-US" sz="800" strike="noStrike" u="none">
              <a:solidFill>
                <a:srgbClr val="000000"/>
              </a:solidFill>
              <a:uFillTx/>
              <a:latin typeface="Arial"/>
            </a:endParaRPr>
          </a:p>
        </p:txBody>
      </p:sp>
      <p:sp>
        <p:nvSpPr>
          <p:cNvPr id="1018" name="Google Shape;1333;p118"/>
          <p:cNvSpPr/>
          <p:nvPr/>
        </p:nvSpPr>
        <p:spPr>
          <a:xfrm>
            <a:off x="7478640" y="2881440"/>
            <a:ext cx="651960" cy="189360"/>
          </a:xfrm>
          <a:prstGeom prst="rect">
            <a:avLst/>
          </a:prstGeom>
          <a:noFill/>
          <a:ln w="9525">
            <a:solidFill>
              <a:srgbClr val="45818e"/>
            </a:solidFill>
            <a:round/>
          </a:ln>
        </p:spPr>
        <p:style>
          <a:lnRef idx="0"/>
          <a:fillRef idx="0"/>
          <a:effectRef idx="0"/>
          <a:fontRef idx="minor"/>
        </p:style>
        <p:txBody>
          <a:bodyPr tIns="91440" bIns="91440" anchor="ctr">
            <a:noAutofit/>
          </a:bodyPr>
          <a:p>
            <a:pPr algn="ctr">
              <a:lnSpc>
                <a:spcPct val="100000"/>
              </a:lnSpc>
              <a:tabLst>
                <a:tab algn="l" pos="0"/>
              </a:tabLst>
            </a:pPr>
            <a:r>
              <a:rPr b="0" lang="en" sz="800" strike="noStrike" u="none">
                <a:solidFill>
                  <a:srgbClr val="6aa84f"/>
                </a:solidFill>
                <a:uFillTx/>
                <a:latin typeface="Gill Sans"/>
                <a:ea typeface="Gill Sans"/>
              </a:rPr>
              <a:t>B is better</a:t>
            </a:r>
            <a:endParaRPr b="0" lang="en-US" sz="800" strike="noStrike" u="none">
              <a:solidFill>
                <a:srgbClr val="000000"/>
              </a:solidFill>
              <a:uFillTx/>
              <a:latin typeface="Arial"/>
            </a:endParaRPr>
          </a:p>
        </p:txBody>
      </p:sp>
      <p:sp>
        <p:nvSpPr>
          <p:cNvPr id="1019" name="Google Shape;1334;p118"/>
          <p:cNvSpPr/>
          <p:nvPr/>
        </p:nvSpPr>
        <p:spPr>
          <a:xfrm>
            <a:off x="8211960" y="2876040"/>
            <a:ext cx="483840" cy="189360"/>
          </a:xfrm>
          <a:prstGeom prst="rect">
            <a:avLst/>
          </a:prstGeom>
          <a:noFill/>
          <a:ln w="9525">
            <a:solidFill>
              <a:srgbClr val="45818e"/>
            </a:solidFill>
            <a:round/>
          </a:ln>
        </p:spPr>
        <p:style>
          <a:lnRef idx="0"/>
          <a:fillRef idx="0"/>
          <a:effectRef idx="0"/>
          <a:fontRef idx="minor"/>
        </p:style>
        <p:txBody>
          <a:bodyPr tIns="91440" bIns="91440" anchor="ctr">
            <a:noAutofit/>
          </a:bodyPr>
          <a:p>
            <a:pPr algn="ctr">
              <a:lnSpc>
                <a:spcPct val="100000"/>
              </a:lnSpc>
              <a:tabLst>
                <a:tab algn="l" pos="0"/>
              </a:tabLst>
            </a:pPr>
            <a:r>
              <a:rPr b="0" lang="en" sz="800" strike="noStrike" u="none">
                <a:solidFill>
                  <a:srgbClr val="6aa84f"/>
                </a:solidFill>
                <a:uFillTx/>
                <a:latin typeface="Gill Sans"/>
                <a:ea typeface="Gill Sans"/>
              </a:rPr>
              <a:t>Tie</a:t>
            </a:r>
            <a:endParaRPr b="0" lang="en-US" sz="800" strike="noStrike" u="none">
              <a:solidFill>
                <a:srgbClr val="000000"/>
              </a:solidFill>
              <a:uFillTx/>
              <a:latin typeface="Arial"/>
            </a:endParaRPr>
          </a:p>
        </p:txBody>
      </p:sp>
      <p:cxnSp>
        <p:nvCxnSpPr>
          <p:cNvPr id="1020" name="Google Shape;1335;p118"/>
          <p:cNvCxnSpPr>
            <a:stCxn id="999" idx="3"/>
            <a:endCxn id="1014" idx="1"/>
          </p:cNvCxnSpPr>
          <p:nvPr/>
        </p:nvCxnSpPr>
        <p:spPr>
          <a:xfrm flipV="1">
            <a:off x="6297480" y="2793240"/>
            <a:ext cx="411840" cy="519480"/>
          </a:xfrm>
          <a:prstGeom prst="curvedConnector3">
            <a:avLst>
              <a:gd name="adj1" fmla="val 50043"/>
            </a:avLst>
          </a:prstGeom>
          <a:ln w="9525">
            <a:solidFill>
              <a:srgbClr val="5e5e5e"/>
            </a:solidFill>
            <a:prstDash val="dash"/>
            <a:round/>
            <a:tailEnd len="med" type="stealth" w="med"/>
          </a:ln>
        </p:spPr>
      </p:cxnSp>
      <p:sp>
        <p:nvSpPr>
          <p:cNvPr id="1021" name="Google Shape;1336;p118"/>
          <p:cNvSpPr/>
          <p:nvPr/>
        </p:nvSpPr>
        <p:spPr>
          <a:xfrm>
            <a:off x="6699960" y="3830400"/>
            <a:ext cx="2188800" cy="671400"/>
          </a:xfrm>
          <a:prstGeom prst="roundRect">
            <a:avLst>
              <a:gd name="adj" fmla="val 8132"/>
            </a:avLst>
          </a:prstGeom>
          <a:solidFill>
            <a:srgbClr val="efefef"/>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000000"/>
              </a:solidFill>
              <a:uFillTx/>
              <a:latin typeface="Arial"/>
            </a:endParaRPr>
          </a:p>
        </p:txBody>
      </p:sp>
      <p:sp>
        <p:nvSpPr>
          <p:cNvPr id="1022" name="Google Shape;1337;p118"/>
          <p:cNvSpPr/>
          <p:nvPr/>
        </p:nvSpPr>
        <p:spPr>
          <a:xfrm>
            <a:off x="6739200" y="3930480"/>
            <a:ext cx="240444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Agent A: </a:t>
            </a:r>
            <a:r>
              <a:rPr b="0" i="1" lang="en" sz="800" strike="noStrike" u="sng">
                <a:solidFill>
                  <a:srgbClr val="000000"/>
                </a:solidFill>
                <a:uFillTx/>
                <a:latin typeface="Gill Sans"/>
                <a:ea typeface="Gill Sans"/>
              </a:rPr>
              <a:t>GPT-4o-latest</a:t>
            </a:r>
            <a:r>
              <a:rPr b="0" lang="en" sz="800" strike="noStrike" u="none">
                <a:solidFill>
                  <a:srgbClr val="000000"/>
                </a:solidFill>
                <a:uFillTx/>
                <a:latin typeface="Gill Sans"/>
                <a:ea typeface="Gill Sans"/>
              </a:rPr>
              <a:t> + Base Agent</a:t>
            </a:r>
            <a:endParaRPr b="0" lang="en-US" sz="800" strike="noStrike" u="none">
              <a:solidFill>
                <a:srgbClr val="000000"/>
              </a:solidFill>
              <a:uFillTx/>
              <a:latin typeface="Arial"/>
            </a:endParaRPr>
          </a:p>
        </p:txBody>
      </p:sp>
      <p:sp>
        <p:nvSpPr>
          <p:cNvPr id="1023" name="Google Shape;1338;p118"/>
          <p:cNvSpPr/>
          <p:nvPr/>
        </p:nvSpPr>
        <p:spPr>
          <a:xfrm>
            <a:off x="6739200" y="4167360"/>
            <a:ext cx="240444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1000" strike="noStrike" u="none">
                <a:solidFill>
                  <a:srgbClr val="000000"/>
                </a:solidFill>
                <a:uFillTx/>
                <a:latin typeface="Gill Sans"/>
                <a:ea typeface="Gill Sans"/>
              </a:rPr>
              <a:t>Agent B: </a:t>
            </a:r>
            <a:r>
              <a:rPr b="0" i="1" lang="en" sz="800" strike="noStrike" u="sng">
                <a:solidFill>
                  <a:srgbClr val="000000"/>
                </a:solidFill>
                <a:uFillTx/>
                <a:latin typeface="Gill Sans"/>
                <a:ea typeface="Gill Sans"/>
              </a:rPr>
              <a:t>Claude-3.5-sonnet</a:t>
            </a:r>
            <a:r>
              <a:rPr b="0" i="1" lang="en" sz="800" strike="noStrike" u="none">
                <a:solidFill>
                  <a:srgbClr val="000000"/>
                </a:solidFill>
                <a:uFillTx/>
                <a:latin typeface="Gill Sans"/>
                <a:ea typeface="Gill Sans"/>
              </a:rPr>
              <a:t> </a:t>
            </a:r>
            <a:r>
              <a:rPr b="0" lang="en" sz="800" strike="noStrike" u="none">
                <a:solidFill>
                  <a:srgbClr val="000000"/>
                </a:solidFill>
                <a:uFillTx/>
                <a:latin typeface="Gill Sans"/>
                <a:ea typeface="Gill Sans"/>
              </a:rPr>
              <a:t>+ Claude Agent</a:t>
            </a:r>
            <a:endParaRPr b="0" lang="en-US" sz="800" strike="noStrike" u="none">
              <a:solidFill>
                <a:srgbClr val="000000"/>
              </a:solidFill>
              <a:uFillTx/>
              <a:latin typeface="Arial"/>
            </a:endParaRPr>
          </a:p>
        </p:txBody>
      </p:sp>
      <p:sp>
        <p:nvSpPr>
          <p:cNvPr id="1024" name="Google Shape;1339;p118"/>
          <p:cNvSpPr/>
          <p:nvPr/>
        </p:nvSpPr>
        <p:spPr>
          <a:xfrm>
            <a:off x="6739200" y="4387680"/>
            <a:ext cx="199980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200" strike="noStrike" u="none">
                <a:solidFill>
                  <a:schemeClr val="dk1"/>
                </a:solidFill>
                <a:uFillTx/>
                <a:latin typeface="Gill Sans"/>
                <a:ea typeface="Gill Sans"/>
              </a:rPr>
              <a:t>Results</a:t>
            </a:r>
            <a:endParaRPr b="0" lang="en-US" sz="1200" strike="noStrike" u="none">
              <a:solidFill>
                <a:srgbClr val="000000"/>
              </a:solidFill>
              <a:uFillTx/>
              <a:latin typeface="Arial"/>
            </a:endParaRPr>
          </a:p>
        </p:txBody>
      </p:sp>
      <p:sp>
        <p:nvSpPr>
          <p:cNvPr id="1025" name="Google Shape;1340;p118"/>
          <p:cNvSpPr/>
          <p:nvPr/>
        </p:nvSpPr>
        <p:spPr>
          <a:xfrm>
            <a:off x="6708960" y="3110400"/>
            <a:ext cx="2078280" cy="1893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1" lang="en" sz="900" strike="noStrike" u="none">
                <a:solidFill>
                  <a:srgbClr val="38761d"/>
                </a:solidFill>
                <a:uFillTx/>
                <a:latin typeface="Gill Sans"/>
                <a:ea typeface="Gill Sans"/>
              </a:rPr>
              <a:t>Safe or not?</a:t>
            </a:r>
            <a:endParaRPr b="0" lang="en-US" sz="900" strike="noStrike" u="none">
              <a:solidFill>
                <a:srgbClr val="000000"/>
              </a:solidFill>
              <a:uFillTx/>
              <a:latin typeface="Arial"/>
            </a:endParaRPr>
          </a:p>
        </p:txBody>
      </p:sp>
      <p:pic>
        <p:nvPicPr>
          <p:cNvPr id="1026" name="Google Shape;1341;p118" descr=""/>
          <p:cNvPicPr/>
          <p:nvPr/>
        </p:nvPicPr>
        <p:blipFill>
          <a:blip r:embed="rId7"/>
          <a:stretch/>
        </p:blipFill>
        <p:spPr>
          <a:xfrm>
            <a:off x="6747120" y="2181240"/>
            <a:ext cx="182520" cy="176400"/>
          </a:xfrm>
          <a:prstGeom prst="rect">
            <a:avLst/>
          </a:prstGeom>
          <a:noFill/>
          <a:ln w="0">
            <a:noFill/>
          </a:ln>
        </p:spPr>
      </p:pic>
      <p:sp>
        <p:nvSpPr>
          <p:cNvPr id="1027" name="Google Shape;1342;p118"/>
          <p:cNvSpPr/>
          <p:nvPr/>
        </p:nvSpPr>
        <p:spPr>
          <a:xfrm>
            <a:off x="6857280" y="2145960"/>
            <a:ext cx="599400" cy="2534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1000" strike="noStrike" u="none">
                <a:solidFill>
                  <a:srgbClr val="000000"/>
                </a:solidFill>
                <a:uFillTx/>
                <a:latin typeface="Gill Sans"/>
                <a:ea typeface="Gill Sans"/>
              </a:rPr>
              <a:t>User</a:t>
            </a:r>
            <a:endParaRPr b="0" lang="en-US" sz="1000" strike="noStrike" u="none">
              <a:solidFill>
                <a:srgbClr val="000000"/>
              </a:solidFill>
              <a:uFillTx/>
              <a:latin typeface="Arial"/>
            </a:endParaRPr>
          </a:p>
        </p:txBody>
      </p:sp>
      <p:sp>
        <p:nvSpPr>
          <p:cNvPr id="1028" name="Google Shape;1343;p118"/>
          <p:cNvSpPr/>
          <p:nvPr/>
        </p:nvSpPr>
        <p:spPr>
          <a:xfrm>
            <a:off x="660240" y="1293120"/>
            <a:ext cx="7823160" cy="66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600" strike="noStrike" u="none">
                <a:solidFill>
                  <a:schemeClr val="dk1"/>
                </a:solidFill>
                <a:uFillTx/>
                <a:latin typeface="Gill Sans"/>
                <a:ea typeface="Gill Sans"/>
              </a:rPr>
              <a:t>5.   Compare agents head-to-head after agent task completion, with identities revealed after evaluation</a:t>
            </a:r>
            <a:endParaRPr b="0" lang="en-US" sz="1600" strike="noStrike" u="none">
              <a:solidFill>
                <a:srgbClr val="000000"/>
              </a:solidFill>
              <a:uFillTx/>
              <a:latin typeface="Arial"/>
            </a:endParaRPr>
          </a:p>
        </p:txBody>
      </p:sp>
    </p:spTree>
  </p:cSld>
  <p:transition spd="med">
    <p:fade thruBlk="true"/>
  </p:transition>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Google Shape;1348;p11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leaderboard</a:t>
            </a:r>
            <a:endParaRPr b="0" lang="en-US" sz="3000" strike="noStrike" u="none">
              <a:solidFill>
                <a:srgbClr val="000000"/>
              </a:solidFill>
              <a:uFillTx/>
              <a:latin typeface="Arial"/>
            </a:endParaRPr>
          </a:p>
        </p:txBody>
      </p:sp>
      <p:sp>
        <p:nvSpPr>
          <p:cNvPr id="1030" name="Google Shape;1349;p119"/>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All data from human evaluation would be calculated to introduce a leaderboard using Elo rating algorithm.</a:t>
            </a:r>
            <a:endParaRPr b="0" lang="en-US" sz="1600" strike="noStrike" u="none">
              <a:solidFill>
                <a:srgbClr val="000000"/>
              </a:solidFill>
              <a:uFillTx/>
              <a:latin typeface="Arial"/>
            </a:endParaRPr>
          </a:p>
        </p:txBody>
      </p:sp>
      <p:sp>
        <p:nvSpPr>
          <p:cNvPr id="1031" name="PlaceHolder 1"/>
          <p:cNvSpPr>
            <a:spLocks noGrp="1"/>
          </p:cNvSpPr>
          <p:nvPr>
            <p:ph type="sldNum" idx="11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BE6D0D84-20AD-4A74-8700-8D9E89D30529}"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
        <p:nvSpPr>
          <p:cNvPr id="1032" name="Google Shape;1351;p119"/>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chemeClr val="hlink"/>
                </a:solidFill>
                <a:uFillTx/>
                <a:latin typeface="Gill Sans"/>
                <a:ea typeface="Gill Sans"/>
                <a:hlinkClick r:id="rId2"/>
              </a:rPr>
              <a:t>https://arena.xlang.ai/leaderboard</a:t>
            </a:r>
            <a:endParaRPr b="0" lang="en-US" sz="600" strike="noStrike" u="none">
              <a:solidFill>
                <a:srgbClr val="000000"/>
              </a:solidFill>
              <a:uFillTx/>
              <a:latin typeface="Arial"/>
            </a:endParaRPr>
          </a:p>
        </p:txBody>
      </p:sp>
      <p:pic>
        <p:nvPicPr>
          <p:cNvPr id="1033" name="Google Shape;1352;p119" descr=""/>
          <p:cNvPicPr/>
          <p:nvPr/>
        </p:nvPicPr>
        <p:blipFill>
          <a:blip r:embed="rId3"/>
          <a:stretch/>
        </p:blipFill>
        <p:spPr>
          <a:xfrm>
            <a:off x="553320" y="1640160"/>
            <a:ext cx="8037000" cy="2911680"/>
          </a:xfrm>
          <a:prstGeom prst="rect">
            <a:avLst/>
          </a:prstGeom>
          <a:noFill/>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Google Shape;1357;p12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leaderboard</a:t>
            </a:r>
            <a:endParaRPr b="0" lang="en-US" sz="3000" strike="noStrike" u="none">
              <a:solidFill>
                <a:srgbClr val="000000"/>
              </a:solidFill>
              <a:uFillTx/>
              <a:latin typeface="Arial"/>
            </a:endParaRPr>
          </a:p>
        </p:txBody>
      </p:sp>
      <p:sp>
        <p:nvSpPr>
          <p:cNvPr id="1035" name="Google Shape;1358;p120"/>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All data from human evaluation would be calculated to introduce a leaderboard using Elo rating algorithm.</a:t>
            </a:r>
            <a:endParaRPr b="0" lang="en-US" sz="1600" strike="noStrike" u="none">
              <a:solidFill>
                <a:srgbClr val="000000"/>
              </a:solidFill>
              <a:uFillTx/>
              <a:latin typeface="Arial"/>
            </a:endParaRPr>
          </a:p>
        </p:txBody>
      </p:sp>
      <p:sp>
        <p:nvSpPr>
          <p:cNvPr id="1036" name="PlaceHolder 1"/>
          <p:cNvSpPr>
            <a:spLocks noGrp="1"/>
          </p:cNvSpPr>
          <p:nvPr>
            <p:ph type="sldNum" idx="11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7B7DA991-7F5B-4990-AE55-F44821350B2D}"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37" name="Google Shape;1360;p120" descr=""/>
          <p:cNvPicPr/>
          <p:nvPr/>
        </p:nvPicPr>
        <p:blipFill>
          <a:blip r:embed="rId2"/>
          <a:stretch/>
        </p:blipFill>
        <p:spPr>
          <a:xfrm>
            <a:off x="351000" y="1640160"/>
            <a:ext cx="8441640" cy="3129840"/>
          </a:xfrm>
          <a:prstGeom prst="rect">
            <a:avLst/>
          </a:prstGeom>
          <a:noFill/>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8" name="Google Shape;1365;p12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Traffic Stats since 8 April</a:t>
            </a:r>
            <a:endParaRPr b="0" lang="en-US" sz="3000" strike="noStrike" u="none">
              <a:solidFill>
                <a:srgbClr val="000000"/>
              </a:solidFill>
              <a:uFillTx/>
              <a:latin typeface="Arial"/>
            </a:endParaRPr>
          </a:p>
        </p:txBody>
      </p:sp>
      <p:sp>
        <p:nvSpPr>
          <p:cNvPr id="1039" name="PlaceHolder 1"/>
          <p:cNvSpPr>
            <a:spLocks noGrp="1"/>
          </p:cNvSpPr>
          <p:nvPr>
            <p:ph type="sldNum" idx="11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C9388EA2-525B-489B-A458-D1229042CE0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40" name="Google Shape;1367;p121" descr=""/>
          <p:cNvPicPr/>
          <p:nvPr/>
        </p:nvPicPr>
        <p:blipFill>
          <a:blip r:embed="rId1"/>
          <a:stretch/>
        </p:blipFill>
        <p:spPr>
          <a:xfrm>
            <a:off x="5160600" y="1895400"/>
            <a:ext cx="3585600" cy="2265120"/>
          </a:xfrm>
          <a:prstGeom prst="rect">
            <a:avLst/>
          </a:prstGeom>
          <a:noFill/>
          <a:ln w="0">
            <a:noFill/>
          </a:ln>
        </p:spPr>
      </p:pic>
      <p:pic>
        <p:nvPicPr>
          <p:cNvPr id="1041" name="Google Shape;1368;p121" descr=""/>
          <p:cNvPicPr/>
          <p:nvPr/>
        </p:nvPicPr>
        <p:blipFill>
          <a:blip r:embed="rId2"/>
          <a:stretch/>
        </p:blipFill>
        <p:spPr>
          <a:xfrm>
            <a:off x="617400" y="1640160"/>
            <a:ext cx="4015440" cy="2852640"/>
          </a:xfrm>
          <a:prstGeom prst="rect">
            <a:avLst/>
          </a:prstGeom>
          <a:noFill/>
          <a:ln w="0">
            <a:noFill/>
          </a:ln>
        </p:spPr>
      </p:pic>
      <p:sp>
        <p:nvSpPr>
          <p:cNvPr id="1042" name="Google Shape;1369;p121"/>
          <p:cNvSpPr/>
          <p:nvPr/>
        </p:nvSpPr>
        <p:spPr>
          <a:xfrm>
            <a:off x="660240" y="699840"/>
            <a:ext cx="7823160" cy="876960"/>
          </a:xfrm>
          <a:prstGeom prst="rect">
            <a:avLst/>
          </a:prstGeom>
          <a:noFill/>
          <a:ln w="0">
            <a:noFill/>
          </a:ln>
        </p:spPr>
        <p:style>
          <a:lnRef idx="0"/>
          <a:fillRef idx="0"/>
          <a:effectRef idx="0"/>
          <a:fontRef idx="minor"/>
        </p:style>
        <p:txBody>
          <a:bodyPr tIns="91440" bIns="91440" anchor="t">
            <a:spAutoFit/>
          </a:bodyPr>
          <a:p>
            <a:pPr marL="457200" indent="-330120">
              <a:lnSpc>
                <a:spcPct val="95000"/>
              </a:lnSpc>
              <a:buClr>
                <a:srgbClr val="000000"/>
              </a:buClr>
              <a:buFont typeface="Gill Sans"/>
              <a:buChar char="●"/>
            </a:pPr>
            <a:r>
              <a:rPr b="0" lang="en" sz="1600" strike="noStrike" u="none">
                <a:solidFill>
                  <a:srgbClr val="000000"/>
                </a:solidFill>
                <a:uFillTx/>
                <a:latin typeface="Gill Sans"/>
                <a:ea typeface="Gill Sans"/>
              </a:rPr>
              <a:t>Total votes: 620</a:t>
            </a:r>
            <a:endParaRPr b="0" lang="en-US" sz="1600" strike="noStrike" u="none">
              <a:solidFill>
                <a:srgbClr val="000000"/>
              </a:solidFill>
              <a:uFillTx/>
              <a:latin typeface="Arial"/>
            </a:endParaRPr>
          </a:p>
          <a:p>
            <a:pPr marL="457200" indent="-330120">
              <a:lnSpc>
                <a:spcPct val="95000"/>
              </a:lnSpc>
              <a:buClr>
                <a:srgbClr val="000000"/>
              </a:buClr>
              <a:buFont typeface="Gill Sans"/>
              <a:buChar char="●"/>
            </a:pPr>
            <a:r>
              <a:rPr b="0" lang="en" sz="1600" strike="noStrike" u="none">
                <a:solidFill>
                  <a:srgbClr val="000000"/>
                </a:solidFill>
                <a:uFillTx/>
                <a:latin typeface="Gill Sans"/>
                <a:ea typeface="Gill Sans"/>
              </a:rPr>
              <a:t>Anonymous User: 159</a:t>
            </a:r>
            <a:endParaRPr b="0" lang="en-US" sz="1600" strike="noStrike" u="none">
              <a:solidFill>
                <a:srgbClr val="000000"/>
              </a:solidFill>
              <a:uFillTx/>
              <a:latin typeface="Arial"/>
            </a:endParaRPr>
          </a:p>
          <a:p>
            <a:pPr marL="457200" indent="-330120">
              <a:lnSpc>
                <a:spcPct val="95000"/>
              </a:lnSpc>
              <a:buClr>
                <a:srgbClr val="000000"/>
              </a:buClr>
              <a:buFont typeface="Gill Sans"/>
              <a:buChar char="●"/>
            </a:pPr>
            <a:r>
              <a:rPr b="0" lang="en" sz="1600" strike="noStrike" u="none">
                <a:solidFill>
                  <a:srgbClr val="000000"/>
                </a:solidFill>
                <a:uFillTx/>
                <a:latin typeface="Gill Sans"/>
                <a:ea typeface="Gill Sans"/>
              </a:rPr>
              <a:t>Registered User: 140</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3" name="Google Shape;1374;p122" descr=""/>
          <p:cNvPicPr/>
          <p:nvPr/>
        </p:nvPicPr>
        <p:blipFill>
          <a:blip r:embed="rId1"/>
          <a:stretch/>
        </p:blipFill>
        <p:spPr>
          <a:xfrm>
            <a:off x="876240" y="1680120"/>
            <a:ext cx="2738160" cy="3197880"/>
          </a:xfrm>
          <a:prstGeom prst="rect">
            <a:avLst/>
          </a:prstGeom>
          <a:noFill/>
          <a:ln w="0">
            <a:noFill/>
          </a:ln>
        </p:spPr>
      </p:pic>
      <p:sp>
        <p:nvSpPr>
          <p:cNvPr id="1044" name="Google Shape;1375;p12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user analysis</a:t>
            </a:r>
            <a:endParaRPr b="0" lang="en-US" sz="3000" strike="noStrike" u="none">
              <a:solidFill>
                <a:srgbClr val="000000"/>
              </a:solidFill>
              <a:uFillTx/>
              <a:latin typeface="Arial"/>
            </a:endParaRPr>
          </a:p>
        </p:txBody>
      </p:sp>
      <p:sp>
        <p:nvSpPr>
          <p:cNvPr id="1045" name="Google Shape;1376;p122"/>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2"/>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Based on env setup distribution, </a:t>
            </a:r>
            <a:r>
              <a:rPr b="0" lang="en" sz="1600" strike="noStrike" u="none">
                <a:solidFill>
                  <a:srgbClr val="4a86e8"/>
                </a:solidFill>
                <a:uFillTx/>
                <a:latin typeface="Gill Sans"/>
                <a:ea typeface="Gill Sans"/>
              </a:rPr>
              <a:t>web-browser-related</a:t>
            </a:r>
            <a:r>
              <a:rPr b="0" lang="en" sz="1600" strike="noStrike" u="none">
                <a:solidFill>
                  <a:schemeClr val="dk1"/>
                </a:solidFill>
                <a:uFillTx/>
                <a:latin typeface="Gill Sans"/>
                <a:ea typeface="Gill Sans"/>
              </a:rPr>
              <a:t> tasks and </a:t>
            </a:r>
            <a:r>
              <a:rPr b="0" lang="en" sz="1600" strike="noStrike" u="none">
                <a:solidFill>
                  <a:srgbClr val="4a86e8"/>
                </a:solidFill>
                <a:uFillTx/>
                <a:latin typeface="Gill Sans"/>
                <a:ea typeface="Gill Sans"/>
              </a:rPr>
              <a:t>workflow-related</a:t>
            </a:r>
            <a:r>
              <a:rPr b="0" lang="en" sz="1600" strike="noStrike" u="none">
                <a:solidFill>
                  <a:schemeClr val="dk1"/>
                </a:solidFill>
                <a:uFillTx/>
                <a:latin typeface="Gill Sans"/>
                <a:ea typeface="Gill Sans"/>
              </a:rPr>
              <a:t> tasks gain the most interests from community users.</a:t>
            </a:r>
            <a:endParaRPr b="0" lang="en-US" sz="1600" strike="noStrike" u="none">
              <a:solidFill>
                <a:srgbClr val="000000"/>
              </a:solidFill>
              <a:uFillTx/>
              <a:latin typeface="Arial"/>
            </a:endParaRPr>
          </a:p>
        </p:txBody>
      </p:sp>
      <p:sp>
        <p:nvSpPr>
          <p:cNvPr id="1046" name="PlaceHolder 1"/>
          <p:cNvSpPr>
            <a:spLocks noGrp="1"/>
          </p:cNvSpPr>
          <p:nvPr>
            <p:ph type="sldNum" idx="11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316EB0E-4572-494E-A5EF-F33D5EFD5374}"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47" name="Google Shape;1378;p122" descr=""/>
          <p:cNvPicPr/>
          <p:nvPr/>
        </p:nvPicPr>
        <p:blipFill>
          <a:blip r:embed="rId3"/>
          <a:stretch/>
        </p:blipFill>
        <p:spPr>
          <a:xfrm>
            <a:off x="3614760" y="1915200"/>
            <a:ext cx="5223960" cy="2554920"/>
          </a:xfrm>
          <a:prstGeom prst="rect">
            <a:avLst/>
          </a:prstGeom>
          <a:noFill/>
          <a:ln w="0">
            <a:noFill/>
          </a:ln>
        </p:spPr>
      </p:pic>
      <p:sp>
        <p:nvSpPr>
          <p:cNvPr id="1048" name="Google Shape;1379;p122"/>
          <p:cNvSpPr/>
          <p:nvPr/>
        </p:nvSpPr>
        <p:spPr>
          <a:xfrm rot="16200000">
            <a:off x="2935440" y="2842920"/>
            <a:ext cx="1186560" cy="398160"/>
          </a:xfrm>
          <a:prstGeom prst="triangle">
            <a:avLst>
              <a:gd name="adj" fmla="val 58405"/>
            </a:avLst>
          </a:prstGeom>
          <a:gradFill rotWithShape="0">
            <a:gsLst>
              <a:gs pos="0">
                <a:srgbClr val="ffffff"/>
              </a:gs>
              <a:gs pos="18000">
                <a:srgbClr val="d9d2e9"/>
              </a:gs>
              <a:gs pos="100000">
                <a:srgbClr val="836bb7"/>
              </a:gs>
            </a:gsLst>
            <a:lin ang="10800000"/>
          </a:gra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Google Shape;1384;p12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user analysis</a:t>
            </a:r>
            <a:endParaRPr b="0" lang="en-US" sz="3000" strike="noStrike" u="none">
              <a:solidFill>
                <a:srgbClr val="000000"/>
              </a:solidFill>
              <a:uFillTx/>
              <a:latin typeface="Arial"/>
            </a:endParaRPr>
          </a:p>
        </p:txBody>
      </p:sp>
      <p:sp>
        <p:nvSpPr>
          <p:cNvPr id="1050" name="Google Shape;1385;p123"/>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Compared to static benchmarks, the tasks from CAA cover a larger diversity and distribution, across computer tasks and browser tasks.</a:t>
            </a:r>
            <a:endParaRPr b="0" lang="en-US" sz="1600" strike="noStrike" u="none">
              <a:solidFill>
                <a:srgbClr val="000000"/>
              </a:solidFill>
              <a:uFillTx/>
              <a:latin typeface="Arial"/>
            </a:endParaRPr>
          </a:p>
        </p:txBody>
      </p:sp>
      <p:sp>
        <p:nvSpPr>
          <p:cNvPr id="1051" name="PlaceHolder 1"/>
          <p:cNvSpPr>
            <a:spLocks noGrp="1"/>
          </p:cNvSpPr>
          <p:nvPr>
            <p:ph type="sldNum" idx="11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67E35028-B1CB-4C1A-B984-8249625AD402}"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52" name="Google Shape;1387;p123" descr=""/>
          <p:cNvPicPr/>
          <p:nvPr/>
        </p:nvPicPr>
        <p:blipFill>
          <a:blip r:embed="rId2"/>
          <a:stretch/>
        </p:blipFill>
        <p:spPr>
          <a:xfrm>
            <a:off x="306360" y="1593000"/>
            <a:ext cx="4797360" cy="3197880"/>
          </a:xfrm>
          <a:prstGeom prst="rect">
            <a:avLst/>
          </a:prstGeom>
          <a:noFill/>
          <a:ln w="0">
            <a:noFill/>
          </a:ln>
        </p:spPr>
      </p:pic>
      <p:sp>
        <p:nvSpPr>
          <p:cNvPr id="1053" name="Google Shape;1388;p123"/>
          <p:cNvSpPr/>
          <p:nvPr/>
        </p:nvSpPr>
        <p:spPr>
          <a:xfrm>
            <a:off x="5104080" y="1640160"/>
            <a:ext cx="3786840" cy="1632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600" strike="noStrike" u="none">
                <a:solidFill>
                  <a:schemeClr val="dk1"/>
                </a:solidFill>
                <a:uFillTx/>
                <a:latin typeface="Gill Sans"/>
                <a:ea typeface="Gill Sans"/>
              </a:rPr>
              <a:t>Further case studies reveal that:</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Users tended to ask open-ended questions without fixed answer.</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Users tended to ask shorter questions instead of providing detailed illustration.</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Google Shape;1393;p12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agent analysis</a:t>
            </a:r>
            <a:endParaRPr b="0" lang="en-US" sz="3000" strike="noStrike" u="none">
              <a:solidFill>
                <a:srgbClr val="000000"/>
              </a:solidFill>
              <a:uFillTx/>
              <a:latin typeface="Arial"/>
            </a:endParaRPr>
          </a:p>
        </p:txBody>
      </p:sp>
      <p:sp>
        <p:nvSpPr>
          <p:cNvPr id="1055" name="Google Shape;1394;p124"/>
          <p:cNvSpPr/>
          <p:nvPr/>
        </p:nvSpPr>
        <p:spPr>
          <a:xfrm>
            <a:off x="660240" y="699840"/>
            <a:ext cx="7823160" cy="124704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Based on conversation analysis of </a:t>
            </a:r>
            <a:r>
              <a:rPr b="0" lang="en" sz="1600" strike="noStrike" u="none">
                <a:solidFill>
                  <a:srgbClr val="ff9900"/>
                </a:solidFill>
                <a:uFillTx/>
                <a:latin typeface="Gill Sans"/>
                <a:ea typeface="Gill Sans"/>
              </a:rPr>
              <a:t>`Query`</a:t>
            </a:r>
            <a:r>
              <a:rPr b="0" lang="en" sz="1600" strike="noStrike" u="none">
                <a:solidFill>
                  <a:schemeClr val="dk1"/>
                </a:solidFill>
                <a:uFillTx/>
                <a:latin typeface="Gill Sans"/>
                <a:ea typeface="Gill Sans"/>
              </a:rPr>
              <a:t> actions by CUAs, we found that</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tabLst>
                <a:tab algn="l" pos="0"/>
              </a:tabLst>
            </a:pPr>
            <a:r>
              <a:rPr b="0" lang="en" sz="1600" strike="noStrike" u="none">
                <a:solidFill>
                  <a:schemeClr val="dk1"/>
                </a:solidFill>
                <a:uFillTx/>
                <a:latin typeface="Gill Sans"/>
                <a:ea typeface="Gill Sans"/>
              </a:rPr>
              <a:t>Appropriately querying the user (e.g., requesting additional information, confirmation, or corrections) helps improve win rate and accuracy.</a:t>
            </a:r>
            <a:endParaRPr b="0" lang="en-US" sz="1600" strike="noStrike" u="none">
              <a:solidFill>
                <a:srgbClr val="000000"/>
              </a:solidFill>
              <a:uFillTx/>
              <a:latin typeface="Arial"/>
            </a:endParaRPr>
          </a:p>
        </p:txBody>
      </p:sp>
      <p:sp>
        <p:nvSpPr>
          <p:cNvPr id="1056" name="PlaceHolder 1"/>
          <p:cNvSpPr>
            <a:spLocks noGrp="1"/>
          </p:cNvSpPr>
          <p:nvPr>
            <p:ph type="sldNum" idx="12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30514D2-4B98-4D6E-895F-A6E98B5F28A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57" name="Google Shape;1396;p124" descr=""/>
          <p:cNvPicPr/>
          <p:nvPr/>
        </p:nvPicPr>
        <p:blipFill>
          <a:blip r:embed="rId2"/>
          <a:stretch/>
        </p:blipFill>
        <p:spPr>
          <a:xfrm>
            <a:off x="919440" y="2126880"/>
            <a:ext cx="3274920" cy="2311560"/>
          </a:xfrm>
          <a:prstGeom prst="rect">
            <a:avLst/>
          </a:prstGeom>
          <a:noFill/>
          <a:ln w="0">
            <a:noFill/>
          </a:ln>
        </p:spPr>
      </p:pic>
      <p:pic>
        <p:nvPicPr>
          <p:cNvPr id="1058" name="Google Shape;1397;p124" descr=""/>
          <p:cNvPicPr/>
          <p:nvPr/>
        </p:nvPicPr>
        <p:blipFill>
          <a:blip r:embed="rId3"/>
          <a:stretch/>
        </p:blipFill>
        <p:spPr>
          <a:xfrm>
            <a:off x="4449960" y="2126880"/>
            <a:ext cx="3906000" cy="2311560"/>
          </a:xfrm>
          <a:prstGeom prst="rect">
            <a:avLst/>
          </a:prstGeom>
          <a:noFill/>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Google Shape;1402;p12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agent analysis</a:t>
            </a:r>
            <a:endParaRPr b="0" lang="en-US" sz="3000" strike="noStrike" u="none">
              <a:solidFill>
                <a:srgbClr val="000000"/>
              </a:solidFill>
              <a:uFillTx/>
              <a:latin typeface="Arial"/>
            </a:endParaRPr>
          </a:p>
        </p:txBody>
      </p:sp>
      <p:sp>
        <p:nvSpPr>
          <p:cNvPr id="1060" name="Google Shape;1403;p125"/>
          <p:cNvSpPr/>
          <p:nvPr/>
        </p:nvSpPr>
        <p:spPr>
          <a:xfrm>
            <a:off x="660240" y="699840"/>
            <a:ext cx="7823160" cy="207036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Based on conversation analysis of </a:t>
            </a:r>
            <a:r>
              <a:rPr b="0" lang="en" sz="1600" strike="noStrike" u="none">
                <a:solidFill>
                  <a:srgbClr val="ff9900"/>
                </a:solidFill>
                <a:uFillTx/>
                <a:latin typeface="Gill Sans"/>
                <a:ea typeface="Gill Sans"/>
              </a:rPr>
              <a:t>`Repeated Actions`</a:t>
            </a:r>
            <a:r>
              <a:rPr b="0" lang="en" sz="1600" strike="noStrike" u="none">
                <a:solidFill>
                  <a:schemeClr val="dk1"/>
                </a:solidFill>
                <a:uFillTx/>
                <a:latin typeface="Gill Sans"/>
                <a:ea typeface="Gill Sans"/>
              </a:rPr>
              <a:t> and </a:t>
            </a:r>
            <a:r>
              <a:rPr b="0" lang="en" sz="1600" strike="noStrike" u="none">
                <a:solidFill>
                  <a:srgbClr val="ff9900"/>
                </a:solidFill>
                <a:uFillTx/>
                <a:latin typeface="Gill Sans"/>
                <a:ea typeface="Gill Sans"/>
              </a:rPr>
              <a:t>`Reflection Pattern`</a:t>
            </a:r>
            <a:r>
              <a:rPr b="0" lang="en" sz="1600" strike="noStrike" u="none">
                <a:solidFill>
                  <a:schemeClr val="dk1"/>
                </a:solidFill>
                <a:uFillTx/>
                <a:latin typeface="Gill Sans"/>
                <a:ea typeface="Gill Sans"/>
              </a:rPr>
              <a:t> by CUAs, we found that:</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Frequently repeating the same action can severely reduce a CUA model’s correctness and win rate.</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Demonstrating reflective patterns in reasoning can increase both correctness and win rate.</a:t>
            </a:r>
            <a:endParaRPr b="0" lang="en-US" sz="1600" strike="noStrike" u="none">
              <a:solidFill>
                <a:srgbClr val="000000"/>
              </a:solidFill>
              <a:uFillTx/>
              <a:latin typeface="Arial"/>
            </a:endParaRPr>
          </a:p>
          <a:p>
            <a:pPr marL="914400">
              <a:lnSpc>
                <a:spcPct val="115000"/>
              </a:lnSpc>
              <a:spcBef>
                <a:spcPts val="1199"/>
              </a:spcBef>
              <a:spcAft>
                <a:spcPts val="1199"/>
              </a:spcAft>
              <a:tabLst>
                <a:tab algn="l" pos="0"/>
              </a:tabLst>
            </a:pPr>
            <a:endParaRPr b="0" lang="en-US" sz="1600" strike="noStrike" u="none">
              <a:solidFill>
                <a:srgbClr val="000000"/>
              </a:solidFill>
              <a:uFillTx/>
              <a:latin typeface="Arial"/>
            </a:endParaRPr>
          </a:p>
        </p:txBody>
      </p:sp>
      <p:sp>
        <p:nvSpPr>
          <p:cNvPr id="1061" name="PlaceHolder 1"/>
          <p:cNvSpPr>
            <a:spLocks noGrp="1"/>
          </p:cNvSpPr>
          <p:nvPr>
            <p:ph type="sldNum" idx="12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F4633D45-3416-487C-8435-AE6683921F7A}"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62" name="Google Shape;1405;p125" descr=""/>
          <p:cNvPicPr/>
          <p:nvPr/>
        </p:nvPicPr>
        <p:blipFill>
          <a:blip r:embed="rId1"/>
          <a:stretch/>
        </p:blipFill>
        <p:spPr>
          <a:xfrm>
            <a:off x="852480" y="2507760"/>
            <a:ext cx="3579480" cy="2118240"/>
          </a:xfrm>
          <a:prstGeom prst="rect">
            <a:avLst/>
          </a:prstGeom>
          <a:noFill/>
          <a:ln w="0">
            <a:noFill/>
          </a:ln>
        </p:spPr>
      </p:pic>
      <p:pic>
        <p:nvPicPr>
          <p:cNvPr id="1063" name="Google Shape;1406;p125" descr=""/>
          <p:cNvPicPr/>
          <p:nvPr/>
        </p:nvPicPr>
        <p:blipFill>
          <a:blip r:embed="rId2"/>
          <a:stretch/>
        </p:blipFill>
        <p:spPr>
          <a:xfrm>
            <a:off x="4843440" y="2489760"/>
            <a:ext cx="3639960" cy="2154240"/>
          </a:xfrm>
          <a:prstGeom prst="rect">
            <a:avLst/>
          </a:prstGeom>
          <a:noFill/>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Google Shape;1411;p12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agent analysis</a:t>
            </a:r>
            <a:endParaRPr b="0" lang="en-US" sz="3000" strike="noStrike" u="none">
              <a:solidFill>
                <a:srgbClr val="000000"/>
              </a:solidFill>
              <a:uFillTx/>
              <a:latin typeface="Arial"/>
            </a:endParaRPr>
          </a:p>
        </p:txBody>
      </p:sp>
      <p:sp>
        <p:nvSpPr>
          <p:cNvPr id="1065" name="Google Shape;1412;p126"/>
          <p:cNvSpPr/>
          <p:nvPr/>
        </p:nvSpPr>
        <p:spPr>
          <a:xfrm>
            <a:off x="660240" y="699840"/>
            <a:ext cx="7823160" cy="179028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Did users prefer fewer steps or lower response time when the two agents both finished the task correctly?</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By analyzing cases in which both agents finished the task correctly, we found that there were no significant preference bias between step and time difference.</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Being correct &amp; concise is the key!</a:t>
            </a:r>
            <a:endParaRPr b="0" lang="en-US" sz="1600" strike="noStrike" u="none">
              <a:solidFill>
                <a:srgbClr val="000000"/>
              </a:solidFill>
              <a:uFillTx/>
              <a:latin typeface="Arial"/>
            </a:endParaRPr>
          </a:p>
          <a:p>
            <a:pPr marL="914400">
              <a:lnSpc>
                <a:spcPct val="115000"/>
              </a:lnSpc>
              <a:spcBef>
                <a:spcPts val="1199"/>
              </a:spcBef>
              <a:spcAft>
                <a:spcPts val="1199"/>
              </a:spcAft>
              <a:tabLst>
                <a:tab algn="l" pos="0"/>
              </a:tabLst>
            </a:pPr>
            <a:endParaRPr b="0" lang="en-US" sz="1600" strike="noStrike" u="none">
              <a:solidFill>
                <a:srgbClr val="000000"/>
              </a:solidFill>
              <a:uFillTx/>
              <a:latin typeface="Arial"/>
            </a:endParaRPr>
          </a:p>
        </p:txBody>
      </p:sp>
      <p:sp>
        <p:nvSpPr>
          <p:cNvPr id="1066" name="PlaceHolder 1"/>
          <p:cNvSpPr>
            <a:spLocks noGrp="1"/>
          </p:cNvSpPr>
          <p:nvPr>
            <p:ph type="sldNum" idx="12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F43D2B02-BEAD-4762-BE73-5CA95B938F30}"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67" name="Google Shape;1414;p126" descr=""/>
          <p:cNvPicPr/>
          <p:nvPr/>
        </p:nvPicPr>
        <p:blipFill>
          <a:blip r:embed="rId1"/>
          <a:stretch/>
        </p:blipFill>
        <p:spPr>
          <a:xfrm>
            <a:off x="1631520" y="2309400"/>
            <a:ext cx="5844600" cy="2174400"/>
          </a:xfrm>
          <a:prstGeom prst="rect">
            <a:avLst/>
          </a:prstGeom>
          <a:noFill/>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68" name="Google Shape;1419;p12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More interesting ongoing analysis</a:t>
            </a:r>
            <a:endParaRPr b="0" lang="en-US" sz="3000" strike="noStrike" u="none">
              <a:solidFill>
                <a:srgbClr val="000000"/>
              </a:solidFill>
              <a:uFillTx/>
              <a:latin typeface="Arial"/>
            </a:endParaRPr>
          </a:p>
        </p:txBody>
      </p:sp>
      <p:sp>
        <p:nvSpPr>
          <p:cNvPr id="1069" name="Google Shape;1420;p127"/>
          <p:cNvSpPr/>
          <p:nvPr/>
        </p:nvSpPr>
        <p:spPr>
          <a:xfrm>
            <a:off x="660240" y="699840"/>
            <a:ext cx="7823160" cy="227772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Open-ended queries performance analysis: (Ongoing)</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pPr>
            <a:r>
              <a:rPr b="0" lang="en" sz="1600" strike="noStrike" u="none">
                <a:solidFill>
                  <a:schemeClr val="dk1"/>
                </a:solidFill>
                <a:uFillTx/>
                <a:latin typeface="Gill Sans"/>
                <a:ea typeface="Gill Sans"/>
              </a:rPr>
              <a:t>Analyze how agents perform on open-ended tasks, in comparison w/ static benchmarks.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chemeClr val="dk1"/>
                </a:solidFill>
                <a:uFillTx/>
                <a:latin typeface="Gill Sans"/>
                <a:ea typeface="Gill Sans"/>
              </a:rPr>
              <a:t>Difficulty Analysis: (Ongoing)</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Referring Arena-Hard pipeline by </a:t>
            </a:r>
            <a:r>
              <a:rPr b="0" lang="en" sz="1600" strike="noStrike" u="sng">
                <a:solidFill>
                  <a:schemeClr val="hlink"/>
                </a:solidFill>
                <a:uFillTx/>
                <a:latin typeface="Gill Sans"/>
                <a:ea typeface="Gill Sans"/>
                <a:hlinkClick r:id="rId1"/>
              </a:rPr>
              <a:t>https://blog.lmarena.ai/blog/2024/hard-prompts/</a:t>
            </a:r>
            <a:endParaRPr b="0" lang="en-US" sz="1600" strike="noStrike" u="none">
              <a:solidFill>
                <a:srgbClr val="000000"/>
              </a:solidFill>
              <a:uFillTx/>
              <a:latin typeface="Arial"/>
            </a:endParaRPr>
          </a:p>
          <a:p>
            <a:pPr marL="457200" indent="-330120">
              <a:lnSpc>
                <a:spcPct val="115000"/>
              </a:lnSpc>
              <a:buClr>
                <a:srgbClr val="000000"/>
              </a:buClr>
              <a:buFont typeface="Gill Sans"/>
              <a:buChar char="●"/>
            </a:pPr>
            <a:r>
              <a:rPr b="0" lang="en" sz="1600" strike="noStrike" u="none">
                <a:solidFill>
                  <a:schemeClr val="dk1"/>
                </a:solidFill>
                <a:uFillTx/>
                <a:latin typeface="Gill Sans"/>
                <a:ea typeface="Gill Sans"/>
              </a:rPr>
              <a:t>Benchmark Exclusion Analysis (Ongoing)</a:t>
            </a:r>
            <a:endParaRPr b="0" lang="en-US" sz="1600" strike="noStrike" u="none">
              <a:solidFill>
                <a:srgbClr val="000000"/>
              </a:solidFill>
              <a:uFillTx/>
              <a:latin typeface="Arial"/>
            </a:endParaRPr>
          </a:p>
          <a:p>
            <a:pPr lvl="1" marL="914400" indent="-330120">
              <a:lnSpc>
                <a:spcPct val="115000"/>
              </a:lnSpc>
              <a:buClr>
                <a:srgbClr val="000000"/>
              </a:buClr>
              <a:buFont typeface="Gill Sans"/>
              <a:buChar char="○"/>
            </a:pPr>
            <a:r>
              <a:rPr b="0" lang="en" sz="1600" strike="noStrike" u="none">
                <a:solidFill>
                  <a:schemeClr val="dk1"/>
                </a:solidFill>
                <a:uFillTx/>
                <a:latin typeface="Gill Sans"/>
                <a:ea typeface="Gill Sans"/>
              </a:rPr>
              <a:t>Exclude tasks from existing benchmarks like OSWorld, WebArena, and more…</a:t>
            </a:r>
            <a:endParaRPr b="0" lang="en-US" sz="1600" strike="noStrike" u="none">
              <a:solidFill>
                <a:srgbClr val="000000"/>
              </a:solidFill>
              <a:uFillTx/>
              <a:latin typeface="Arial"/>
            </a:endParaRPr>
          </a:p>
          <a:p>
            <a:pPr marL="914400">
              <a:lnSpc>
                <a:spcPct val="115000"/>
              </a:lnSpc>
              <a:spcBef>
                <a:spcPts val="1199"/>
              </a:spcBef>
              <a:spcAft>
                <a:spcPts val="1199"/>
              </a:spcAft>
              <a:tabLst>
                <a:tab algn="l" pos="0"/>
              </a:tabLst>
            </a:pPr>
            <a:endParaRPr b="0" lang="en-US" sz="1600" strike="noStrike" u="none">
              <a:solidFill>
                <a:srgbClr val="000000"/>
              </a:solidFill>
              <a:uFillTx/>
              <a:latin typeface="Arial"/>
            </a:endParaRPr>
          </a:p>
        </p:txBody>
      </p:sp>
      <p:sp>
        <p:nvSpPr>
          <p:cNvPr id="1070" name="PlaceHolder 1"/>
          <p:cNvSpPr>
            <a:spLocks noGrp="1"/>
          </p:cNvSpPr>
          <p:nvPr>
            <p:ph type="sldNum" idx="12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EC65026-A2EA-44D4-B044-10E944EB388F}"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71" name="Google Shape;1422;p127" descr=""/>
          <p:cNvPicPr/>
          <p:nvPr/>
        </p:nvPicPr>
        <p:blipFill>
          <a:blip r:embed="rId2"/>
          <a:stretch/>
        </p:blipFill>
        <p:spPr>
          <a:xfrm>
            <a:off x="660240" y="2646360"/>
            <a:ext cx="2909880" cy="234432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Google Shape;281;p56"/>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Why AI agents again?</a:t>
            </a:r>
            <a:endParaRPr b="0" lang="en-US" sz="3000" strike="noStrike" u="none">
              <a:solidFill>
                <a:srgbClr val="000000"/>
              </a:solidFill>
              <a:uFillTx/>
              <a:latin typeface="Arial"/>
            </a:endParaRPr>
          </a:p>
        </p:txBody>
      </p:sp>
      <p:sp>
        <p:nvSpPr>
          <p:cNvPr id="215" name="Google Shape;282;p56"/>
          <p:cNvSpPr/>
          <p:nvPr/>
        </p:nvSpPr>
        <p:spPr>
          <a:xfrm>
            <a:off x="660240" y="940680"/>
            <a:ext cx="7823160" cy="1157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600" strike="noStrike" u="none">
                <a:solidFill>
                  <a:srgbClr val="000000"/>
                </a:solidFill>
                <a:uFillTx/>
                <a:latin typeface="Gill Sans"/>
                <a:ea typeface="Gill Sans"/>
              </a:rPr>
              <a:t>AI agents </a:t>
            </a:r>
            <a:r>
              <a:rPr b="1" lang="en" sz="1600" strike="noStrike" u="none">
                <a:solidFill>
                  <a:srgbClr val="000000"/>
                </a:solidFill>
                <a:uFillTx/>
                <a:latin typeface="Gill Sans"/>
                <a:ea typeface="Gill Sans"/>
              </a:rPr>
              <a:t>powered by LLM/VLMs</a:t>
            </a:r>
            <a:r>
              <a:rPr b="0" lang="en" sz="1600" strike="noStrike" u="none">
                <a:solidFill>
                  <a:srgbClr val="000000"/>
                </a:solidFill>
                <a:uFillTx/>
                <a:latin typeface="Gill Sans"/>
                <a:ea typeface="Gill Sans"/>
              </a:rPr>
              <a:t>:</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Can use language as a vehicle for reasoning and communication</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rgbClr val="000000"/>
                </a:solidFill>
                <a:uFillTx/>
                <a:latin typeface="Gill Sans"/>
                <a:ea typeface="Gill Sans"/>
              </a:rPr>
              <a:t>Leverage rich knowledge (</a:t>
            </a:r>
            <a:r>
              <a:rPr b="0" lang="en" sz="1600" strike="noStrike" u="none">
                <a:solidFill>
                  <a:schemeClr val="dk1"/>
                </a:solidFill>
                <a:uFillTx/>
                <a:latin typeface="Gill Sans"/>
                <a:ea typeface="Gill Sans"/>
              </a:rPr>
              <a:t>strong prior</a:t>
            </a:r>
            <a:r>
              <a:rPr b="0" lang="en" sz="1600" strike="noStrike" u="none">
                <a:solidFill>
                  <a:srgbClr val="000000"/>
                </a:solidFill>
                <a:uFillTx/>
                <a:latin typeface="Gill Sans"/>
                <a:ea typeface="Gill Sans"/>
              </a:rPr>
              <a:t>) encoded in foundation models to understand and plan actions</a:t>
            </a:r>
            <a:endParaRPr b="0" lang="en-US" sz="1600" strike="noStrike" u="none">
              <a:solidFill>
                <a:srgbClr val="000000"/>
              </a:solidFill>
              <a:uFillTx/>
              <a:latin typeface="Arial"/>
            </a:endParaRPr>
          </a:p>
        </p:txBody>
      </p:sp>
      <p:pic>
        <p:nvPicPr>
          <p:cNvPr id="216" name="Google Shape;283;p56" descr=""/>
          <p:cNvPicPr/>
          <p:nvPr/>
        </p:nvPicPr>
        <p:blipFill>
          <a:blip r:embed="rId1"/>
          <a:stretch/>
        </p:blipFill>
        <p:spPr>
          <a:xfrm>
            <a:off x="4830120" y="2571840"/>
            <a:ext cx="2608200" cy="1668960"/>
          </a:xfrm>
          <a:prstGeom prst="rect">
            <a:avLst/>
          </a:prstGeom>
          <a:noFill/>
          <a:ln w="0">
            <a:noFill/>
          </a:ln>
        </p:spPr>
      </p:pic>
      <p:pic>
        <p:nvPicPr>
          <p:cNvPr id="217" name="Google Shape;284;p56" descr=""/>
          <p:cNvPicPr/>
          <p:nvPr/>
        </p:nvPicPr>
        <p:blipFill>
          <a:blip r:embed="rId2"/>
          <a:stretch/>
        </p:blipFill>
        <p:spPr>
          <a:xfrm>
            <a:off x="3760560" y="3166200"/>
            <a:ext cx="479880" cy="479880"/>
          </a:xfrm>
          <a:prstGeom prst="rect">
            <a:avLst/>
          </a:prstGeom>
          <a:noFill/>
          <a:ln w="0">
            <a:noFill/>
          </a:ln>
        </p:spPr>
      </p:pic>
      <p:pic>
        <p:nvPicPr>
          <p:cNvPr id="218" name="Google Shape;285;p56" descr=""/>
          <p:cNvPicPr/>
          <p:nvPr/>
        </p:nvPicPr>
        <p:blipFill>
          <a:blip r:embed="rId3"/>
          <a:srcRect l="53781" t="0" r="0" b="0"/>
          <a:stretch/>
        </p:blipFill>
        <p:spPr>
          <a:xfrm rot="16200000">
            <a:off x="4622040" y="2876400"/>
            <a:ext cx="297720" cy="1060560"/>
          </a:xfrm>
          <a:prstGeom prst="rect">
            <a:avLst/>
          </a:prstGeom>
          <a:noFill/>
          <a:ln w="0">
            <a:noFill/>
          </a:ln>
        </p:spPr>
      </p:pic>
      <p:sp>
        <p:nvSpPr>
          <p:cNvPr id="219" name="Google Shape;286;p56"/>
          <p:cNvSpPr/>
          <p:nvPr/>
        </p:nvSpPr>
        <p:spPr>
          <a:xfrm>
            <a:off x="3258360" y="3646440"/>
            <a:ext cx="14839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trike="noStrike" u="none">
                <a:solidFill>
                  <a:srgbClr val="000000"/>
                </a:solidFill>
                <a:uFillTx/>
                <a:latin typeface="Gill Sans"/>
                <a:ea typeface="Gill Sans"/>
              </a:rPr>
              <a:t>LLMs/VLMs</a:t>
            </a:r>
            <a:endParaRPr b="0" lang="en-US" sz="1400" strike="noStrike" u="none">
              <a:solidFill>
                <a:srgbClr val="000000"/>
              </a:solidFill>
              <a:uFillTx/>
              <a:latin typeface="Arial"/>
            </a:endParaRPr>
          </a:p>
        </p:txBody>
      </p:sp>
      <p:pic>
        <p:nvPicPr>
          <p:cNvPr id="220" name="Google Shape;287;p56" descr=""/>
          <p:cNvPicPr/>
          <p:nvPr/>
        </p:nvPicPr>
        <p:blipFill>
          <a:blip r:embed="rId4"/>
          <a:srcRect l="0" t="46245" r="0" b="5122"/>
          <a:stretch/>
        </p:blipFill>
        <p:spPr>
          <a:xfrm>
            <a:off x="1705680" y="3169080"/>
            <a:ext cx="1872360" cy="474120"/>
          </a:xfrm>
          <a:prstGeom prst="rect">
            <a:avLst/>
          </a:prstGeom>
          <a:noFill/>
          <a:ln w="0">
            <a:noFill/>
          </a:ln>
        </p:spPr>
      </p:pic>
      <p:sp>
        <p:nvSpPr>
          <p:cNvPr id="221" name="PlaceHolder 1"/>
          <p:cNvSpPr>
            <a:spLocks noGrp="1"/>
          </p:cNvSpPr>
          <p:nvPr>
            <p:ph type="sldNum" idx="5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4F1CF7B-B594-4F7A-9957-452B1C8D9EAF}"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Google Shape;1427;p128"/>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arena multi-leaderboard</a:t>
            </a:r>
            <a:endParaRPr b="0" lang="en-US" sz="3000" strike="noStrike" u="none">
              <a:solidFill>
                <a:srgbClr val="000000"/>
              </a:solidFill>
              <a:uFillTx/>
              <a:latin typeface="Arial"/>
            </a:endParaRPr>
          </a:p>
        </p:txBody>
      </p:sp>
      <p:sp>
        <p:nvSpPr>
          <p:cNvPr id="1073" name="Google Shape;1428;p128"/>
          <p:cNvSpPr/>
          <p:nvPr/>
        </p:nvSpPr>
        <p:spPr>
          <a:xfrm>
            <a:off x="660240" y="699840"/>
            <a:ext cx="7823160" cy="93060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Computer Agent Arena: </a:t>
            </a:r>
            <a:r>
              <a:rPr b="0" lang="en" sz="1800" strike="noStrike" u="sng">
                <a:solidFill>
                  <a:schemeClr val="hlink"/>
                </a:solidFill>
                <a:uFillTx/>
                <a:latin typeface="Gill Sans"/>
                <a:ea typeface="Gill Sans"/>
                <a:hlinkClick r:id="rId1"/>
              </a:rPr>
              <a:t>https://arena.xlang.ai</a:t>
            </a:r>
            <a:r>
              <a:rPr b="0" lang="en" sz="1800" strike="noStrike" u="none">
                <a:solidFill>
                  <a:schemeClr val="dk2"/>
                </a:solidFill>
                <a:uFillTx/>
                <a:latin typeface="Gill Sans"/>
                <a:ea typeface="Gill Sans"/>
              </a:rPr>
              <a:t>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Apart from the general leaderboard, we also introduce leaderboard in all kinds of different domains, covering the whole digital tasks.</a:t>
            </a:r>
            <a:endParaRPr b="0" lang="en-US" sz="1600" strike="noStrike" u="none">
              <a:solidFill>
                <a:srgbClr val="000000"/>
              </a:solidFill>
              <a:uFillTx/>
              <a:latin typeface="Arial"/>
            </a:endParaRPr>
          </a:p>
        </p:txBody>
      </p:sp>
      <p:sp>
        <p:nvSpPr>
          <p:cNvPr id="1074" name="PlaceHolder 1"/>
          <p:cNvSpPr>
            <a:spLocks noGrp="1"/>
          </p:cNvSpPr>
          <p:nvPr>
            <p:ph type="sldNum" idx="124"/>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9B89D34C-51B6-4041-A594-3F2285F47FB6}"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075" name="Google Shape;1430;p128" descr=""/>
          <p:cNvPicPr/>
          <p:nvPr/>
        </p:nvPicPr>
        <p:blipFill>
          <a:blip r:embed="rId2"/>
          <a:stretch/>
        </p:blipFill>
        <p:spPr>
          <a:xfrm>
            <a:off x="1582200" y="1640160"/>
            <a:ext cx="5943240" cy="3161880"/>
          </a:xfrm>
          <a:prstGeom prst="rect">
            <a:avLst/>
          </a:prstGeom>
          <a:noFill/>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Google Shape;1435;p129"/>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Next steps for agent arena</a:t>
            </a:r>
            <a:endParaRPr b="0" lang="en-US" sz="3000" strike="noStrike" u="none">
              <a:solidFill>
                <a:srgbClr val="000000"/>
              </a:solidFill>
              <a:uFillTx/>
              <a:latin typeface="Arial"/>
            </a:endParaRPr>
          </a:p>
        </p:txBody>
      </p:sp>
      <p:sp>
        <p:nvSpPr>
          <p:cNvPr id="1077" name="Google Shape;1436;p129"/>
          <p:cNvSpPr/>
          <p:nvPr/>
        </p:nvSpPr>
        <p:spPr>
          <a:xfrm>
            <a:off x="660240" y="940680"/>
            <a:ext cx="7823160" cy="2880360"/>
          </a:xfrm>
          <a:prstGeom prst="rect">
            <a:avLst/>
          </a:prstGeom>
          <a:noFill/>
          <a:ln w="0">
            <a:noFill/>
          </a:ln>
        </p:spPr>
        <p:style>
          <a:lnRef idx="0"/>
          <a:fillRef idx="0"/>
          <a:effectRef idx="0"/>
          <a:fontRef idx="minor"/>
        </p:style>
        <p:txBody>
          <a:bodyPr tIns="91440" bIns="91440" anchor="t">
            <a:spAutoFit/>
          </a:bodyPr>
          <a:p>
            <a:pPr>
              <a:lnSpc>
                <a:spcPct val="95000"/>
              </a:lnSpc>
              <a:tabLst>
                <a:tab algn="l" pos="0"/>
              </a:tabLst>
            </a:pPr>
            <a:r>
              <a:rPr b="0" lang="en" sz="1800" strike="noStrike" u="none">
                <a:solidFill>
                  <a:schemeClr val="dk1"/>
                </a:solidFill>
                <a:uFillTx/>
                <a:latin typeface="Gill Sans"/>
                <a:ea typeface="Gill Sans"/>
              </a:rPr>
              <a:t>Data </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For evaluation</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Evaluate and rank digital AI agents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For training</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Data collection</a:t>
            </a:r>
            <a:endParaRPr b="0" lang="en-US" sz="1600" strike="noStrike" u="none">
              <a:solidFill>
                <a:srgbClr val="000000"/>
              </a:solidFill>
              <a:uFillTx/>
              <a:latin typeface="Arial"/>
            </a:endParaRPr>
          </a:p>
          <a:p>
            <a:pPr lvl="1" marL="9144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User agent preference data, RL reward/value function</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600" strike="noStrike" u="none">
                <a:solidFill>
                  <a:schemeClr val="dk1"/>
                </a:solidFill>
                <a:uFillTx/>
                <a:latin typeface="Gill Sans"/>
                <a:ea typeface="Gill Sans"/>
              </a:rPr>
              <a:t>More… </a:t>
            </a:r>
            <a:endParaRPr b="0" lang="en-US" sz="1600" strike="noStrike" u="none">
              <a:solidFill>
                <a:srgbClr val="000000"/>
              </a:solidFill>
              <a:uFillTx/>
              <a:latin typeface="Arial"/>
            </a:endParaRPr>
          </a:p>
          <a:p>
            <a:pPr>
              <a:lnSpc>
                <a:spcPct val="100000"/>
              </a:lnSpc>
              <a:tabLst>
                <a:tab algn="l" pos="0"/>
              </a:tabLst>
            </a:pPr>
            <a:endParaRPr b="0" lang="en-US" sz="1600" strike="noStrike" u="none">
              <a:solidFill>
                <a:srgbClr val="000000"/>
              </a:solidFill>
              <a:uFillTx/>
              <a:latin typeface="Arial"/>
            </a:endParaRPr>
          </a:p>
          <a:p>
            <a:pPr>
              <a:lnSpc>
                <a:spcPct val="100000"/>
              </a:lnSpc>
              <a:tabLst>
                <a:tab algn="l" pos="0"/>
              </a:tabLst>
            </a:pPr>
            <a:endParaRPr b="0" lang="en-US" sz="16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Gill Sans"/>
                <a:ea typeface="Gill Sans"/>
              </a:rPr>
              <a:t>Collaborating with the Chatbot Arena to make it better, and our agent arena system and data will also be </a:t>
            </a:r>
            <a:r>
              <a:rPr b="1" lang="en" sz="1600" strike="noStrike" u="none">
                <a:solidFill>
                  <a:schemeClr val="dk1"/>
                </a:solidFill>
                <a:uFillTx/>
                <a:latin typeface="Gill Sans"/>
                <a:ea typeface="Gill Sans"/>
              </a:rPr>
              <a:t>open-sourced!</a:t>
            </a:r>
            <a:endParaRPr b="0" lang="en-US" sz="1600" strike="noStrike" u="none">
              <a:solidFill>
                <a:srgbClr val="000000"/>
              </a:solidFill>
              <a:uFillTx/>
              <a:latin typeface="Arial"/>
            </a:endParaRPr>
          </a:p>
        </p:txBody>
      </p:sp>
      <p:sp>
        <p:nvSpPr>
          <p:cNvPr id="1078" name="Google Shape;1437;p129"/>
          <p:cNvSpPr/>
          <p:nvPr/>
        </p:nvSpPr>
        <p:spPr>
          <a:xfrm>
            <a:off x="4860360" y="4208400"/>
            <a:ext cx="3164400" cy="25056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079" name="PlaceHolder 1"/>
          <p:cNvSpPr>
            <a:spLocks noGrp="1"/>
          </p:cNvSpPr>
          <p:nvPr>
            <p:ph type="sldNum" idx="125"/>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F5C37E55-78DF-4165-91D9-5A4AFEA0C7B8}"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Google Shape;1443;p13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evaluation beyond success: safety and risks</a:t>
            </a:r>
            <a:endParaRPr b="0" lang="en-US" sz="3000" strike="noStrike" u="none">
              <a:solidFill>
                <a:srgbClr val="000000"/>
              </a:solidFill>
              <a:uFillTx/>
              <a:latin typeface="Arial"/>
            </a:endParaRPr>
          </a:p>
        </p:txBody>
      </p:sp>
      <p:pic>
        <p:nvPicPr>
          <p:cNvPr id="1081" name="Google Shape;1444;p130" descr=""/>
          <p:cNvPicPr/>
          <p:nvPr/>
        </p:nvPicPr>
        <p:blipFill>
          <a:blip r:embed="rId1"/>
          <a:stretch/>
        </p:blipFill>
        <p:spPr>
          <a:xfrm>
            <a:off x="2220480" y="1335600"/>
            <a:ext cx="4702320" cy="2472120"/>
          </a:xfrm>
          <a:prstGeom prst="rect">
            <a:avLst/>
          </a:prstGeom>
          <a:noFill/>
          <a:ln w="0">
            <a:noFill/>
          </a:ln>
        </p:spPr>
      </p:pic>
      <p:sp>
        <p:nvSpPr>
          <p:cNvPr id="1082" name="Google Shape;1445;p130"/>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2"/>
              </a:rPr>
              <a:t>Jailbreaking LLM-Controlled Robots, (Robey, et al., 2024)</a:t>
            </a:r>
            <a:endParaRPr b="0" lang="en-US" sz="600" strike="noStrike" u="none">
              <a:solidFill>
                <a:srgbClr val="000000"/>
              </a:solidFill>
              <a:uFillTx/>
              <a:latin typeface="Arial"/>
            </a:endParaRPr>
          </a:p>
        </p:txBody>
      </p:sp>
      <p:sp>
        <p:nvSpPr>
          <p:cNvPr id="1083" name="PlaceHolder 1"/>
          <p:cNvSpPr>
            <a:spLocks noGrp="1"/>
          </p:cNvSpPr>
          <p:nvPr>
            <p:ph type="sldNum" idx="126"/>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D9F0AF16-884E-4C87-AE9F-BF114DA657E9}"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Google Shape;1451;p13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 evaluation beyond success: safety and risks</a:t>
            </a:r>
            <a:endParaRPr b="0" lang="en-US" sz="3000" strike="noStrike" u="none">
              <a:solidFill>
                <a:srgbClr val="000000"/>
              </a:solidFill>
              <a:uFillTx/>
              <a:latin typeface="Arial"/>
            </a:endParaRPr>
          </a:p>
        </p:txBody>
      </p:sp>
      <p:sp>
        <p:nvSpPr>
          <p:cNvPr id="1085" name="Google Shape;1452;p131"/>
          <p:cNvSpPr/>
          <p:nvPr/>
        </p:nvSpPr>
        <p:spPr>
          <a:xfrm>
            <a:off x="660240" y="940680"/>
            <a:ext cx="78231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trike="noStrike" u="none">
                <a:solidFill>
                  <a:schemeClr val="dk1"/>
                </a:solidFill>
                <a:uFillTx/>
                <a:latin typeface="Gill Sans"/>
                <a:ea typeface="Gill Sans"/>
              </a:rPr>
              <a:t>Environment manipulation: Popup attack</a:t>
            </a:r>
            <a:endParaRPr b="0" lang="en-US" sz="1800" strike="noStrike" u="none">
              <a:solidFill>
                <a:srgbClr val="000000"/>
              </a:solidFill>
              <a:uFillTx/>
              <a:latin typeface="Arial"/>
            </a:endParaRPr>
          </a:p>
          <a:p>
            <a:pPr marL="457200" indent="-330120">
              <a:lnSpc>
                <a:spcPct val="100000"/>
              </a:lnSpc>
              <a:buClr>
                <a:srgbClr val="000000"/>
              </a:buClr>
              <a:buFont typeface="Gill Sans"/>
              <a:buChar char="●"/>
              <a:tabLst>
                <a:tab algn="l" pos="0"/>
              </a:tabLst>
            </a:pPr>
            <a:r>
              <a:rPr b="0" lang="en" sz="1800" strike="noStrike" u="none">
                <a:solidFill>
                  <a:schemeClr val="dk1"/>
                </a:solidFill>
                <a:uFillTx/>
                <a:latin typeface="Gill Sans"/>
                <a:ea typeface="Gill Sans"/>
              </a:rPr>
              <a:t>Pop-ups for AI agents can lead to 87% attack success rate</a:t>
            </a:r>
            <a:endParaRPr b="0" lang="en-US" sz="1800" strike="noStrike" u="none">
              <a:solidFill>
                <a:srgbClr val="000000"/>
              </a:solidFill>
              <a:uFillTx/>
              <a:latin typeface="Arial"/>
            </a:endParaRPr>
          </a:p>
        </p:txBody>
      </p:sp>
      <p:pic>
        <p:nvPicPr>
          <p:cNvPr id="1086" name="Google Shape;1453;p131" descr=""/>
          <p:cNvPicPr/>
          <p:nvPr/>
        </p:nvPicPr>
        <p:blipFill>
          <a:blip r:embed="rId1"/>
          <a:srcRect l="0" t="0" r="50194" b="0"/>
          <a:stretch/>
        </p:blipFill>
        <p:spPr>
          <a:xfrm>
            <a:off x="2695680" y="2053080"/>
            <a:ext cx="3717000" cy="2430360"/>
          </a:xfrm>
          <a:prstGeom prst="rect">
            <a:avLst/>
          </a:prstGeom>
          <a:noFill/>
          <a:ln w="0">
            <a:noFill/>
          </a:ln>
          <a:effectLst>
            <a:outerShdw algn="bl" blurRad="57240" dir="5400000" dist="19080" rotWithShape="0">
              <a:srgbClr val="000000">
                <a:alpha val="50000"/>
              </a:srgbClr>
            </a:outerShdw>
          </a:effectLst>
        </p:spPr>
      </p:pic>
      <p:sp>
        <p:nvSpPr>
          <p:cNvPr id="1087" name="Google Shape;1454;p131"/>
          <p:cNvSpPr/>
          <p:nvPr/>
        </p:nvSpPr>
        <p:spPr>
          <a:xfrm>
            <a:off x="0" y="4857120"/>
            <a:ext cx="4377960" cy="2505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700" strike="noStrike" u="sng">
                <a:solidFill>
                  <a:srgbClr val="666666"/>
                </a:solidFill>
                <a:uFillTx/>
                <a:latin typeface="Gill Sans"/>
                <a:ea typeface="Gill Sans"/>
                <a:hlinkClick r:id="rId2"/>
              </a:rPr>
              <a:t>Attacking Vision-Language Computer Agents via Pop-ups</a:t>
            </a:r>
            <a:endParaRPr b="0" lang="en-US" sz="700" strike="noStrike" u="none">
              <a:solidFill>
                <a:srgbClr val="000000"/>
              </a:solidFill>
              <a:uFillTx/>
              <a:latin typeface="Arial"/>
            </a:endParaRPr>
          </a:p>
          <a:p>
            <a:pPr>
              <a:lnSpc>
                <a:spcPct val="100000"/>
              </a:lnSpc>
              <a:tabLst>
                <a:tab algn="l" pos="0"/>
              </a:tabLst>
            </a:pPr>
            <a:r>
              <a:rPr b="0" lang="en" sz="700" strike="noStrike" u="sng">
                <a:solidFill>
                  <a:srgbClr val="666666"/>
                </a:solidFill>
                <a:uFillTx/>
                <a:latin typeface="Gill Sans"/>
                <a:ea typeface="Gill Sans"/>
                <a:hlinkClick r:id="rId3"/>
              </a:rPr>
              <a:t>https://x.com/WilliamBarrHeld/status/1853887243922153910</a:t>
            </a:r>
            <a:r>
              <a:rPr b="0" lang="en" sz="700" strike="noStrike" u="none">
                <a:solidFill>
                  <a:srgbClr val="666666"/>
                </a:solidFill>
                <a:uFillTx/>
                <a:latin typeface="Gill Sans"/>
                <a:ea typeface="Gill Sans"/>
              </a:rPr>
              <a:t> </a:t>
            </a:r>
            <a:endParaRPr b="0" lang="en-US" sz="700" strike="noStrike" u="none">
              <a:solidFill>
                <a:srgbClr val="000000"/>
              </a:solidFill>
              <a:uFillTx/>
              <a:latin typeface="Arial"/>
            </a:endParaRPr>
          </a:p>
        </p:txBody>
      </p:sp>
      <p:pic>
        <p:nvPicPr>
          <p:cNvPr id="1088" name="Google Shape;1455;p131" descr=""/>
          <p:cNvPicPr/>
          <p:nvPr/>
        </p:nvPicPr>
        <p:blipFill>
          <a:blip r:embed="rId4"/>
          <a:stretch/>
        </p:blipFill>
        <p:spPr>
          <a:xfrm>
            <a:off x="727560" y="774720"/>
            <a:ext cx="7659360" cy="4082040"/>
          </a:xfrm>
          <a:prstGeom prst="rect">
            <a:avLst/>
          </a:prstGeom>
          <a:noFill/>
          <a:ln w="0">
            <a:noFill/>
          </a:ln>
          <a:effectLst>
            <a:outerShdw algn="bl" blurRad="57240" dir="5400000" dist="19080" rotWithShape="0">
              <a:srgbClr val="000000">
                <a:alpha val="50000"/>
              </a:srgbClr>
            </a:outerShdw>
          </a:effectLst>
        </p:spPr>
      </p:pic>
      <p:pic>
        <p:nvPicPr>
          <p:cNvPr id="1089" name="Google Shape;1456;p131" descr=""/>
          <p:cNvPicPr/>
          <p:nvPr/>
        </p:nvPicPr>
        <p:blipFill>
          <a:blip r:embed="rId5"/>
          <a:stretch/>
        </p:blipFill>
        <p:spPr>
          <a:xfrm>
            <a:off x="879840" y="927360"/>
            <a:ext cx="7659360" cy="4082040"/>
          </a:xfrm>
          <a:prstGeom prst="rect">
            <a:avLst/>
          </a:prstGeom>
          <a:noFill/>
          <a:ln w="0">
            <a:noFill/>
          </a:ln>
          <a:effectLst>
            <a:outerShdw algn="bl" blurRad="57240" dir="5400000" dist="19080" rotWithShape="0">
              <a:srgbClr val="000000">
                <a:alpha val="50000"/>
              </a:srgbClr>
            </a:outerShdw>
          </a:effectLst>
        </p:spPr>
      </p:pic>
      <p:pic>
        <p:nvPicPr>
          <p:cNvPr id="1090" name="Google Shape;1457;p131" descr=""/>
          <p:cNvPicPr/>
          <p:nvPr/>
        </p:nvPicPr>
        <p:blipFill>
          <a:blip r:embed="rId6"/>
          <a:stretch/>
        </p:blipFill>
        <p:spPr>
          <a:xfrm>
            <a:off x="1032480" y="1079640"/>
            <a:ext cx="7659360" cy="4082040"/>
          </a:xfrm>
          <a:prstGeom prst="rect">
            <a:avLst/>
          </a:prstGeom>
          <a:noFill/>
          <a:ln w="0">
            <a:noFill/>
          </a:ln>
          <a:effectLst>
            <a:outerShdw algn="bl" blurRad="57240" dir="5400000" dist="19080" rotWithShape="0">
              <a:srgbClr val="000000">
                <a:alpha val="50000"/>
              </a:srgbClr>
            </a:outerShdw>
          </a:effectLst>
        </p:spPr>
      </p:pic>
      <p:sp>
        <p:nvSpPr>
          <p:cNvPr id="1091" name="PlaceHolder 1"/>
          <p:cNvSpPr>
            <a:spLocks noGrp="1"/>
          </p:cNvSpPr>
          <p:nvPr>
            <p:ph type="sldNum" idx="127"/>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712D111D-3601-4B58-9CE8-8A75464B904B}"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08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0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0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PlaceHolder 1"/>
          <p:cNvSpPr>
            <a:spLocks noGrp="1"/>
          </p:cNvSpPr>
          <p:nvPr>
            <p:ph/>
          </p:nvPr>
        </p:nvSpPr>
        <p:spPr>
          <a:xfrm>
            <a:off x="457200" y="1114920"/>
            <a:ext cx="8230320" cy="3531240"/>
          </a:xfrm>
          <a:prstGeom prst="rect">
            <a:avLst/>
          </a:prstGeom>
          <a:noFill/>
          <a:ln w="0">
            <a:noFill/>
          </a:ln>
        </p:spPr>
        <p:txBody>
          <a:bodyPr lIns="19080" rIns="19080" tIns="19080" bIns="19080" anchor="t">
            <a:normAutofit fontScale="70000" lnSpcReduction="19999"/>
          </a:bodyPr>
          <a:p>
            <a:pPr marL="457200" indent="-324000">
              <a:lnSpc>
                <a:spcPct val="90000"/>
              </a:lnSpc>
              <a:spcBef>
                <a:spcPts val="901"/>
              </a:spcBef>
              <a:buClr>
                <a:srgbClr val="000000"/>
              </a:buClr>
              <a:buFont typeface="Gill Sans"/>
              <a:buChar char="●"/>
            </a:pPr>
            <a:r>
              <a:rPr b="1" lang="en" sz="2150" strike="noStrike" u="none">
                <a:solidFill>
                  <a:schemeClr val="dk1"/>
                </a:solidFill>
                <a:uFillTx/>
                <a:latin typeface="Gill Sans"/>
                <a:ea typeface="Gill Sans"/>
              </a:rPr>
              <a:t>Data!!!</a:t>
            </a:r>
            <a:r>
              <a:rPr b="0" lang="en" sz="2150" strike="noStrike" u="none">
                <a:solidFill>
                  <a:schemeClr val="dk1"/>
                </a:solidFill>
                <a:uFillTx/>
                <a:latin typeface="Gill Sans"/>
                <a:ea typeface="Gill Sans"/>
              </a:rPr>
              <a:t>: how to effectively scale agent data?</a:t>
            </a:r>
            <a:endParaRPr b="0" lang="en-US" sz="2150" strike="noStrike" u="none">
              <a:solidFill>
                <a:srgbClr val="000000"/>
              </a:solidFill>
              <a:uFillTx/>
              <a:latin typeface="Arial"/>
            </a:endParaRPr>
          </a:p>
          <a:p>
            <a:pPr marL="457200" indent="0">
              <a:lnSpc>
                <a:spcPct val="90000"/>
              </a:lnSpc>
              <a:spcBef>
                <a:spcPts val="901"/>
              </a:spcBef>
              <a:buNone/>
              <a:tabLst>
                <a:tab algn="l" pos="0"/>
              </a:tabLst>
            </a:pPr>
            <a:endParaRPr b="0" lang="en-US" sz="2150" strike="noStrike" u="none">
              <a:solidFill>
                <a:srgbClr val="000000"/>
              </a:solidFill>
              <a:uFillTx/>
              <a:latin typeface="Arial"/>
            </a:endParaRPr>
          </a:p>
          <a:p>
            <a:pPr marL="457200" indent="-324000">
              <a:lnSpc>
                <a:spcPct val="90000"/>
              </a:lnSpc>
              <a:spcBef>
                <a:spcPts val="901"/>
              </a:spcBef>
              <a:buClr>
                <a:srgbClr val="000000"/>
              </a:buClr>
              <a:buFont typeface="Gill Sans"/>
              <a:buChar char="●"/>
              <a:tabLst>
                <a:tab algn="l" pos="0"/>
              </a:tabLst>
            </a:pPr>
            <a:r>
              <a:rPr b="1" lang="en" sz="2150" strike="noStrike" u="none">
                <a:solidFill>
                  <a:srgbClr val="000000"/>
                </a:solidFill>
                <a:uFillTx/>
                <a:latin typeface="Gill Sans"/>
                <a:ea typeface="Gill Sans"/>
              </a:rPr>
              <a:t>Capability</a:t>
            </a:r>
            <a:r>
              <a:rPr b="0" lang="en" sz="2150" strike="noStrike" u="none">
                <a:solidFill>
                  <a:srgbClr val="000000"/>
                </a:solidFill>
                <a:uFillTx/>
                <a:latin typeface="Gill Sans"/>
                <a:ea typeface="Gill Sans"/>
              </a:rPr>
              <a:t>: scaling law for agentic foundation models?</a:t>
            </a:r>
            <a:endParaRPr b="0" lang="en-US" sz="2150" strike="noStrike" u="none">
              <a:solidFill>
                <a:srgbClr val="000000"/>
              </a:solidFill>
              <a:uFillTx/>
              <a:latin typeface="Arial"/>
            </a:endParaRPr>
          </a:p>
          <a:p>
            <a:pPr lvl="1" marL="914400" indent="-324000">
              <a:lnSpc>
                <a:spcPct val="115000"/>
              </a:lnSpc>
              <a:buClr>
                <a:srgbClr val="000000"/>
              </a:buClr>
              <a:buFont typeface="Gill Sans"/>
              <a:buChar char="○"/>
              <a:tabLst>
                <a:tab algn="l" pos="0"/>
              </a:tabLst>
            </a:pPr>
            <a:r>
              <a:rPr b="0" lang="en" sz="2150" strike="noStrike" u="none">
                <a:solidFill>
                  <a:srgbClr val="000000"/>
                </a:solidFill>
                <a:uFillTx/>
                <a:latin typeface="Gill Sans"/>
                <a:ea typeface="Gill Sans"/>
              </a:rPr>
              <a:t>new agent interactive learning paradigms?</a:t>
            </a:r>
            <a:endParaRPr b="0" lang="en-US" sz="2150" strike="noStrike" u="none">
              <a:solidFill>
                <a:srgbClr val="000000"/>
              </a:solidFill>
              <a:uFillTx/>
              <a:latin typeface="Arial"/>
            </a:endParaRPr>
          </a:p>
          <a:p>
            <a:pPr lvl="1" marL="914400" indent="-324000">
              <a:lnSpc>
                <a:spcPct val="115000"/>
              </a:lnSpc>
              <a:buClr>
                <a:srgbClr val="000000"/>
              </a:buClr>
              <a:buFont typeface="Gill Sans"/>
              <a:buChar char="○"/>
              <a:tabLst>
                <a:tab algn="l" pos="0"/>
              </a:tabLst>
            </a:pPr>
            <a:r>
              <a:rPr b="0" lang="en" sz="2150" strike="noStrike" u="none">
                <a:solidFill>
                  <a:schemeClr val="dk1"/>
                </a:solidFill>
                <a:uFillTx/>
                <a:latin typeface="Gill Sans"/>
                <a:ea typeface="Gill Sans"/>
              </a:rPr>
              <a:t>generalizing agents through world modeling</a:t>
            </a:r>
            <a:endParaRPr b="0" lang="en-US" sz="2150" strike="noStrike" u="none">
              <a:solidFill>
                <a:srgbClr val="000000"/>
              </a:solidFill>
              <a:uFillTx/>
              <a:latin typeface="Arial"/>
            </a:endParaRPr>
          </a:p>
          <a:p>
            <a:pPr lvl="1" marL="914400" indent="-324000">
              <a:lnSpc>
                <a:spcPct val="115000"/>
              </a:lnSpc>
              <a:buClr>
                <a:srgbClr val="000000"/>
              </a:buClr>
              <a:buFont typeface="Gill Sans"/>
              <a:buChar char="○"/>
              <a:tabLst>
                <a:tab algn="l" pos="0"/>
              </a:tabLst>
            </a:pPr>
            <a:r>
              <a:rPr b="0" lang="en" sz="2150" strike="noStrike" u="none">
                <a:solidFill>
                  <a:schemeClr val="dk1"/>
                </a:solidFill>
                <a:uFillTx/>
                <a:latin typeface="Gill Sans"/>
                <a:ea typeface="Gill Sans"/>
              </a:rPr>
              <a:t>multimodal agent task instruction following</a:t>
            </a:r>
            <a:endParaRPr b="0" lang="en-US" sz="2150" strike="noStrike" u="none">
              <a:solidFill>
                <a:srgbClr val="000000"/>
              </a:solidFill>
              <a:uFillTx/>
              <a:latin typeface="Arial"/>
            </a:endParaRPr>
          </a:p>
          <a:p>
            <a:pPr lvl="1" marL="914400" indent="-324000">
              <a:lnSpc>
                <a:spcPct val="115000"/>
              </a:lnSpc>
              <a:buClr>
                <a:srgbClr val="000000"/>
              </a:buClr>
              <a:buFont typeface="Gill Sans"/>
              <a:buChar char="○"/>
              <a:tabLst>
                <a:tab algn="l" pos="0"/>
              </a:tabLst>
            </a:pPr>
            <a:r>
              <a:rPr b="0" lang="en" sz="2150" strike="noStrike" u="none">
                <a:solidFill>
                  <a:schemeClr val="dk1"/>
                </a:solidFill>
                <a:uFillTx/>
                <a:latin typeface="Gill Sans"/>
                <a:ea typeface="Gill Sans"/>
              </a:rPr>
              <a:t>search? RL</a:t>
            </a:r>
            <a:endParaRPr b="0" lang="en-US" sz="2150" strike="noStrike" u="none">
              <a:solidFill>
                <a:srgbClr val="000000"/>
              </a:solidFill>
              <a:uFillTx/>
              <a:latin typeface="Arial"/>
            </a:endParaRPr>
          </a:p>
          <a:p>
            <a:pPr marL="457200" indent="0">
              <a:lnSpc>
                <a:spcPct val="90000"/>
              </a:lnSpc>
              <a:spcBef>
                <a:spcPts val="901"/>
              </a:spcBef>
              <a:buNone/>
              <a:tabLst>
                <a:tab algn="l" pos="0"/>
              </a:tabLst>
            </a:pPr>
            <a:endParaRPr b="0" lang="en-US" sz="2150" strike="noStrike" u="none">
              <a:solidFill>
                <a:srgbClr val="000000"/>
              </a:solidFill>
              <a:uFillTx/>
              <a:latin typeface="Arial"/>
            </a:endParaRPr>
          </a:p>
          <a:p>
            <a:pPr marL="457200" indent="-324000">
              <a:lnSpc>
                <a:spcPct val="90000"/>
              </a:lnSpc>
              <a:spcBef>
                <a:spcPts val="901"/>
              </a:spcBef>
              <a:buClr>
                <a:srgbClr val="000000"/>
              </a:buClr>
              <a:buFont typeface="Gill Sans"/>
              <a:buChar char="●"/>
              <a:tabLst>
                <a:tab algn="l" pos="0"/>
              </a:tabLst>
            </a:pPr>
            <a:r>
              <a:rPr b="1" lang="en" sz="2150" strike="noStrike" u="none">
                <a:solidFill>
                  <a:srgbClr val="000000"/>
                </a:solidFill>
                <a:uFillTx/>
                <a:latin typeface="Gill Sans"/>
                <a:ea typeface="Gill Sans"/>
              </a:rPr>
              <a:t>Reliability and security</a:t>
            </a:r>
            <a:r>
              <a:rPr b="0" lang="en" sz="2150" strike="noStrike" u="none">
                <a:solidFill>
                  <a:srgbClr val="000000"/>
                </a:solidFill>
                <a:uFillTx/>
                <a:latin typeface="Gill Sans"/>
                <a:ea typeface="Gill Sans"/>
              </a:rPr>
              <a:t>: know when to abstain and verify, identify potential risks</a:t>
            </a:r>
            <a:endParaRPr b="0" lang="en-US" sz="2150" strike="noStrike" u="none">
              <a:solidFill>
                <a:srgbClr val="000000"/>
              </a:solidFill>
              <a:uFillTx/>
              <a:latin typeface="Arial"/>
            </a:endParaRPr>
          </a:p>
          <a:p>
            <a:pPr marL="457200" indent="0">
              <a:lnSpc>
                <a:spcPct val="90000"/>
              </a:lnSpc>
              <a:spcBef>
                <a:spcPts val="901"/>
              </a:spcBef>
              <a:buNone/>
              <a:tabLst>
                <a:tab algn="l" pos="0"/>
              </a:tabLst>
            </a:pPr>
            <a:endParaRPr b="0" lang="en-US" sz="2150" strike="noStrike" u="none">
              <a:solidFill>
                <a:srgbClr val="000000"/>
              </a:solidFill>
              <a:uFillTx/>
              <a:latin typeface="Arial"/>
            </a:endParaRPr>
          </a:p>
          <a:p>
            <a:pPr marL="457200" indent="-324000">
              <a:lnSpc>
                <a:spcPct val="90000"/>
              </a:lnSpc>
              <a:spcBef>
                <a:spcPts val="901"/>
              </a:spcBef>
              <a:buClr>
                <a:srgbClr val="000000"/>
              </a:buClr>
              <a:buFont typeface="Gill Sans"/>
              <a:buChar char="●"/>
              <a:tabLst>
                <a:tab algn="l" pos="0"/>
              </a:tabLst>
            </a:pPr>
            <a:r>
              <a:rPr b="1" lang="en" sz="2150" strike="noStrike" u="none">
                <a:solidFill>
                  <a:srgbClr val="000000"/>
                </a:solidFill>
                <a:uFillTx/>
                <a:latin typeface="Gill Sans"/>
                <a:ea typeface="Gill Sans"/>
              </a:rPr>
              <a:t>Personalization</a:t>
            </a:r>
            <a:r>
              <a:rPr b="0" lang="en" sz="2150" strike="noStrike" u="none">
                <a:solidFill>
                  <a:srgbClr val="000000"/>
                </a:solidFill>
                <a:uFillTx/>
                <a:latin typeface="Gill Sans"/>
                <a:ea typeface="Gill Sans"/>
              </a:rPr>
              <a:t>: continual learning and adaptation from interaction for customized agents </a:t>
            </a:r>
            <a:endParaRPr b="0" lang="en-US" sz="2150" strike="noStrike" u="none">
              <a:solidFill>
                <a:srgbClr val="000000"/>
              </a:solidFill>
              <a:uFillTx/>
              <a:latin typeface="Arial"/>
            </a:endParaRPr>
          </a:p>
          <a:p>
            <a:pPr indent="0">
              <a:lnSpc>
                <a:spcPct val="90000"/>
              </a:lnSpc>
              <a:spcBef>
                <a:spcPts val="901"/>
              </a:spcBef>
              <a:buNone/>
              <a:tabLst>
                <a:tab algn="l" pos="0"/>
              </a:tabLst>
            </a:pPr>
            <a:endParaRPr b="0" lang="en-US" sz="2150" strike="noStrike" u="none">
              <a:solidFill>
                <a:srgbClr val="000000"/>
              </a:solidFill>
              <a:uFillTx/>
              <a:latin typeface="Arial"/>
            </a:endParaRPr>
          </a:p>
          <a:p>
            <a:pPr marL="457200" indent="-324000">
              <a:lnSpc>
                <a:spcPct val="90000"/>
              </a:lnSpc>
              <a:spcBef>
                <a:spcPts val="901"/>
              </a:spcBef>
              <a:buClr>
                <a:srgbClr val="000000"/>
              </a:buClr>
              <a:buFont typeface="Gill Sans"/>
              <a:buChar char="●"/>
              <a:tabLst>
                <a:tab algn="l" pos="0"/>
              </a:tabLst>
            </a:pPr>
            <a:r>
              <a:rPr b="1" lang="en" sz="2150" strike="noStrike" u="none">
                <a:solidFill>
                  <a:schemeClr val="dk1"/>
                </a:solidFill>
                <a:uFillTx/>
                <a:latin typeface="Gill Sans"/>
                <a:ea typeface="Gill Sans"/>
              </a:rPr>
              <a:t>Human-agent-computer interaction</a:t>
            </a:r>
            <a:r>
              <a:rPr b="0" lang="en" sz="2150" strike="noStrike" u="none">
                <a:solidFill>
                  <a:schemeClr val="dk1"/>
                </a:solidFill>
                <a:uFillTx/>
                <a:latin typeface="Gill Sans"/>
                <a:ea typeface="Gill Sans"/>
              </a:rPr>
              <a:t>: what’s the best way/interface agent, humans, and computer communicate and collaborate?</a:t>
            </a:r>
            <a:endParaRPr b="0" lang="en-US" sz="2150" strike="noStrike" u="none">
              <a:solidFill>
                <a:srgbClr val="000000"/>
              </a:solidFill>
              <a:uFillTx/>
              <a:latin typeface="Arial"/>
            </a:endParaRPr>
          </a:p>
        </p:txBody>
      </p:sp>
      <p:sp>
        <p:nvSpPr>
          <p:cNvPr id="1093" name="Google Shape;1464;p132"/>
          <p:cNvSpPr/>
          <p:nvPr/>
        </p:nvSpPr>
        <p:spPr>
          <a:xfrm>
            <a:off x="306360" y="128160"/>
            <a:ext cx="8494920" cy="572760"/>
          </a:xfrm>
          <a:prstGeom prst="rect">
            <a:avLst/>
          </a:prstGeom>
          <a:noFill/>
          <a:ln w="0">
            <a:noFill/>
          </a:ln>
        </p:spPr>
        <p:style>
          <a:lnRef idx="0"/>
          <a:fillRef idx="0"/>
          <a:effectRef idx="0"/>
          <a:fontRef idx="minor"/>
        </p:style>
        <p:txBody>
          <a:bodyPr tIns="91440" bIns="91440" anchor="t">
            <a:spAutoFit/>
          </a:bodyPr>
          <a:p>
            <a:pPr algn="ctr">
              <a:lnSpc>
                <a:spcPct val="80000"/>
              </a:lnSpc>
              <a:tabLst>
                <a:tab algn="l" pos="0"/>
              </a:tabLst>
            </a:pPr>
            <a:r>
              <a:rPr b="0" lang="en" sz="3200" strike="noStrike" u="none">
                <a:solidFill>
                  <a:schemeClr val="dk1"/>
                </a:solidFill>
                <a:uFillTx/>
                <a:latin typeface="Gill Sans"/>
                <a:ea typeface="Gill Sans"/>
              </a:rPr>
              <a:t>Future research  </a:t>
            </a:r>
            <a:endParaRPr b="0" lang="en-US" sz="3200" strike="noStrike" u="none">
              <a:solidFill>
                <a:srgbClr val="000000"/>
              </a:solidFill>
              <a:uFillTx/>
              <a:latin typeface="Arial"/>
            </a:endParaRPr>
          </a:p>
        </p:txBody>
      </p:sp>
      <p:sp>
        <p:nvSpPr>
          <p:cNvPr id="1094" name="PlaceHolder 2"/>
          <p:cNvSpPr>
            <a:spLocks noGrp="1"/>
          </p:cNvSpPr>
          <p:nvPr>
            <p:ph type="sldNum" idx="128"/>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316F0BF6-C528-4DB8-82F9-65AE720C6583}"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lgn="ctr">
              <a:lnSpc>
                <a:spcPct val="80000"/>
              </a:lnSpc>
              <a:buNone/>
              <a:tabLst>
                <a:tab algn="l" pos="0"/>
              </a:tabLst>
            </a:pPr>
            <a:r>
              <a:rPr b="0" lang="en" sz="3200" strike="noStrike" u="none">
                <a:solidFill>
                  <a:srgbClr val="000000"/>
                </a:solidFill>
                <a:uFillTx/>
                <a:latin typeface="Gill Sans"/>
                <a:ea typeface="Gill Sans"/>
              </a:rPr>
              <a:t>Acknowledgements</a:t>
            </a:r>
            <a:endParaRPr b="0" lang="en-US" sz="3200" strike="noStrike" u="none">
              <a:solidFill>
                <a:srgbClr val="000000"/>
              </a:solidFill>
              <a:uFillTx/>
              <a:latin typeface="Arial"/>
            </a:endParaRPr>
          </a:p>
        </p:txBody>
      </p:sp>
      <p:pic>
        <p:nvPicPr>
          <p:cNvPr id="1096" name="Google Shape;1471;p133" descr=""/>
          <p:cNvPicPr/>
          <p:nvPr/>
        </p:nvPicPr>
        <p:blipFill>
          <a:blip r:embed="rId1"/>
          <a:srcRect l="0" t="0" r="0" b="9406"/>
          <a:stretch/>
        </p:blipFill>
        <p:spPr>
          <a:xfrm>
            <a:off x="554760" y="1140840"/>
            <a:ext cx="1265760" cy="1191960"/>
          </a:xfrm>
          <a:prstGeom prst="rect">
            <a:avLst/>
          </a:prstGeom>
          <a:noFill/>
          <a:ln w="0">
            <a:noFill/>
          </a:ln>
        </p:spPr>
      </p:pic>
      <p:pic>
        <p:nvPicPr>
          <p:cNvPr id="1097" name="Google Shape;1472;p133" descr=""/>
          <p:cNvPicPr/>
          <p:nvPr/>
        </p:nvPicPr>
        <p:blipFill>
          <a:blip r:embed="rId2"/>
          <a:stretch/>
        </p:blipFill>
        <p:spPr>
          <a:xfrm>
            <a:off x="2070720" y="1126440"/>
            <a:ext cx="1265760" cy="1265760"/>
          </a:xfrm>
          <a:prstGeom prst="rect">
            <a:avLst/>
          </a:prstGeom>
          <a:noFill/>
          <a:ln w="0">
            <a:noFill/>
          </a:ln>
        </p:spPr>
      </p:pic>
      <p:pic>
        <p:nvPicPr>
          <p:cNvPr id="1098" name="Google Shape;1473;p133" descr=""/>
          <p:cNvPicPr/>
          <p:nvPr/>
        </p:nvPicPr>
        <p:blipFill>
          <a:blip r:embed="rId3"/>
          <a:stretch/>
        </p:blipFill>
        <p:spPr>
          <a:xfrm>
            <a:off x="5262120" y="1126440"/>
            <a:ext cx="1265760" cy="1265760"/>
          </a:xfrm>
          <a:prstGeom prst="rect">
            <a:avLst/>
          </a:prstGeom>
          <a:noFill/>
          <a:ln w="0">
            <a:noFill/>
          </a:ln>
        </p:spPr>
      </p:pic>
      <p:pic>
        <p:nvPicPr>
          <p:cNvPr id="1099" name="Google Shape;1474;p133" descr=""/>
          <p:cNvPicPr/>
          <p:nvPr/>
        </p:nvPicPr>
        <p:blipFill>
          <a:blip r:embed="rId4"/>
          <a:srcRect l="4604" t="7902" r="4610" b="26601"/>
          <a:stretch/>
        </p:blipFill>
        <p:spPr>
          <a:xfrm>
            <a:off x="3587040" y="1126440"/>
            <a:ext cx="1371600" cy="1265760"/>
          </a:xfrm>
          <a:prstGeom prst="rect">
            <a:avLst/>
          </a:prstGeom>
          <a:noFill/>
          <a:ln w="0">
            <a:noFill/>
          </a:ln>
        </p:spPr>
      </p:pic>
      <p:pic>
        <p:nvPicPr>
          <p:cNvPr id="1100" name="Google Shape;1475;p133" descr=""/>
          <p:cNvPicPr/>
          <p:nvPr/>
        </p:nvPicPr>
        <p:blipFill>
          <a:blip r:embed="rId5"/>
          <a:srcRect l="0" t="7718" r="0" b="0"/>
          <a:stretch/>
        </p:blipFill>
        <p:spPr>
          <a:xfrm>
            <a:off x="6859080" y="1134720"/>
            <a:ext cx="1371600" cy="1265760"/>
          </a:xfrm>
          <a:prstGeom prst="rect">
            <a:avLst/>
          </a:prstGeom>
          <a:noFill/>
          <a:ln w="0">
            <a:noFill/>
          </a:ln>
        </p:spPr>
      </p:pic>
      <p:pic>
        <p:nvPicPr>
          <p:cNvPr id="1101" name="Google Shape;1476;p133" descr=""/>
          <p:cNvPicPr/>
          <p:nvPr/>
        </p:nvPicPr>
        <p:blipFill>
          <a:blip r:embed="rId6"/>
          <a:srcRect l="24101" t="29048" r="0" b="25144"/>
          <a:stretch/>
        </p:blipFill>
        <p:spPr>
          <a:xfrm>
            <a:off x="554760" y="3119400"/>
            <a:ext cx="1265760" cy="1146600"/>
          </a:xfrm>
          <a:prstGeom prst="rect">
            <a:avLst/>
          </a:prstGeom>
          <a:noFill/>
          <a:ln w="0">
            <a:noFill/>
          </a:ln>
        </p:spPr>
      </p:pic>
      <p:pic>
        <p:nvPicPr>
          <p:cNvPr id="1102" name="Google Shape;1477;p133" descr=""/>
          <p:cNvPicPr/>
          <p:nvPr/>
        </p:nvPicPr>
        <p:blipFill>
          <a:blip r:embed="rId7"/>
          <a:srcRect l="7417" t="12942" r="7417" b="7131"/>
          <a:stretch/>
        </p:blipFill>
        <p:spPr>
          <a:xfrm>
            <a:off x="5250600" y="3047760"/>
            <a:ext cx="1371600" cy="1289520"/>
          </a:xfrm>
          <a:prstGeom prst="rect">
            <a:avLst/>
          </a:prstGeom>
          <a:noFill/>
          <a:ln w="0">
            <a:noFill/>
          </a:ln>
        </p:spPr>
      </p:pic>
      <p:pic>
        <p:nvPicPr>
          <p:cNvPr id="1103" name="Google Shape;1478;p133" descr=""/>
          <p:cNvPicPr/>
          <p:nvPr/>
        </p:nvPicPr>
        <p:blipFill>
          <a:blip r:embed="rId8"/>
          <a:srcRect l="11823" t="-4609" r="11832" b="35838"/>
          <a:stretch/>
        </p:blipFill>
        <p:spPr>
          <a:xfrm>
            <a:off x="2070720" y="3071160"/>
            <a:ext cx="1228320" cy="1242360"/>
          </a:xfrm>
          <a:prstGeom prst="rect">
            <a:avLst/>
          </a:prstGeom>
          <a:noFill/>
          <a:ln w="0">
            <a:noFill/>
          </a:ln>
        </p:spPr>
      </p:pic>
      <p:pic>
        <p:nvPicPr>
          <p:cNvPr id="1104" name="Google Shape;1479;p133" descr=""/>
          <p:cNvPicPr/>
          <p:nvPr/>
        </p:nvPicPr>
        <p:blipFill>
          <a:blip r:embed="rId9"/>
          <a:srcRect l="-2192" t="14674" r="2192" b="33428"/>
          <a:stretch/>
        </p:blipFill>
        <p:spPr>
          <a:xfrm>
            <a:off x="3589200" y="3096720"/>
            <a:ext cx="1371600" cy="1191600"/>
          </a:xfrm>
          <a:prstGeom prst="rect">
            <a:avLst/>
          </a:prstGeom>
          <a:noFill/>
          <a:ln w="0">
            <a:noFill/>
          </a:ln>
        </p:spPr>
      </p:pic>
      <p:sp>
        <p:nvSpPr>
          <p:cNvPr id="1105" name="Google Shape;1480;p133"/>
          <p:cNvSpPr/>
          <p:nvPr/>
        </p:nvSpPr>
        <p:spPr>
          <a:xfrm>
            <a:off x="501480" y="234288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Tianbao Xie (PhD)</a:t>
            </a:r>
            <a:endParaRPr b="0" lang="en-US" sz="1000" strike="noStrike" u="none">
              <a:solidFill>
                <a:srgbClr val="000000"/>
              </a:solidFill>
              <a:uFillTx/>
              <a:latin typeface="Arial"/>
            </a:endParaRPr>
          </a:p>
        </p:txBody>
      </p:sp>
      <p:sp>
        <p:nvSpPr>
          <p:cNvPr id="1106" name="Google Shape;1481;p133"/>
          <p:cNvSpPr/>
          <p:nvPr/>
        </p:nvSpPr>
        <p:spPr>
          <a:xfrm>
            <a:off x="2044440" y="234288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Yiheng Xu (PhD)</a:t>
            </a:r>
            <a:endParaRPr b="0" lang="en-US" sz="1000" strike="noStrike" u="none">
              <a:solidFill>
                <a:srgbClr val="000000"/>
              </a:solidFill>
              <a:uFillTx/>
              <a:latin typeface="Arial"/>
            </a:endParaRPr>
          </a:p>
        </p:txBody>
      </p:sp>
      <p:sp>
        <p:nvSpPr>
          <p:cNvPr id="1107" name="Google Shape;1482;p133"/>
          <p:cNvSpPr/>
          <p:nvPr/>
        </p:nvSpPr>
        <p:spPr>
          <a:xfrm>
            <a:off x="3534120" y="2342880"/>
            <a:ext cx="145044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Xinyuan Wang (PhD)</a:t>
            </a:r>
            <a:endParaRPr b="0" lang="en-US" sz="1000" strike="noStrike" u="none">
              <a:solidFill>
                <a:srgbClr val="000000"/>
              </a:solidFill>
              <a:uFillTx/>
              <a:latin typeface="Arial"/>
            </a:endParaRPr>
          </a:p>
        </p:txBody>
      </p:sp>
      <p:sp>
        <p:nvSpPr>
          <p:cNvPr id="1108" name="Google Shape;1483;p133"/>
          <p:cNvSpPr/>
          <p:nvPr/>
        </p:nvSpPr>
        <p:spPr>
          <a:xfrm>
            <a:off x="5275080" y="234288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Bowen Wang (PhD)</a:t>
            </a:r>
            <a:endParaRPr b="0" lang="en-US" sz="1000" strike="noStrike" u="none">
              <a:solidFill>
                <a:srgbClr val="000000"/>
              </a:solidFill>
              <a:uFillTx/>
              <a:latin typeface="Arial"/>
            </a:endParaRPr>
          </a:p>
        </p:txBody>
      </p:sp>
      <p:sp>
        <p:nvSpPr>
          <p:cNvPr id="1109" name="Google Shape;1484;p133"/>
          <p:cNvSpPr/>
          <p:nvPr/>
        </p:nvSpPr>
        <p:spPr>
          <a:xfrm>
            <a:off x="6643800" y="2400840"/>
            <a:ext cx="1802520" cy="450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Junli Wang  (intern)</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Tsinghua BS</a:t>
            </a:r>
            <a:endParaRPr b="0" lang="en-US" sz="1000" strike="noStrike" u="none">
              <a:solidFill>
                <a:srgbClr val="000000"/>
              </a:solidFill>
              <a:uFillTx/>
              <a:latin typeface="Arial"/>
            </a:endParaRPr>
          </a:p>
          <a:p>
            <a:pPr algn="ctr">
              <a:lnSpc>
                <a:spcPct val="100000"/>
              </a:lnSpc>
              <a:tabLst>
                <a:tab algn="l" pos="0"/>
              </a:tabLst>
            </a:pPr>
            <a:r>
              <a:rPr b="1" lang="en" sz="1000" strike="noStrike" u="none">
                <a:solidFill>
                  <a:srgbClr val="ff0000"/>
                </a:solidFill>
                <a:uFillTx/>
                <a:latin typeface="Gill Sans"/>
                <a:ea typeface="Gill Sans"/>
              </a:rPr>
              <a:t>Looking for US PhD</a:t>
            </a:r>
            <a:r>
              <a:rPr b="0" lang="en" sz="1000" strike="noStrike" u="none">
                <a:solidFill>
                  <a:srgbClr val="ff0000"/>
                </a:solidFill>
                <a:uFillTx/>
                <a:latin typeface="Gill Sans"/>
                <a:ea typeface="Gill Sans"/>
              </a:rPr>
              <a:t>!</a:t>
            </a:r>
            <a:endParaRPr b="0" lang="en-US" sz="1000" strike="noStrike" u="none">
              <a:solidFill>
                <a:srgbClr val="000000"/>
              </a:solidFill>
              <a:uFillTx/>
              <a:latin typeface="Arial"/>
            </a:endParaRPr>
          </a:p>
        </p:txBody>
      </p:sp>
      <p:sp>
        <p:nvSpPr>
          <p:cNvPr id="1110" name="Google Shape;1485;p133"/>
          <p:cNvSpPr/>
          <p:nvPr/>
        </p:nvSpPr>
        <p:spPr>
          <a:xfrm>
            <a:off x="4993560" y="4337640"/>
            <a:ext cx="1802520" cy="450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Jixuan Chen (intern)</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NJU BS</a:t>
            </a:r>
            <a:endParaRPr b="0" lang="en-US" sz="1000" strike="noStrike" u="none">
              <a:solidFill>
                <a:srgbClr val="000000"/>
              </a:solidFill>
              <a:uFillTx/>
              <a:latin typeface="Arial"/>
            </a:endParaRPr>
          </a:p>
          <a:p>
            <a:pPr algn="ctr">
              <a:lnSpc>
                <a:spcPct val="100000"/>
              </a:lnSpc>
              <a:tabLst>
                <a:tab algn="l" pos="0"/>
              </a:tabLst>
            </a:pPr>
            <a:r>
              <a:rPr b="1" lang="en" sz="1000" strike="noStrike" u="none">
                <a:solidFill>
                  <a:srgbClr val="ff0000"/>
                </a:solidFill>
                <a:uFillTx/>
                <a:latin typeface="Gill Sans"/>
                <a:ea typeface="Gill Sans"/>
              </a:rPr>
              <a:t>Looking for US PhD</a:t>
            </a:r>
            <a:r>
              <a:rPr b="0" lang="en" sz="1000" strike="noStrike" u="none">
                <a:solidFill>
                  <a:srgbClr val="ff0000"/>
                </a:solidFill>
                <a:uFillTx/>
                <a:latin typeface="Gill Sans"/>
                <a:ea typeface="Gill Sans"/>
              </a:rPr>
              <a:t>!</a:t>
            </a:r>
            <a:endParaRPr b="0" lang="en-US" sz="1000" strike="noStrike" u="none">
              <a:solidFill>
                <a:srgbClr val="000000"/>
              </a:solidFill>
              <a:uFillTx/>
              <a:latin typeface="Arial"/>
            </a:endParaRPr>
          </a:p>
        </p:txBody>
      </p:sp>
      <p:sp>
        <p:nvSpPr>
          <p:cNvPr id="1111" name="Google Shape;1486;p133"/>
          <p:cNvSpPr/>
          <p:nvPr/>
        </p:nvSpPr>
        <p:spPr>
          <a:xfrm>
            <a:off x="554760" y="431424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Hongjin Su (PhD)</a:t>
            </a:r>
            <a:endParaRPr b="0" lang="en-US" sz="1000" strike="noStrike" u="none">
              <a:solidFill>
                <a:srgbClr val="000000"/>
              </a:solidFill>
              <a:uFillTx/>
              <a:latin typeface="Arial"/>
            </a:endParaRPr>
          </a:p>
        </p:txBody>
      </p:sp>
      <p:sp>
        <p:nvSpPr>
          <p:cNvPr id="1112" name="Google Shape;1487;p133"/>
          <p:cNvSpPr/>
          <p:nvPr/>
        </p:nvSpPr>
        <p:spPr>
          <a:xfrm>
            <a:off x="1972800" y="431424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Dunjie Lu (intern)</a:t>
            </a:r>
            <a:endParaRPr b="0" lang="en-US" sz="1000" strike="noStrike" u="none">
              <a:solidFill>
                <a:srgbClr val="000000"/>
              </a:solidFill>
              <a:uFillTx/>
              <a:latin typeface="Arial"/>
            </a:endParaRPr>
          </a:p>
        </p:txBody>
      </p:sp>
      <p:sp>
        <p:nvSpPr>
          <p:cNvPr id="1113" name="Google Shape;1488;p133"/>
          <p:cNvSpPr/>
          <p:nvPr/>
        </p:nvSpPr>
        <p:spPr>
          <a:xfrm>
            <a:off x="3642120" y="431424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Jiaqi Deng (intern)</a:t>
            </a:r>
            <a:endParaRPr b="0" lang="en-US" sz="1000" strike="noStrike" u="none">
              <a:solidFill>
                <a:srgbClr val="000000"/>
              </a:solidFill>
              <a:uFillTx/>
              <a:latin typeface="Arial"/>
            </a:endParaRPr>
          </a:p>
        </p:txBody>
      </p:sp>
      <p:pic>
        <p:nvPicPr>
          <p:cNvPr id="1114" name="Google Shape;1489;p133" descr=""/>
          <p:cNvPicPr/>
          <p:nvPr/>
        </p:nvPicPr>
        <p:blipFill>
          <a:blip r:embed="rId10"/>
          <a:stretch/>
        </p:blipFill>
        <p:spPr>
          <a:xfrm>
            <a:off x="6912000" y="3062880"/>
            <a:ext cx="1265760" cy="1259280"/>
          </a:xfrm>
          <a:prstGeom prst="rect">
            <a:avLst/>
          </a:prstGeom>
          <a:noFill/>
          <a:ln w="0">
            <a:noFill/>
          </a:ln>
        </p:spPr>
      </p:pic>
      <p:sp>
        <p:nvSpPr>
          <p:cNvPr id="1115" name="Google Shape;1490;p133"/>
          <p:cNvSpPr/>
          <p:nvPr/>
        </p:nvSpPr>
        <p:spPr>
          <a:xfrm>
            <a:off x="6912000" y="4314240"/>
            <a:ext cx="1265760" cy="30348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Junlin Yang (intern)</a:t>
            </a:r>
            <a:endParaRPr b="0" lang="en-US" sz="1000" strike="noStrike" u="none">
              <a:solidFill>
                <a:srgbClr val="000000"/>
              </a:solidFill>
              <a:uFillTx/>
              <a:latin typeface="Arial"/>
            </a:endParaRPr>
          </a:p>
        </p:txBody>
      </p:sp>
      <p:sp>
        <p:nvSpPr>
          <p:cNvPr id="1116" name="PlaceHolder 2"/>
          <p:cNvSpPr>
            <a:spLocks noGrp="1"/>
          </p:cNvSpPr>
          <p:nvPr>
            <p:ph type="sldNum" idx="12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29AA1B4-C783-4F27-814F-8438FB85E88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7" name="Google Shape;1496;p134" descr=""/>
          <p:cNvPicPr/>
          <p:nvPr/>
        </p:nvPicPr>
        <p:blipFill>
          <a:blip r:embed="rId1"/>
          <a:stretch/>
        </p:blipFill>
        <p:spPr>
          <a:xfrm>
            <a:off x="5526000" y="2629080"/>
            <a:ext cx="1019160" cy="713520"/>
          </a:xfrm>
          <a:prstGeom prst="rect">
            <a:avLst/>
          </a:prstGeom>
          <a:noFill/>
          <a:ln w="0">
            <a:noFill/>
          </a:ln>
        </p:spPr>
      </p:pic>
      <p:pic>
        <p:nvPicPr>
          <p:cNvPr id="1118" name="Google Shape;1497;p134" descr=""/>
          <p:cNvPicPr/>
          <p:nvPr/>
        </p:nvPicPr>
        <p:blipFill>
          <a:blip r:embed="rId2"/>
          <a:stretch/>
        </p:blipFill>
        <p:spPr>
          <a:xfrm>
            <a:off x="4001400" y="2842920"/>
            <a:ext cx="1119600" cy="336600"/>
          </a:xfrm>
          <a:prstGeom prst="rect">
            <a:avLst/>
          </a:prstGeom>
          <a:noFill/>
          <a:ln w="0">
            <a:noFill/>
          </a:ln>
        </p:spPr>
      </p:pic>
      <p:pic>
        <p:nvPicPr>
          <p:cNvPr id="1119" name="Google Shape;1498;p134" descr=""/>
          <p:cNvPicPr/>
          <p:nvPr/>
        </p:nvPicPr>
        <p:blipFill>
          <a:blip r:embed="rId3"/>
          <a:stretch/>
        </p:blipFill>
        <p:spPr>
          <a:xfrm>
            <a:off x="2598480" y="2629080"/>
            <a:ext cx="1017000" cy="713520"/>
          </a:xfrm>
          <a:prstGeom prst="rect">
            <a:avLst/>
          </a:prstGeom>
          <a:noFill/>
          <a:ln w="0">
            <a:noFill/>
          </a:ln>
        </p:spPr>
      </p:pic>
      <p:sp>
        <p:nvSpPr>
          <p:cNvPr id="1120" name="PlaceHolder 1"/>
          <p:cNvSpPr>
            <a:spLocks noGrp="1"/>
          </p:cNvSpPr>
          <p:nvPr>
            <p:ph type="title"/>
          </p:nvPr>
        </p:nvSpPr>
        <p:spPr>
          <a:xfrm>
            <a:off x="457200" y="290520"/>
            <a:ext cx="8229240" cy="647280"/>
          </a:xfrm>
          <a:prstGeom prst="rect">
            <a:avLst/>
          </a:prstGeom>
          <a:noFill/>
          <a:ln w="0">
            <a:noFill/>
          </a:ln>
        </p:spPr>
        <p:txBody>
          <a:bodyPr lIns="19080" rIns="19080" tIns="19080" bIns="19080" anchor="t">
            <a:normAutofit/>
          </a:bodyPr>
          <a:p>
            <a:pPr indent="0" algn="ctr">
              <a:lnSpc>
                <a:spcPct val="80000"/>
              </a:lnSpc>
              <a:buNone/>
              <a:tabLst>
                <a:tab algn="l" pos="0"/>
              </a:tabLst>
            </a:pPr>
            <a:r>
              <a:rPr b="0" lang="en" sz="3200" strike="noStrike" u="none">
                <a:solidFill>
                  <a:srgbClr val="000000"/>
                </a:solidFill>
                <a:uFillTx/>
                <a:latin typeface="Gill Sans"/>
                <a:ea typeface="Gill Sans"/>
              </a:rPr>
              <a:t>Acknowledgements</a:t>
            </a:r>
            <a:endParaRPr b="0" lang="en-US" sz="3200" strike="noStrike" u="none">
              <a:solidFill>
                <a:srgbClr val="000000"/>
              </a:solidFill>
              <a:uFillTx/>
              <a:latin typeface="Arial"/>
            </a:endParaRPr>
          </a:p>
        </p:txBody>
      </p:sp>
      <p:sp>
        <p:nvSpPr>
          <p:cNvPr id="1121" name="Google Shape;1500;p134"/>
          <p:cNvSpPr/>
          <p:nvPr/>
        </p:nvSpPr>
        <p:spPr>
          <a:xfrm>
            <a:off x="1377720" y="1504080"/>
            <a:ext cx="6388560" cy="7160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700" strike="noStrike" u="none">
                <a:solidFill>
                  <a:srgbClr val="000000"/>
                </a:solidFill>
                <a:uFillTx/>
                <a:latin typeface="Avenir"/>
                <a:ea typeface="Avenir"/>
              </a:rPr>
              <a:t>We thank the following institutions for their gift funds supporting our </a:t>
            </a:r>
            <a:r>
              <a:rPr b="1" lang="en" sz="1800" strike="noStrike" u="none">
                <a:solidFill>
                  <a:srgbClr val="e06666"/>
                </a:solidFill>
                <a:uFillTx/>
                <a:latin typeface="Avenir"/>
                <a:ea typeface="Avenir"/>
              </a:rPr>
              <a:t>open-source</a:t>
            </a:r>
            <a:r>
              <a:rPr b="0" lang="en" sz="1700" strike="noStrike" u="none">
                <a:solidFill>
                  <a:srgbClr val="000000"/>
                </a:solidFill>
                <a:uFillTx/>
                <a:latin typeface="Avenir"/>
                <a:ea typeface="Avenir"/>
              </a:rPr>
              <a:t> initiatives!</a:t>
            </a:r>
            <a:endParaRPr b="0" lang="en-US" sz="1700" strike="noStrike" u="none">
              <a:solidFill>
                <a:srgbClr val="000000"/>
              </a:solidFill>
              <a:uFillTx/>
              <a:latin typeface="Arial"/>
            </a:endParaRPr>
          </a:p>
        </p:txBody>
      </p:sp>
      <p:sp>
        <p:nvSpPr>
          <p:cNvPr id="1122" name="PlaceHolder 2"/>
          <p:cNvSpPr>
            <a:spLocks noGrp="1"/>
          </p:cNvSpPr>
          <p:nvPr>
            <p:ph type="sldNum" idx="130"/>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CA2BB85B-5F7F-412D-B69E-9E2954DCDFA4}"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3" name="Google Shape;1506;p135" descr=""/>
          <p:cNvPicPr/>
          <p:nvPr/>
        </p:nvPicPr>
        <p:blipFill>
          <a:blip r:embed="rId1"/>
          <a:stretch/>
        </p:blipFill>
        <p:spPr>
          <a:xfrm>
            <a:off x="4890600" y="878400"/>
            <a:ext cx="1184760" cy="1184760"/>
          </a:xfrm>
          <a:prstGeom prst="rect">
            <a:avLst/>
          </a:prstGeom>
          <a:noFill/>
          <a:ln w="0">
            <a:noFill/>
          </a:ln>
        </p:spPr>
      </p:pic>
      <p:pic>
        <p:nvPicPr>
          <p:cNvPr id="1124" name="Google Shape;1507;p135" descr=""/>
          <p:cNvPicPr/>
          <p:nvPr/>
        </p:nvPicPr>
        <p:blipFill>
          <a:blip r:embed="rId2"/>
          <a:stretch/>
        </p:blipFill>
        <p:spPr>
          <a:xfrm>
            <a:off x="1399320" y="878400"/>
            <a:ext cx="1007640" cy="1259640"/>
          </a:xfrm>
          <a:prstGeom prst="rect">
            <a:avLst/>
          </a:prstGeom>
          <a:noFill/>
          <a:ln w="0">
            <a:noFill/>
          </a:ln>
        </p:spPr>
      </p:pic>
      <p:pic>
        <p:nvPicPr>
          <p:cNvPr id="1125" name="Google Shape;1508;p135" descr=""/>
          <p:cNvPicPr/>
          <p:nvPr/>
        </p:nvPicPr>
        <p:blipFill>
          <a:blip r:embed="rId3"/>
          <a:stretch/>
        </p:blipFill>
        <p:spPr>
          <a:xfrm>
            <a:off x="3079440" y="938880"/>
            <a:ext cx="1138680" cy="1138680"/>
          </a:xfrm>
          <a:prstGeom prst="rect">
            <a:avLst/>
          </a:prstGeom>
          <a:noFill/>
          <a:ln w="0">
            <a:noFill/>
          </a:ln>
        </p:spPr>
      </p:pic>
      <p:pic>
        <p:nvPicPr>
          <p:cNvPr id="1126" name="Google Shape;1509;p135" descr=""/>
          <p:cNvPicPr/>
          <p:nvPr/>
        </p:nvPicPr>
        <p:blipFill>
          <a:blip r:embed="rId4"/>
          <a:srcRect l="0" t="8562" r="0" b="10890"/>
          <a:stretch/>
        </p:blipFill>
        <p:spPr>
          <a:xfrm>
            <a:off x="6813360" y="878400"/>
            <a:ext cx="1007640" cy="1138680"/>
          </a:xfrm>
          <a:prstGeom prst="rect">
            <a:avLst/>
          </a:prstGeom>
          <a:noFill/>
          <a:ln w="0">
            <a:noFill/>
          </a:ln>
        </p:spPr>
      </p:pic>
      <p:sp>
        <p:nvSpPr>
          <p:cNvPr id="1127" name="Google Shape;1510;p135"/>
          <p:cNvSpPr/>
          <p:nvPr/>
        </p:nvSpPr>
        <p:spPr>
          <a:xfrm>
            <a:off x="1193400" y="2138400"/>
            <a:ext cx="1419120" cy="363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Lingpeng Kong (HKU)</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CMU </a:t>
            </a:r>
            <a:r>
              <a:rPr b="0" lang="en" sz="1000" strike="noStrike" u="none">
                <a:solidFill>
                  <a:schemeClr val="dk1"/>
                </a:solidFill>
                <a:uFillTx/>
                <a:latin typeface="Gill Sans"/>
                <a:ea typeface="Gill Sans"/>
              </a:rPr>
              <a:t>Ph.D.</a:t>
            </a:r>
            <a:endParaRPr b="0" lang="en-US" sz="1000" strike="noStrike" u="none">
              <a:solidFill>
                <a:srgbClr val="000000"/>
              </a:solidFill>
              <a:uFillTx/>
              <a:latin typeface="Arial"/>
            </a:endParaRPr>
          </a:p>
        </p:txBody>
      </p:sp>
      <p:sp>
        <p:nvSpPr>
          <p:cNvPr id="1128" name="Google Shape;1511;p135"/>
          <p:cNvSpPr/>
          <p:nvPr/>
        </p:nvSpPr>
        <p:spPr>
          <a:xfrm>
            <a:off x="3016080" y="2138400"/>
            <a:ext cx="1265760" cy="363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Liu Qi (HKU)</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Oxford </a:t>
            </a:r>
            <a:r>
              <a:rPr b="0" lang="en" sz="1000" strike="noStrike" u="none">
                <a:solidFill>
                  <a:schemeClr val="dk1"/>
                </a:solidFill>
                <a:uFillTx/>
                <a:latin typeface="Gill Sans"/>
                <a:ea typeface="Gill Sans"/>
              </a:rPr>
              <a:t>Ph.D.</a:t>
            </a:r>
            <a:endParaRPr b="0" lang="en-US" sz="1000" strike="noStrike" u="none">
              <a:solidFill>
                <a:srgbClr val="000000"/>
              </a:solidFill>
              <a:uFillTx/>
              <a:latin typeface="Arial"/>
            </a:endParaRPr>
          </a:p>
        </p:txBody>
      </p:sp>
      <p:sp>
        <p:nvSpPr>
          <p:cNvPr id="1129" name="Google Shape;1512;p135"/>
          <p:cNvSpPr/>
          <p:nvPr/>
        </p:nvSpPr>
        <p:spPr>
          <a:xfrm>
            <a:off x="4850280" y="2063520"/>
            <a:ext cx="1265760" cy="363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Juxian He (HKUST)</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CMU </a:t>
            </a:r>
            <a:r>
              <a:rPr b="0" lang="en" sz="1000" strike="noStrike" u="none">
                <a:solidFill>
                  <a:schemeClr val="dk1"/>
                </a:solidFill>
                <a:uFillTx/>
                <a:latin typeface="Gill Sans"/>
                <a:ea typeface="Gill Sans"/>
              </a:rPr>
              <a:t>Ph.D.</a:t>
            </a:r>
            <a:endParaRPr b="0" lang="en-US" sz="1000" strike="noStrike" u="none">
              <a:solidFill>
                <a:srgbClr val="000000"/>
              </a:solidFill>
              <a:uFillTx/>
              <a:latin typeface="Arial"/>
            </a:endParaRPr>
          </a:p>
        </p:txBody>
      </p:sp>
      <p:sp>
        <p:nvSpPr>
          <p:cNvPr id="1130" name="Google Shape;1513;p135"/>
          <p:cNvSpPr/>
          <p:nvPr/>
        </p:nvSpPr>
        <p:spPr>
          <a:xfrm>
            <a:off x="6684480" y="2017440"/>
            <a:ext cx="1265760" cy="363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May Fung (HKUST)</a:t>
            </a:r>
            <a:endParaRPr b="0" lang="en-US" sz="10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UIUC </a:t>
            </a:r>
            <a:r>
              <a:rPr b="0" lang="en" sz="1000" strike="noStrike" u="none">
                <a:solidFill>
                  <a:schemeClr val="dk1"/>
                </a:solidFill>
                <a:uFillTx/>
                <a:latin typeface="Gill Sans"/>
                <a:ea typeface="Gill Sans"/>
              </a:rPr>
              <a:t>Ph.D.</a:t>
            </a:r>
            <a:endParaRPr b="0" lang="en-US" sz="1000" strike="noStrike" u="none">
              <a:solidFill>
                <a:srgbClr val="000000"/>
              </a:solidFill>
              <a:uFillTx/>
              <a:latin typeface="Arial"/>
            </a:endParaRPr>
          </a:p>
        </p:txBody>
      </p:sp>
      <p:sp>
        <p:nvSpPr>
          <p:cNvPr id="1131" name="Google Shape;1514;p135"/>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NLP@HK</a:t>
            </a:r>
            <a:endParaRPr b="0" lang="en-US" sz="3000" strike="noStrike" u="none">
              <a:solidFill>
                <a:srgbClr val="000000"/>
              </a:solidFill>
              <a:uFillTx/>
              <a:latin typeface="Arial"/>
            </a:endParaRPr>
          </a:p>
        </p:txBody>
      </p:sp>
      <p:grpSp>
        <p:nvGrpSpPr>
          <p:cNvPr id="1132" name="Google Shape;1515;p135"/>
          <p:cNvGrpSpPr/>
          <p:nvPr/>
        </p:nvGrpSpPr>
        <p:grpSpPr>
          <a:xfrm>
            <a:off x="2238120" y="2571840"/>
            <a:ext cx="5494320" cy="2221920"/>
            <a:chOff x="2238120" y="2571840"/>
            <a:chExt cx="5494320" cy="2221920"/>
          </a:xfrm>
        </p:grpSpPr>
        <p:pic>
          <p:nvPicPr>
            <p:cNvPr id="1133" name="Google Shape;1516;p135" descr=""/>
            <p:cNvPicPr/>
            <p:nvPr/>
          </p:nvPicPr>
          <p:blipFill>
            <a:blip r:embed="rId5"/>
            <a:stretch/>
          </p:blipFill>
          <p:spPr>
            <a:xfrm>
              <a:off x="2238120" y="2571840"/>
              <a:ext cx="3330360" cy="2221920"/>
            </a:xfrm>
            <a:prstGeom prst="rect">
              <a:avLst/>
            </a:prstGeom>
            <a:noFill/>
            <a:ln w="0">
              <a:noFill/>
            </a:ln>
          </p:spPr>
        </p:pic>
        <p:sp>
          <p:nvSpPr>
            <p:cNvPr id="1134" name="Google Shape;1517;p135"/>
            <p:cNvSpPr/>
            <p:nvPr/>
          </p:nvSpPr>
          <p:spPr>
            <a:xfrm>
              <a:off x="5568840" y="3561840"/>
              <a:ext cx="2163600" cy="4568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800" strike="noStrike" u="none">
                  <a:solidFill>
                    <a:srgbClr val="000000"/>
                  </a:solidFill>
                  <a:uFillTx/>
                  <a:latin typeface="Gill Sans"/>
                  <a:ea typeface="Gill Sans"/>
                </a:rPr>
                <a:t>Stop by and visit!</a:t>
              </a:r>
              <a:endParaRPr b="0" lang="en-US" sz="1800" strike="noStrike" u="none">
                <a:solidFill>
                  <a:srgbClr val="000000"/>
                </a:solidFill>
                <a:uFillTx/>
                <a:latin typeface="Arial"/>
              </a:endParaRPr>
            </a:p>
          </p:txBody>
        </p:sp>
      </p:grpSp>
      <p:sp>
        <p:nvSpPr>
          <p:cNvPr id="1135" name="PlaceHolder 1"/>
          <p:cNvSpPr>
            <a:spLocks noGrp="1"/>
          </p:cNvSpPr>
          <p:nvPr>
            <p:ph type="sldNum" idx="131"/>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15522D1-78AF-4F31-9F5A-6C1ADD554767}"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title"/>
          </p:nvPr>
        </p:nvSpPr>
        <p:spPr>
          <a:xfrm>
            <a:off x="457200" y="1671840"/>
            <a:ext cx="8229240" cy="647280"/>
          </a:xfrm>
          <a:prstGeom prst="rect">
            <a:avLst/>
          </a:prstGeom>
          <a:noFill/>
          <a:ln w="0">
            <a:noFill/>
          </a:ln>
        </p:spPr>
        <p:txBody>
          <a:bodyPr lIns="19080" rIns="19080" tIns="19080" bIns="19080" anchor="t">
            <a:normAutofit/>
          </a:bodyPr>
          <a:p>
            <a:pPr indent="0" algn="ctr">
              <a:lnSpc>
                <a:spcPct val="80000"/>
              </a:lnSpc>
              <a:buNone/>
              <a:tabLst>
                <a:tab algn="l" pos="0"/>
              </a:tabLst>
            </a:pPr>
            <a:r>
              <a:rPr b="0" lang="en" sz="3200" strike="noStrike" u="none">
                <a:solidFill>
                  <a:srgbClr val="000000"/>
                </a:solidFill>
                <a:uFillTx/>
                <a:latin typeface="Gill Sans"/>
                <a:ea typeface="Gill Sans"/>
              </a:rPr>
              <a:t>Thank you for listening!</a:t>
            </a:r>
            <a:endParaRPr b="0" lang="en-US" sz="3200" strike="noStrike" u="none">
              <a:solidFill>
                <a:srgbClr val="000000"/>
              </a:solidFill>
              <a:uFillTx/>
              <a:latin typeface="Arial"/>
            </a:endParaRPr>
          </a:p>
        </p:txBody>
      </p:sp>
      <p:pic>
        <p:nvPicPr>
          <p:cNvPr id="1137" name="Google Shape;1524;p136" descr=""/>
          <p:cNvPicPr/>
          <p:nvPr/>
        </p:nvPicPr>
        <p:blipFill>
          <a:blip r:embed="rId1"/>
          <a:stretch/>
        </p:blipFill>
        <p:spPr>
          <a:xfrm>
            <a:off x="2746800" y="3498840"/>
            <a:ext cx="3540240" cy="566640"/>
          </a:xfrm>
          <a:prstGeom prst="rect">
            <a:avLst/>
          </a:prstGeom>
          <a:noFill/>
          <a:ln w="0">
            <a:noFill/>
          </a:ln>
          <a:effectLst>
            <a:outerShdw algn="bl" blurRad="57240" dir="5400000" dist="19080" rotWithShape="0">
              <a:srgbClr val="000000">
                <a:alpha val="50000"/>
              </a:srgbClr>
            </a:outerShdw>
          </a:effectLst>
        </p:spPr>
      </p:pic>
      <p:pic>
        <p:nvPicPr>
          <p:cNvPr id="1138" name="Google Shape;1525;p136" descr=""/>
          <p:cNvPicPr/>
          <p:nvPr/>
        </p:nvPicPr>
        <p:blipFill>
          <a:blip r:embed="rId2"/>
          <a:stretch/>
        </p:blipFill>
        <p:spPr>
          <a:xfrm>
            <a:off x="1454040" y="3231720"/>
            <a:ext cx="1100880" cy="1100880"/>
          </a:xfrm>
          <a:prstGeom prst="rect">
            <a:avLst/>
          </a:prstGeom>
          <a:noFill/>
          <a:ln w="0">
            <a:noFill/>
          </a:ln>
        </p:spPr>
      </p:pic>
      <p:pic>
        <p:nvPicPr>
          <p:cNvPr id="1139" name="Google Shape;1526;p136" descr=""/>
          <p:cNvPicPr/>
          <p:nvPr/>
        </p:nvPicPr>
        <p:blipFill>
          <a:blip r:embed="rId3"/>
          <a:stretch/>
        </p:blipFill>
        <p:spPr>
          <a:xfrm>
            <a:off x="6479280" y="3516480"/>
            <a:ext cx="1210680" cy="531720"/>
          </a:xfrm>
          <a:prstGeom prst="rect">
            <a:avLst/>
          </a:prstGeom>
          <a:noFill/>
          <a:ln w="0">
            <a:noFill/>
          </a:ln>
        </p:spPr>
      </p:pic>
      <p:pic>
        <p:nvPicPr>
          <p:cNvPr id="1140" name="Google Shape;1527;p136" descr=""/>
          <p:cNvPicPr/>
          <p:nvPr/>
        </p:nvPicPr>
        <p:blipFill>
          <a:blip r:embed="rId4"/>
          <a:stretch/>
        </p:blipFill>
        <p:spPr>
          <a:xfrm>
            <a:off x="3415680" y="2532240"/>
            <a:ext cx="2311920" cy="456480"/>
          </a:xfrm>
          <a:prstGeom prst="rect">
            <a:avLst/>
          </a:prstGeom>
          <a:noFill/>
          <a:ln w="0">
            <a:noFill/>
          </a:ln>
          <a:effectLst>
            <a:outerShdw algn="bl" blurRad="57240" dir="5400000" dist="19080" rotWithShape="0">
              <a:srgbClr val="000000">
                <a:alpha val="50000"/>
              </a:srgbClr>
            </a:outerShdw>
          </a:effectLst>
        </p:spPr>
      </p:pic>
      <p:sp>
        <p:nvSpPr>
          <p:cNvPr id="1141" name="Google Shape;1528;p136"/>
          <p:cNvSpPr/>
          <p:nvPr/>
        </p:nvSpPr>
        <p:spPr>
          <a:xfrm>
            <a:off x="3821760" y="2989080"/>
            <a:ext cx="1500120" cy="3654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200" strike="noStrike" u="sng">
                <a:solidFill>
                  <a:schemeClr val="hlink"/>
                </a:solidFill>
                <a:uFillTx/>
                <a:latin typeface="Gill Sans"/>
                <a:ea typeface="Gill Sans"/>
                <a:hlinkClick r:id="rId5"/>
              </a:rPr>
              <a:t>https://xlang.ai</a:t>
            </a:r>
            <a:r>
              <a:rPr b="0" lang="en" sz="1200" strike="noStrike" u="none">
                <a:solidFill>
                  <a:srgbClr val="000000"/>
                </a:solidFill>
                <a:uFillTx/>
                <a:latin typeface="Gill Sans"/>
                <a:ea typeface="Gill Sans"/>
              </a:rPr>
              <a:t> </a:t>
            </a:r>
            <a:endParaRPr b="0" lang="en-US" sz="1200" strike="noStrike" u="none">
              <a:solidFill>
                <a:srgbClr val="000000"/>
              </a:solidFill>
              <a:uFillTx/>
              <a:latin typeface="Arial"/>
            </a:endParaRPr>
          </a:p>
        </p:txBody>
      </p:sp>
      <p:sp>
        <p:nvSpPr>
          <p:cNvPr id="1142" name="PlaceHolder 2"/>
          <p:cNvSpPr>
            <a:spLocks noGrp="1"/>
          </p:cNvSpPr>
          <p:nvPr>
            <p:ph type="sldNum" idx="132"/>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8600DB38-CDB4-463B-91A5-E93AC5DEC945}"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Google Shape;1534;p13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reinforcement learning</a:t>
            </a:r>
            <a:endParaRPr b="0" lang="en-US" sz="3000" strike="noStrike" u="none">
              <a:solidFill>
                <a:srgbClr val="000000"/>
              </a:solidFill>
              <a:uFillTx/>
              <a:latin typeface="Arial"/>
            </a:endParaRPr>
          </a:p>
        </p:txBody>
      </p:sp>
      <p:sp>
        <p:nvSpPr>
          <p:cNvPr id="1144" name="PlaceHolder 1"/>
          <p:cNvSpPr>
            <a:spLocks noGrp="1"/>
          </p:cNvSpPr>
          <p:nvPr>
            <p:ph type="sldNum" idx="133"/>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E63F323-7760-4EFA-B524-0E0EC4E6B736}" type="slidenum">
              <a:rPr b="0" lang="en" sz="900" strike="noStrike" u="none">
                <a:solidFill>
                  <a:srgbClr val="5e5e5e"/>
                </a:solidFill>
                <a:uFillTx/>
                <a:latin typeface="Gill Sans"/>
                <a:ea typeface="Gill Sans"/>
              </a:rPr>
              <a:t>&lt;编号&gt;</a:t>
            </a:fld>
            <a:endParaRPr b="0" lang="en-US" sz="900" strike="noStrike" u="none">
              <a:solidFill>
                <a:srgbClr val="000000"/>
              </a:solidFill>
              <a:uFillTx/>
              <a:latin typeface="Times New Roman"/>
            </a:endParaRPr>
          </a:p>
        </p:txBody>
      </p:sp>
      <p:pic>
        <p:nvPicPr>
          <p:cNvPr id="1145" name="Google Shape;1536;p137" descr=""/>
          <p:cNvPicPr/>
          <p:nvPr/>
        </p:nvPicPr>
        <p:blipFill>
          <a:blip r:embed="rId1"/>
          <a:stretch/>
        </p:blipFill>
        <p:spPr>
          <a:xfrm>
            <a:off x="1114560" y="927360"/>
            <a:ext cx="3542400" cy="2656800"/>
          </a:xfrm>
          <a:prstGeom prst="rect">
            <a:avLst/>
          </a:prstGeom>
          <a:noFill/>
          <a:ln w="0">
            <a:noFill/>
          </a:ln>
        </p:spPr>
      </p:pic>
      <p:pic>
        <p:nvPicPr>
          <p:cNvPr id="1146" name="Google Shape;1537;p137" descr=""/>
          <p:cNvPicPr/>
          <p:nvPr/>
        </p:nvPicPr>
        <p:blipFill>
          <a:blip r:embed="rId2"/>
          <a:stretch/>
        </p:blipFill>
        <p:spPr>
          <a:xfrm>
            <a:off x="4657680" y="927360"/>
            <a:ext cx="3477240" cy="2607840"/>
          </a:xfrm>
          <a:prstGeom prst="rect">
            <a:avLst/>
          </a:prstGeom>
          <a:noFill/>
          <a:ln w="0">
            <a:noFill/>
          </a:ln>
        </p:spPr>
      </p:pic>
      <p:sp>
        <p:nvSpPr>
          <p:cNvPr id="1147" name="Google Shape;1538;p137"/>
          <p:cNvSpPr/>
          <p:nvPr/>
        </p:nvSpPr>
        <p:spPr>
          <a:xfrm>
            <a:off x="1308240" y="3785400"/>
            <a:ext cx="6721200" cy="1177920"/>
          </a:xfrm>
          <a:prstGeom prst="rect">
            <a:avLst/>
          </a:prstGeom>
          <a:noFill/>
          <a:ln w="0">
            <a:noFill/>
          </a:ln>
        </p:spPr>
        <p:style>
          <a:lnRef idx="0"/>
          <a:fillRef idx="0"/>
          <a:effectRef idx="0"/>
          <a:fontRef idx="minor"/>
        </p:style>
        <p:txBody>
          <a:bodyPr tIns="91440" bIns="91440" anchor="t">
            <a:noAutofit/>
          </a:bodyPr>
          <a:p>
            <a:pPr marL="457200" indent="-336600">
              <a:lnSpc>
                <a:spcPct val="100000"/>
              </a:lnSpc>
              <a:buClr>
                <a:srgbClr val="000000"/>
              </a:buClr>
              <a:buFont typeface="Arial"/>
              <a:buChar char="●"/>
            </a:pPr>
            <a:r>
              <a:rPr b="0" lang="en" sz="1700" strike="noStrike" u="none">
                <a:solidFill>
                  <a:srgbClr val="000000"/>
                </a:solidFill>
                <a:uFillTx/>
                <a:latin typeface="Arial"/>
                <a:ea typeface="Arial"/>
              </a:rPr>
              <a:t>RL significantly improves model capabilities in computer-use</a:t>
            </a:r>
            <a:endParaRPr b="0" lang="en-US" sz="1700" strike="noStrike" u="none">
              <a:solidFill>
                <a:srgbClr val="000000"/>
              </a:solidFill>
              <a:uFillTx/>
              <a:latin typeface="Arial"/>
            </a:endParaRPr>
          </a:p>
          <a:p>
            <a:pPr marL="457200" indent="-336600">
              <a:lnSpc>
                <a:spcPct val="100000"/>
              </a:lnSpc>
              <a:buClr>
                <a:srgbClr val="000000"/>
              </a:buClr>
              <a:buFont typeface="Arial"/>
              <a:buChar char="●"/>
            </a:pPr>
            <a:r>
              <a:rPr b="0" lang="en" sz="1700" strike="noStrike" u="none">
                <a:solidFill>
                  <a:srgbClr val="000000"/>
                </a:solidFill>
                <a:uFillTx/>
                <a:latin typeface="Arial"/>
                <a:ea typeface="Arial"/>
              </a:rPr>
              <a:t>The trajectory length increases with iteration, which indicates that models reflect more and more in solving problems</a:t>
            </a:r>
            <a:endParaRPr b="0" lang="en-US" sz="17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Google Shape;293;p5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Universal digital environment?</a:t>
            </a:r>
            <a:endParaRPr b="0" lang="en-US" sz="3000" strike="noStrike" u="none">
              <a:solidFill>
                <a:srgbClr val="000000"/>
              </a:solidFill>
              <a:uFillTx/>
              <a:latin typeface="Arial"/>
            </a:endParaRPr>
          </a:p>
        </p:txBody>
      </p:sp>
      <p:grpSp>
        <p:nvGrpSpPr>
          <p:cNvPr id="223" name="Google Shape;294;p57"/>
          <p:cNvGrpSpPr/>
          <p:nvPr/>
        </p:nvGrpSpPr>
        <p:grpSpPr>
          <a:xfrm>
            <a:off x="660240" y="2480400"/>
            <a:ext cx="7823160" cy="2113200"/>
            <a:chOff x="660240" y="2480400"/>
            <a:chExt cx="7823160" cy="2113200"/>
          </a:xfrm>
        </p:grpSpPr>
        <p:sp>
          <p:nvSpPr>
            <p:cNvPr id="224" name="Google Shape;295;p57"/>
            <p:cNvSpPr/>
            <p:nvPr/>
          </p:nvSpPr>
          <p:spPr>
            <a:xfrm>
              <a:off x="660240" y="2480400"/>
              <a:ext cx="7823160" cy="7387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800" strike="noStrike" u="none">
                  <a:solidFill>
                    <a:srgbClr val="000000"/>
                  </a:solidFill>
                  <a:uFillTx/>
                  <a:latin typeface="Gill Sans"/>
                  <a:ea typeface="Gill Sans"/>
                </a:rPr>
                <a:t>Can we study all digital AI agents in a </a:t>
              </a:r>
              <a:r>
                <a:rPr b="1" lang="en" sz="1800" strike="noStrike" u="none">
                  <a:solidFill>
                    <a:srgbClr val="000000"/>
                  </a:solidFill>
                  <a:uFillTx/>
                  <a:latin typeface="Gill Sans"/>
                  <a:ea typeface="Gill Sans"/>
                </a:rPr>
                <a:t>single</a:t>
              </a:r>
              <a:r>
                <a:rPr b="0" lang="en" sz="1800" strike="noStrike" u="none">
                  <a:solidFill>
                    <a:srgbClr val="000000"/>
                  </a:solidFill>
                  <a:uFillTx/>
                  <a:latin typeface="Gill Sans"/>
                  <a:ea typeface="Gill Sans"/>
                </a:rPr>
                <a:t> environment with </a:t>
              </a:r>
              <a:r>
                <a:rPr b="1" lang="en" sz="1800" strike="noStrike" u="none">
                  <a:solidFill>
                    <a:srgbClr val="000000"/>
                  </a:solidFill>
                  <a:uFillTx/>
                  <a:latin typeface="Gill Sans"/>
                  <a:ea typeface="Gill Sans"/>
                </a:rPr>
                <a:t>unified</a:t>
              </a:r>
              <a:r>
                <a:rPr b="0" lang="en" sz="1800" strike="noStrike" u="none">
                  <a:solidFill>
                    <a:srgbClr val="000000"/>
                  </a:solidFill>
                  <a:uFillTx/>
                  <a:latin typeface="Gill Sans"/>
                  <a:ea typeface="Gill Sans"/>
                </a:rPr>
                <a:t> observation and action spaces? </a:t>
              </a:r>
              <a:endParaRPr b="0" lang="en-US" sz="1800" strike="noStrike" u="none">
                <a:solidFill>
                  <a:srgbClr val="000000"/>
                </a:solidFill>
                <a:uFillTx/>
                <a:latin typeface="Arial"/>
              </a:endParaRPr>
            </a:p>
          </p:txBody>
        </p:sp>
        <p:pic>
          <p:nvPicPr>
            <p:cNvPr id="225" name="Google Shape;296;p57" descr=""/>
            <p:cNvPicPr/>
            <p:nvPr/>
          </p:nvPicPr>
          <p:blipFill>
            <a:blip r:embed="rId1"/>
            <a:stretch/>
          </p:blipFill>
          <p:spPr>
            <a:xfrm>
              <a:off x="2741040" y="3543480"/>
              <a:ext cx="3661200" cy="1050120"/>
            </a:xfrm>
            <a:prstGeom prst="rect">
              <a:avLst/>
            </a:prstGeom>
            <a:noFill/>
            <a:ln w="0">
              <a:noFill/>
            </a:ln>
          </p:spPr>
        </p:pic>
      </p:grpSp>
      <p:pic>
        <p:nvPicPr>
          <p:cNvPr id="226" name="Google Shape;297;p57" descr=""/>
          <p:cNvPicPr/>
          <p:nvPr/>
        </p:nvPicPr>
        <p:blipFill>
          <a:blip r:embed="rId2"/>
          <a:srcRect l="0" t="0" r="35685" b="0"/>
          <a:stretch/>
        </p:blipFill>
        <p:spPr>
          <a:xfrm>
            <a:off x="842400" y="1392120"/>
            <a:ext cx="1651680" cy="618120"/>
          </a:xfrm>
          <a:prstGeom prst="rect">
            <a:avLst/>
          </a:prstGeom>
          <a:noFill/>
          <a:ln w="0">
            <a:noFill/>
          </a:ln>
        </p:spPr>
      </p:pic>
      <p:pic>
        <p:nvPicPr>
          <p:cNvPr id="227" name="Google Shape;298;p57" descr=""/>
          <p:cNvPicPr/>
          <p:nvPr/>
        </p:nvPicPr>
        <p:blipFill>
          <a:blip r:embed="rId3"/>
          <a:stretch/>
        </p:blipFill>
        <p:spPr>
          <a:xfrm>
            <a:off x="2927880" y="1356480"/>
            <a:ext cx="1213920" cy="689760"/>
          </a:xfrm>
          <a:prstGeom prst="rect">
            <a:avLst/>
          </a:prstGeom>
          <a:noFill/>
          <a:ln w="0">
            <a:noFill/>
          </a:ln>
        </p:spPr>
      </p:pic>
      <p:pic>
        <p:nvPicPr>
          <p:cNvPr id="228" name="Google Shape;299;p57" descr=""/>
          <p:cNvPicPr/>
          <p:nvPr/>
        </p:nvPicPr>
        <p:blipFill>
          <a:blip r:embed="rId4"/>
          <a:srcRect l="0" t="0" r="36989" b="0"/>
          <a:stretch/>
        </p:blipFill>
        <p:spPr>
          <a:xfrm>
            <a:off x="5011200" y="996120"/>
            <a:ext cx="1114920" cy="1050120"/>
          </a:xfrm>
          <a:prstGeom prst="rect">
            <a:avLst/>
          </a:prstGeom>
          <a:noFill/>
          <a:ln w="0">
            <a:noFill/>
          </a:ln>
        </p:spPr>
      </p:pic>
      <p:pic>
        <p:nvPicPr>
          <p:cNvPr id="229" name="Google Shape;300;p57" descr=""/>
          <p:cNvPicPr/>
          <p:nvPr/>
        </p:nvPicPr>
        <p:blipFill>
          <a:blip r:embed="rId5"/>
          <a:srcRect l="0" t="0" r="33710" b="0"/>
          <a:stretch/>
        </p:blipFill>
        <p:spPr>
          <a:xfrm>
            <a:off x="6994800" y="996120"/>
            <a:ext cx="1306080" cy="971640"/>
          </a:xfrm>
          <a:prstGeom prst="rect">
            <a:avLst/>
          </a:prstGeom>
          <a:noFill/>
          <a:ln w="0">
            <a:noFill/>
          </a:ln>
        </p:spPr>
      </p:pic>
      <p:sp>
        <p:nvSpPr>
          <p:cNvPr id="230" name="Google Shape;301;p57"/>
          <p:cNvSpPr/>
          <p:nvPr/>
        </p:nvSpPr>
        <p:spPr>
          <a:xfrm>
            <a:off x="1182960" y="2046600"/>
            <a:ext cx="970920" cy="225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Coding</a:t>
            </a:r>
            <a:endParaRPr b="0" lang="en-US" sz="1000" strike="noStrike" u="none">
              <a:solidFill>
                <a:srgbClr val="000000"/>
              </a:solidFill>
              <a:uFillTx/>
              <a:latin typeface="Arial"/>
            </a:endParaRPr>
          </a:p>
        </p:txBody>
      </p:sp>
      <p:sp>
        <p:nvSpPr>
          <p:cNvPr id="231" name="Google Shape;302;p57"/>
          <p:cNvSpPr/>
          <p:nvPr/>
        </p:nvSpPr>
        <p:spPr>
          <a:xfrm>
            <a:off x="3049560" y="2046600"/>
            <a:ext cx="970920" cy="225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Gaming </a:t>
            </a:r>
            <a:endParaRPr b="0" lang="en-US" sz="1000" strike="noStrike" u="none">
              <a:solidFill>
                <a:srgbClr val="000000"/>
              </a:solidFill>
              <a:uFillTx/>
              <a:latin typeface="Arial"/>
            </a:endParaRPr>
          </a:p>
        </p:txBody>
      </p:sp>
      <p:sp>
        <p:nvSpPr>
          <p:cNvPr id="232" name="Google Shape;303;p57"/>
          <p:cNvSpPr/>
          <p:nvPr/>
        </p:nvSpPr>
        <p:spPr>
          <a:xfrm>
            <a:off x="5082840" y="2046600"/>
            <a:ext cx="970920" cy="225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Mobile </a:t>
            </a:r>
            <a:endParaRPr b="0" lang="en-US" sz="1000" strike="noStrike" u="none">
              <a:solidFill>
                <a:srgbClr val="000000"/>
              </a:solidFill>
              <a:uFillTx/>
              <a:latin typeface="Arial"/>
            </a:endParaRPr>
          </a:p>
        </p:txBody>
      </p:sp>
      <p:sp>
        <p:nvSpPr>
          <p:cNvPr id="233" name="Google Shape;304;p57"/>
          <p:cNvSpPr/>
          <p:nvPr/>
        </p:nvSpPr>
        <p:spPr>
          <a:xfrm>
            <a:off x="7162560" y="2046600"/>
            <a:ext cx="970920" cy="2250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000" strike="noStrike" u="none">
                <a:solidFill>
                  <a:srgbClr val="000000"/>
                </a:solidFill>
                <a:uFillTx/>
                <a:latin typeface="Gill Sans"/>
                <a:ea typeface="Gill Sans"/>
              </a:rPr>
              <a:t>Web/apps </a:t>
            </a:r>
            <a:endParaRPr b="0" lang="en-US" sz="1000" strike="noStrike" u="none">
              <a:solidFill>
                <a:srgbClr val="000000"/>
              </a:solidFill>
              <a:uFillTx/>
              <a:latin typeface="Arial"/>
            </a:endParaRPr>
          </a:p>
        </p:txBody>
      </p:sp>
      <p:sp>
        <p:nvSpPr>
          <p:cNvPr id="234" name="Google Shape;305;p57"/>
          <p:cNvSpPr/>
          <p:nvPr/>
        </p:nvSpPr>
        <p:spPr>
          <a:xfrm>
            <a:off x="0" y="4910040"/>
            <a:ext cx="4377960" cy="19728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n" sz="600" strike="noStrike" u="sng">
                <a:solidFill>
                  <a:srgbClr val="5e5e5e"/>
                </a:solidFill>
                <a:uFillTx/>
                <a:latin typeface="Gill Sans"/>
                <a:ea typeface="Gill Sans"/>
                <a:hlinkClick r:id="rId6"/>
              </a:rPr>
              <a:t>OpenAI Universe, (OpenAI, 2016)</a:t>
            </a:r>
            <a:endParaRPr b="0" lang="en-US" sz="600" strike="noStrike" u="none">
              <a:solidFill>
                <a:srgbClr val="000000"/>
              </a:solidFill>
              <a:uFillTx/>
              <a:latin typeface="Arial"/>
            </a:endParaRPr>
          </a:p>
        </p:txBody>
      </p:sp>
      <p:sp>
        <p:nvSpPr>
          <p:cNvPr id="235" name="PlaceHolder 1"/>
          <p:cNvSpPr>
            <a:spLocks noGrp="1"/>
          </p:cNvSpPr>
          <p:nvPr>
            <p:ph type="sldNum" idx="59"/>
          </p:nvPr>
        </p:nvSpPr>
        <p:spPr>
          <a:xfrm>
            <a:off x="8746920" y="4866120"/>
            <a:ext cx="339120" cy="18936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900" strike="noStrike" u="none">
                <a:solidFill>
                  <a:srgbClr val="5e5e5e"/>
                </a:solidFill>
                <a:uFillTx/>
                <a:latin typeface="Gill Sans"/>
                <a:ea typeface="Gill Sans"/>
              </a:defRPr>
            </a:lvl1pPr>
          </a:lstStyle>
          <a:p>
            <a:pPr indent="0" algn="ctr">
              <a:lnSpc>
                <a:spcPct val="100000"/>
              </a:lnSpc>
              <a:buNone/>
              <a:tabLst>
                <a:tab algn="l" pos="0"/>
              </a:tabLst>
            </a:pPr>
            <a:fld id="{4016427F-1F08-4AFB-8780-AD7AFE4A72F4}" type="slidenum">
              <a:rPr b="0" lang="en" sz="900" strike="noStrike" u="none">
                <a:solidFill>
                  <a:srgbClr val="5e5e5e"/>
                </a:solidFill>
                <a:uFillTx/>
                <a:latin typeface="Gill Sans"/>
                <a:ea typeface="Gill Sans"/>
              </a:rPr>
              <a:t>1</a:t>
            </a:fld>
            <a:endParaRPr b="0" lang="en-US" sz="9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Google Shape;1543;p138"/>
          <p:cNvSpPr/>
          <p:nvPr/>
        </p:nvSpPr>
        <p:spPr>
          <a:xfrm>
            <a:off x="324360" y="-417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AgentNet method</a:t>
            </a:r>
            <a:endParaRPr b="0" lang="en-US" sz="3000" strike="noStrike" u="none">
              <a:solidFill>
                <a:srgbClr val="000000"/>
              </a:solidFill>
              <a:uFillTx/>
              <a:latin typeface="Arial"/>
            </a:endParaRPr>
          </a:p>
        </p:txBody>
      </p:sp>
      <p:sp>
        <p:nvSpPr>
          <p:cNvPr id="1149" name="Google Shape;1544;p138"/>
          <p:cNvSpPr/>
          <p:nvPr/>
        </p:nvSpPr>
        <p:spPr>
          <a:xfrm>
            <a:off x="366840" y="790920"/>
            <a:ext cx="8058240" cy="127980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Action reduction &amp; </a:t>
            </a:r>
            <a:r>
              <a:rPr b="0" lang="en" sz="1800" strike="noStrike" u="none">
                <a:solidFill>
                  <a:srgbClr val="000000"/>
                </a:solidFill>
                <a:uFillTx/>
                <a:latin typeface="Gill Sans"/>
                <a:ea typeface="Gill Sans"/>
              </a:rPr>
              <a:t>state-action mapping: reduce dense raw actions and locate the timeframe of aligned state</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0" lang="en" sz="1800" strike="noStrike" u="none">
                <a:solidFill>
                  <a:srgbClr val="000000"/>
                </a:solidFill>
                <a:uFillTx/>
                <a:latin typeface="Gill Sans"/>
                <a:ea typeface="Gill Sans"/>
              </a:rPr>
              <a:t>Inner monologue: generate planning, reasoning, reflection CoT between state-action pair</a:t>
            </a:r>
            <a:endParaRPr b="0" lang="en-US" sz="1800" strike="noStrike" u="none">
              <a:solidFill>
                <a:srgbClr val="000000"/>
              </a:solidFill>
              <a:uFillTx/>
              <a:latin typeface="Arial"/>
            </a:endParaRPr>
          </a:p>
        </p:txBody>
      </p:sp>
      <p:sp>
        <p:nvSpPr>
          <p:cNvPr id="1150" name="PlaceHolder 1"/>
          <p:cNvSpPr>
            <a:spLocks noGrp="1"/>
          </p:cNvSpPr>
          <p:nvPr>
            <p:ph type="sldNum" idx="134"/>
          </p:nvPr>
        </p:nvSpPr>
        <p:spPr>
          <a:xfrm>
            <a:off x="8746920" y="4878000"/>
            <a:ext cx="339120" cy="1620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0F12207B-6D14-4BC0-ABDD-36023EED47B4}"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pic>
        <p:nvPicPr>
          <p:cNvPr id="1151" name="Google Shape;1546;p138" descr=""/>
          <p:cNvPicPr/>
          <p:nvPr/>
        </p:nvPicPr>
        <p:blipFill>
          <a:blip r:embed="rId1"/>
          <a:stretch/>
        </p:blipFill>
        <p:spPr>
          <a:xfrm>
            <a:off x="574560" y="2028960"/>
            <a:ext cx="7643160" cy="3026520"/>
          </a:xfrm>
          <a:prstGeom prst="rect">
            <a:avLst/>
          </a:prstGeom>
          <a:noFill/>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Google Shape;1551;p139"/>
          <p:cNvSpPr/>
          <p:nvPr/>
        </p:nvSpPr>
        <p:spPr>
          <a:xfrm>
            <a:off x="306360" y="128160"/>
            <a:ext cx="8494920" cy="10969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Challenges of building a computer-use VLA using human demonstrations</a:t>
            </a:r>
            <a:endParaRPr b="0" lang="en-US" sz="3000" strike="noStrike" u="none">
              <a:solidFill>
                <a:srgbClr val="000000"/>
              </a:solidFill>
              <a:uFillTx/>
              <a:latin typeface="Arial"/>
            </a:endParaRPr>
          </a:p>
        </p:txBody>
      </p:sp>
      <p:sp>
        <p:nvSpPr>
          <p:cNvPr id="1153" name="Google Shape;1552;p139"/>
          <p:cNvSpPr/>
          <p:nvPr/>
        </p:nvSpPr>
        <p:spPr>
          <a:xfrm>
            <a:off x="660240" y="1888560"/>
            <a:ext cx="7935120" cy="213228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Infrastructure: There is no off-the-shelf/easy-to-use computer-use demonstration collection tools.</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Data collection: What kind of data do we need to collect? How much data do we need?</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Data process and Modeling: How to process human demonstrations and what should effective and efficient modeling be?</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SFT: What is good training recipe if we don’t have enough data? </a:t>
            </a:r>
            <a:endParaRPr b="0" lang="en-US" sz="1600" strike="noStrike" u="none">
              <a:solidFill>
                <a:srgbClr val="000000"/>
              </a:solidFill>
              <a:uFillTx/>
              <a:latin typeface="Arial"/>
            </a:endParaRPr>
          </a:p>
          <a:p>
            <a:pPr marL="457200" indent="-330120">
              <a:lnSpc>
                <a:spcPct val="100000"/>
              </a:lnSpc>
              <a:buClr>
                <a:srgbClr val="000000"/>
              </a:buClr>
              <a:buFont typeface="Gill Sans"/>
              <a:buChar char="●"/>
            </a:pPr>
            <a:r>
              <a:rPr b="0" lang="en" sz="1600" strike="noStrike" u="none">
                <a:solidFill>
                  <a:srgbClr val="000000"/>
                </a:solidFill>
                <a:uFillTx/>
                <a:latin typeface="Gill Sans"/>
                <a:ea typeface="Gill Sans"/>
              </a:rPr>
              <a:t>What is the relationship between data scale and performance? Can we solve OOD tasks? What happens if we scale agent steps?</a:t>
            </a:r>
            <a:endParaRPr b="0" lang="en-US" sz="1600" strike="noStrike" u="none">
              <a:solidFill>
                <a:srgbClr val="000000"/>
              </a:solidFill>
              <a:uFillTx/>
              <a:latin typeface="Arial"/>
            </a:endParaRPr>
          </a:p>
        </p:txBody>
      </p:sp>
      <p:sp>
        <p:nvSpPr>
          <p:cNvPr id="1154" name="PlaceHolder 1"/>
          <p:cNvSpPr>
            <a:spLocks noGrp="1"/>
          </p:cNvSpPr>
          <p:nvPr>
            <p:ph type="sldNum" idx="135"/>
          </p:nvPr>
        </p:nvSpPr>
        <p:spPr>
          <a:xfrm>
            <a:off x="8746920" y="4878000"/>
            <a:ext cx="339120" cy="162000"/>
          </a:xfrm>
          <a:prstGeom prst="rect">
            <a:avLst/>
          </a:prstGeom>
          <a:noFill/>
          <a:ln w="0">
            <a:noFill/>
          </a:ln>
        </p:spPr>
        <p:txBody>
          <a:bodyPr lIns="19080" rIns="19080" tIns="19080" bIns="19080" anchor="b">
            <a:noAutofit/>
          </a:bodyPr>
          <a:lstStyle>
            <a:lvl1pPr indent="0" algn="ctr">
              <a:lnSpc>
                <a:spcPct val="100000"/>
              </a:lnSpc>
              <a:buNone/>
              <a:tabLst>
                <a:tab algn="l" pos="0"/>
              </a:tabLst>
              <a:defRPr b="0" lang="en" sz="800" strike="noStrike" u="none">
                <a:solidFill>
                  <a:srgbClr val="5e5e5e"/>
                </a:solidFill>
                <a:uFillTx/>
                <a:latin typeface="Arial"/>
                <a:ea typeface="Arial"/>
              </a:defRPr>
            </a:lvl1pPr>
          </a:lstStyle>
          <a:p>
            <a:pPr indent="0" algn="ctr">
              <a:lnSpc>
                <a:spcPct val="100000"/>
              </a:lnSpc>
              <a:buNone/>
              <a:tabLst>
                <a:tab algn="l" pos="0"/>
              </a:tabLst>
            </a:pPr>
            <a:fld id="{BB6F3917-05C7-44BC-8B7B-D1ED21632EC6}" type="slidenum">
              <a:rPr b="0" lang="en" sz="800" strike="noStrike" u="none">
                <a:solidFill>
                  <a:srgbClr val="5e5e5e"/>
                </a:solidFill>
                <a:uFillTx/>
                <a:latin typeface="Arial"/>
                <a:ea typeface="Arial"/>
              </a:rPr>
              <a:t>&lt;编号&gt;</a:t>
            </a:fld>
            <a:endParaRPr b="0" lang="en-US" sz="8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Google Shape;1558;p140"/>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56" name="Google Shape;1559;p140"/>
          <p:cNvSpPr/>
          <p:nvPr/>
        </p:nvSpPr>
        <p:spPr>
          <a:xfrm>
            <a:off x="799560" y="898200"/>
            <a:ext cx="6613920" cy="7311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Without strong data and training, scaling data yields little performance improvement.</a:t>
            </a:r>
            <a:endParaRPr b="0" lang="en-US" sz="1800" strike="noStrike" u="none">
              <a:solidFill>
                <a:srgbClr val="000000"/>
              </a:solidFill>
              <a:uFillTx/>
              <a:latin typeface="Arial"/>
            </a:endParaRPr>
          </a:p>
        </p:txBody>
      </p:sp>
      <p:pic>
        <p:nvPicPr>
          <p:cNvPr id="1157" name="Google Shape;1560;p140" descr=""/>
          <p:cNvPicPr/>
          <p:nvPr/>
        </p:nvPicPr>
        <p:blipFill>
          <a:blip r:embed="rId1"/>
          <a:stretch/>
        </p:blipFill>
        <p:spPr>
          <a:xfrm>
            <a:off x="2255040" y="1934640"/>
            <a:ext cx="4625640" cy="3027600"/>
          </a:xfrm>
          <a:prstGeom prst="rect">
            <a:avLst/>
          </a:prstGeom>
          <a:noFill/>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Google Shape;1565;p141"/>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59" name="Google Shape;1566;p141"/>
          <p:cNvSpPr/>
          <p:nvPr/>
        </p:nvSpPr>
        <p:spPr>
          <a:xfrm>
            <a:off x="799560" y="898200"/>
            <a:ext cx="6613920" cy="45684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Performance increases as trajectory data scales</a:t>
            </a:r>
            <a:endParaRPr b="0" lang="en-US" sz="1800" strike="noStrike" u="none">
              <a:solidFill>
                <a:srgbClr val="000000"/>
              </a:solidFill>
              <a:uFillTx/>
              <a:latin typeface="Arial"/>
            </a:endParaRPr>
          </a:p>
        </p:txBody>
      </p:sp>
      <p:pic>
        <p:nvPicPr>
          <p:cNvPr id="1160" name="Google Shape;1567;p141" descr=""/>
          <p:cNvPicPr/>
          <p:nvPr/>
        </p:nvPicPr>
        <p:blipFill>
          <a:blip r:embed="rId1"/>
          <a:stretch/>
        </p:blipFill>
        <p:spPr>
          <a:xfrm>
            <a:off x="164880" y="1682640"/>
            <a:ext cx="4316400" cy="2424240"/>
          </a:xfrm>
          <a:prstGeom prst="rect">
            <a:avLst/>
          </a:prstGeom>
          <a:noFill/>
          <a:ln w="0">
            <a:noFill/>
          </a:ln>
        </p:spPr>
      </p:pic>
      <p:pic>
        <p:nvPicPr>
          <p:cNvPr id="1161" name="Google Shape;1568;p141" descr=""/>
          <p:cNvPicPr/>
          <p:nvPr/>
        </p:nvPicPr>
        <p:blipFill>
          <a:blip r:embed="rId2"/>
          <a:stretch/>
        </p:blipFill>
        <p:spPr>
          <a:xfrm>
            <a:off x="4634280" y="1512360"/>
            <a:ext cx="4051080" cy="2880000"/>
          </a:xfrm>
          <a:prstGeom prst="rect">
            <a:avLst/>
          </a:prstGeom>
          <a:noFill/>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Google Shape;1573;p142"/>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63" name="Google Shape;1574;p142"/>
          <p:cNvSpPr/>
          <p:nvPr/>
        </p:nvSpPr>
        <p:spPr>
          <a:xfrm>
            <a:off x="799560" y="898200"/>
            <a:ext cx="6613920" cy="100548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In-domain and out-of-domain data mutually enhance performance</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Combining both data sources yields superior performance</a:t>
            </a:r>
            <a:endParaRPr b="0" lang="en-US" sz="1800" strike="noStrike" u="none">
              <a:solidFill>
                <a:srgbClr val="000000"/>
              </a:solidFill>
              <a:uFillTx/>
              <a:latin typeface="Arial"/>
            </a:endParaRPr>
          </a:p>
        </p:txBody>
      </p:sp>
      <p:pic>
        <p:nvPicPr>
          <p:cNvPr id="1164" name="Google Shape;1575;p142" descr=""/>
          <p:cNvPicPr/>
          <p:nvPr/>
        </p:nvPicPr>
        <p:blipFill>
          <a:blip r:embed="rId1"/>
          <a:stretch/>
        </p:blipFill>
        <p:spPr>
          <a:xfrm>
            <a:off x="2110320" y="2007000"/>
            <a:ext cx="4386600" cy="2924280"/>
          </a:xfrm>
          <a:prstGeom prst="rect">
            <a:avLst/>
          </a:prstGeom>
          <a:noFill/>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Google Shape;1580;p143"/>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66" name="Google Shape;1581;p143"/>
          <p:cNvSpPr/>
          <p:nvPr/>
        </p:nvSpPr>
        <p:spPr>
          <a:xfrm>
            <a:off x="799560" y="898200"/>
            <a:ext cx="6613920" cy="100548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Performance scales when step increases</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Online benchmark has large variance, Pass@4 significantly outperforms pass@1, with higher step scale</a:t>
            </a:r>
            <a:endParaRPr b="0" lang="en-US" sz="1800" strike="noStrike" u="none">
              <a:solidFill>
                <a:srgbClr val="000000"/>
              </a:solidFill>
              <a:uFillTx/>
              <a:latin typeface="Arial"/>
            </a:endParaRPr>
          </a:p>
        </p:txBody>
      </p:sp>
      <p:pic>
        <p:nvPicPr>
          <p:cNvPr id="1167" name="Google Shape;1582;p143" descr=""/>
          <p:cNvPicPr/>
          <p:nvPr/>
        </p:nvPicPr>
        <p:blipFill>
          <a:blip r:embed="rId1"/>
          <a:stretch/>
        </p:blipFill>
        <p:spPr>
          <a:xfrm>
            <a:off x="2235960" y="1914120"/>
            <a:ext cx="3508920" cy="2924280"/>
          </a:xfrm>
          <a:prstGeom prst="rect">
            <a:avLst/>
          </a:prstGeom>
          <a:noFill/>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Google Shape;1587;p144"/>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169" name="Google Shape;1588;p144"/>
          <p:cNvSpPr/>
          <p:nvPr/>
        </p:nvSpPr>
        <p:spPr>
          <a:xfrm>
            <a:off x="799560" y="898200"/>
            <a:ext cx="6613920" cy="127980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Better CoT, better results: Reflection-augmented reasoning boosts performance</a:t>
            </a:r>
            <a:endParaRPr b="0" lang="en-US" sz="1800" strike="noStrike" u="none">
              <a:solidFill>
                <a:srgbClr val="000000"/>
              </a:solidFill>
              <a:uFillTx/>
              <a:latin typeface="Arial"/>
            </a:endParaRPr>
          </a:p>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Use errors as data – Critic models can mine useful supervision from human annotation mistakes</a:t>
            </a:r>
            <a:endParaRPr b="0" lang="en-US" sz="1800" strike="noStrike" u="none">
              <a:solidFill>
                <a:srgbClr val="000000"/>
              </a:solidFill>
              <a:uFillTx/>
              <a:latin typeface="Arial"/>
            </a:endParaRPr>
          </a:p>
        </p:txBody>
      </p:sp>
      <p:pic>
        <p:nvPicPr>
          <p:cNvPr id="1170" name="Google Shape;1589;p144" descr=""/>
          <p:cNvPicPr/>
          <p:nvPr/>
        </p:nvPicPr>
        <p:blipFill>
          <a:blip r:embed="rId1"/>
          <a:stretch/>
        </p:blipFill>
        <p:spPr>
          <a:xfrm>
            <a:off x="2326320" y="2504520"/>
            <a:ext cx="3560760" cy="2360160"/>
          </a:xfrm>
          <a:prstGeom prst="rect">
            <a:avLst/>
          </a:prstGeom>
          <a:noFill/>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Google Shape;1594;p145"/>
          <p:cNvSpPr/>
          <p:nvPr/>
        </p:nvSpPr>
        <p:spPr>
          <a:xfrm>
            <a:off x="127800" y="381096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72" name="Google Shape;1595;p145"/>
          <p:cNvSpPr/>
          <p:nvPr/>
        </p:nvSpPr>
        <p:spPr>
          <a:xfrm>
            <a:off x="133200" y="229932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73" name="Google Shape;1596;p145"/>
          <p:cNvSpPr/>
          <p:nvPr/>
        </p:nvSpPr>
        <p:spPr>
          <a:xfrm>
            <a:off x="127800" y="88560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74" name="Google Shape;1597;p145"/>
          <p:cNvSpPr/>
          <p:nvPr/>
        </p:nvSpPr>
        <p:spPr>
          <a:xfrm>
            <a:off x="3437640" y="916920"/>
            <a:ext cx="5654160" cy="40795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75" name="Google Shape;1598;p145"/>
          <p:cNvSpPr/>
          <p:nvPr/>
        </p:nvSpPr>
        <p:spPr>
          <a:xfrm>
            <a:off x="324360" y="-417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Long CoT example</a:t>
            </a:r>
            <a:endParaRPr b="0" lang="en-US" sz="3000" strike="noStrike" u="none">
              <a:solidFill>
                <a:srgbClr val="000000"/>
              </a:solidFill>
              <a:uFillTx/>
              <a:latin typeface="Arial"/>
            </a:endParaRPr>
          </a:p>
        </p:txBody>
      </p:sp>
      <p:sp>
        <p:nvSpPr>
          <p:cNvPr id="1176" name="Google Shape;1599;p145"/>
          <p:cNvSpPr/>
          <p:nvPr/>
        </p:nvSpPr>
        <p:spPr>
          <a:xfrm>
            <a:off x="3404160" y="1183680"/>
            <a:ext cx="5735520" cy="38955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I can see that we've made progress in setting up the table for the Features slide. The number of columns is correctly set to 2, which aligns with our goal. </a:t>
            </a:r>
            <a:r>
              <a:rPr b="1" lang="en" sz="900" strike="noStrike" u="none">
                <a:solidFill>
                  <a:schemeClr val="accent5"/>
                </a:solidFill>
                <a:highlight>
                  <a:srgbClr val="ffffff"/>
                </a:highlight>
                <a:uFillTx/>
                <a:latin typeface="Arial"/>
                <a:ea typeface="Arial"/>
              </a:rPr>
              <a:t>However, the number of rows is currently set to 1, but we need 5 rows according to our goal.</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Looking at the previous actions, we've already:</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1. Navigated to slide 3 (the Features slide)</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2. Activated the content area for editing</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3. Opened the Insert menu and selected "Table..."</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4. Set the number of columns to 2</a:t>
            </a:r>
            <a:endParaRPr b="0" lang="en-US" sz="900" strike="noStrike" u="none">
              <a:solidFill>
                <a:srgbClr val="000000"/>
              </a:solidFill>
              <a:uFillTx/>
              <a:latin typeface="Arial"/>
            </a:endParaRPr>
          </a:p>
          <a:p>
            <a:pPr>
              <a:lnSpc>
                <a:spcPct val="100000"/>
              </a:lnSpc>
              <a:tabLst>
                <a:tab algn="l" pos="0"/>
              </a:tabLst>
            </a:pPr>
            <a:r>
              <a:rPr b="1" lang="en" sz="900" strike="noStrike" u="none">
                <a:solidFill>
                  <a:schemeClr val="accent5"/>
                </a:solidFill>
                <a:highlight>
                  <a:srgbClr val="ffffff"/>
                </a:highlight>
                <a:uFillTx/>
                <a:latin typeface="Arial"/>
                <a:ea typeface="Arial"/>
              </a:rPr>
              <a:t>5. Set the number of rows to 1 (though we need to change this to 5)</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The current state shows that we're in the Insert Table dialog with the number of rows field active and showing "1". Since we need 5 rows instead of 1, we need to change this value. There are a few ways to do this:</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1. We could click the increase button multiple times to increment from 1 to 5</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2. We could delete the current value and type "5" directly</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3. </a:t>
            </a:r>
            <a:r>
              <a:rPr b="1" lang="en" sz="900" strike="noStrike" u="none">
                <a:solidFill>
                  <a:srgbClr val="6aa84f"/>
                </a:solidFill>
                <a:highlight>
                  <a:srgbClr val="ffffff"/>
                </a:highlight>
                <a:uFillTx/>
                <a:latin typeface="Arial"/>
                <a:ea typeface="Arial"/>
              </a:rPr>
              <a:t>We could select the current value and replace it with "5"</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Looking at the current situation, it seems we need to select the current value "1" in the rows field. This makes sense because selecting the text would allow us to replace it with a new value in the next step. The mouse movement and drag operation would highlight the "1" in the rows field, making it ready for replacement.</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1" lang="en" sz="900" strike="noStrike" u="none">
                <a:solidFill>
                  <a:srgbClr val="6aa84f"/>
                </a:solidFill>
                <a:highlight>
                  <a:srgbClr val="ffffff"/>
                </a:highlight>
                <a:uFillTx/>
                <a:latin typeface="Arial"/>
                <a:ea typeface="Arial"/>
              </a:rPr>
              <a:t>After selecting the "1", the next logical step would be to type "5" to replace it, and then click the OK button to create the table with our desired dimensions (5 rows and 2 columns).</a:t>
            </a:r>
            <a:endParaRPr b="0" lang="en-US" sz="900" strike="noStrike" u="none">
              <a:solidFill>
                <a:srgbClr val="000000"/>
              </a:solidFill>
              <a:uFillTx/>
              <a:latin typeface="Arial"/>
            </a:endParaRPr>
          </a:p>
        </p:txBody>
      </p:sp>
      <p:sp>
        <p:nvSpPr>
          <p:cNvPr id="1177" name="Google Shape;1600;p145"/>
          <p:cNvSpPr/>
          <p:nvPr/>
        </p:nvSpPr>
        <p:spPr>
          <a:xfrm>
            <a:off x="-381240" y="779760"/>
            <a:ext cx="2999520" cy="5184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300" strike="noStrike" u="none">
                <a:solidFill>
                  <a:schemeClr val="dk1"/>
                </a:solidFill>
                <a:uFillTx/>
                <a:latin typeface="Gill Sans"/>
                <a:ea typeface="Gill Sans"/>
              </a:rPr>
              <a:t>Step 8: </a:t>
            </a:r>
            <a:r>
              <a:rPr b="0" lang="en" sz="900" strike="noStrike" u="none">
                <a:solidFill>
                  <a:schemeClr val="dk1"/>
                </a:solidFill>
                <a:uFillTx/>
                <a:latin typeface="Gill Sans"/>
                <a:ea typeface="Gill Sans"/>
              </a:rPr>
              <a:t>Click on the "Number of rows:" input field to ensure it's selected for editing. </a:t>
            </a:r>
            <a:endParaRPr b="0" lang="en-US" sz="900" strike="noStrike" u="none">
              <a:solidFill>
                <a:srgbClr val="000000"/>
              </a:solidFill>
              <a:uFillTx/>
              <a:latin typeface="Arial"/>
            </a:endParaRPr>
          </a:p>
        </p:txBody>
      </p:sp>
      <p:sp>
        <p:nvSpPr>
          <p:cNvPr id="1178" name="Google Shape;1601;p145"/>
          <p:cNvSpPr/>
          <p:nvPr/>
        </p:nvSpPr>
        <p:spPr>
          <a:xfrm>
            <a:off x="3453480" y="84096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chemeClr val="dk1"/>
                </a:solidFill>
                <a:uFillTx/>
                <a:latin typeface="Gill Sans"/>
                <a:ea typeface="Gill Sans"/>
              </a:rPr>
              <a:t>Step 9 Long CoT</a:t>
            </a:r>
            <a:endParaRPr b="0" lang="en-US" sz="1400" strike="noStrike" u="none">
              <a:solidFill>
                <a:srgbClr val="000000"/>
              </a:solidFill>
              <a:uFillTx/>
              <a:latin typeface="Arial"/>
            </a:endParaRPr>
          </a:p>
        </p:txBody>
      </p:sp>
      <p:sp>
        <p:nvSpPr>
          <p:cNvPr id="1179" name="Google Shape;1602;p145"/>
          <p:cNvSpPr/>
          <p:nvPr/>
        </p:nvSpPr>
        <p:spPr>
          <a:xfrm>
            <a:off x="71280" y="490320"/>
            <a:ext cx="59623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1400" strike="noStrike" u="none">
                <a:solidFill>
                  <a:schemeClr val="dk1"/>
                </a:solidFill>
                <a:uFillTx/>
                <a:latin typeface="Gill Sans"/>
                <a:ea typeface="Gill Sans"/>
              </a:rPr>
              <a:t>Task:</a:t>
            </a:r>
            <a:r>
              <a:rPr b="0" lang="en" sz="1400" strike="noStrike" u="none">
                <a:solidFill>
                  <a:schemeClr val="dk1"/>
                </a:solidFill>
                <a:uFillTx/>
                <a:latin typeface="Gill Sans"/>
                <a:ea typeface="Gill Sans"/>
              </a:rPr>
              <a:t> </a:t>
            </a:r>
            <a:r>
              <a:rPr b="0" lang="en" sz="1300" strike="noStrike" u="none">
                <a:solidFill>
                  <a:schemeClr val="dk1"/>
                </a:solidFill>
                <a:uFillTx/>
                <a:latin typeface="Gill Sans"/>
                <a:ea typeface="Gill Sans"/>
              </a:rPr>
              <a:t>In the "Features" slide, insert a table with 5 rows and 2 columns.</a:t>
            </a:r>
            <a:endParaRPr b="0" lang="en-US" sz="1300" strike="noStrike" u="none">
              <a:solidFill>
                <a:srgbClr val="000000"/>
              </a:solidFill>
              <a:uFillTx/>
              <a:latin typeface="Arial"/>
            </a:endParaRPr>
          </a:p>
        </p:txBody>
      </p:sp>
      <p:sp>
        <p:nvSpPr>
          <p:cNvPr id="1180" name="Google Shape;1603;p145"/>
          <p:cNvSpPr/>
          <p:nvPr/>
        </p:nvSpPr>
        <p:spPr>
          <a:xfrm>
            <a:off x="236880" y="1183680"/>
            <a:ext cx="2373120" cy="3074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trike="noStrike" u="none">
              <a:solidFill>
                <a:srgbClr val="000000"/>
              </a:solidFill>
              <a:uFillTx/>
              <a:latin typeface="Arial"/>
            </a:endParaRPr>
          </a:p>
        </p:txBody>
      </p:sp>
      <p:pic>
        <p:nvPicPr>
          <p:cNvPr id="1181" name="Google Shape;1604;p145" descr=""/>
          <p:cNvPicPr/>
          <p:nvPr/>
        </p:nvPicPr>
        <p:blipFill>
          <a:blip r:embed="rId1"/>
          <a:stretch/>
        </p:blipFill>
        <p:spPr>
          <a:xfrm>
            <a:off x="779040" y="1292040"/>
            <a:ext cx="1192680" cy="815400"/>
          </a:xfrm>
          <a:prstGeom prst="rect">
            <a:avLst/>
          </a:prstGeom>
          <a:noFill/>
          <a:ln w="0">
            <a:noFill/>
          </a:ln>
        </p:spPr>
      </p:pic>
      <p:sp>
        <p:nvSpPr>
          <p:cNvPr id="1182" name="Google Shape;1605;p145"/>
          <p:cNvSpPr/>
          <p:nvPr/>
        </p:nvSpPr>
        <p:spPr>
          <a:xfrm>
            <a:off x="-356400" y="2204280"/>
            <a:ext cx="3022200" cy="5184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300" strike="noStrike" u="none">
                <a:solidFill>
                  <a:schemeClr val="dk1"/>
                </a:solidFill>
                <a:uFillTx/>
                <a:latin typeface="Gill Sans"/>
                <a:ea typeface="Gill Sans"/>
              </a:rPr>
              <a:t>Step 9: </a:t>
            </a:r>
            <a:r>
              <a:rPr b="0" lang="en" sz="900" strike="noStrike" u="none">
                <a:solidFill>
                  <a:schemeClr val="dk1"/>
                </a:solidFill>
                <a:uFillTx/>
                <a:latin typeface="Gill Sans"/>
                <a:ea typeface="Gill Sans"/>
              </a:rPr>
              <a:t>Click and drag across the "1" in the Number of rows field to select it for replacement.</a:t>
            </a:r>
            <a:endParaRPr b="0" lang="en-US" sz="900" strike="noStrike" u="none">
              <a:solidFill>
                <a:srgbClr val="000000"/>
              </a:solidFill>
              <a:uFillTx/>
              <a:latin typeface="Arial"/>
            </a:endParaRPr>
          </a:p>
        </p:txBody>
      </p:sp>
      <p:sp>
        <p:nvSpPr>
          <p:cNvPr id="1183" name="Google Shape;1606;p145"/>
          <p:cNvSpPr/>
          <p:nvPr/>
        </p:nvSpPr>
        <p:spPr>
          <a:xfrm>
            <a:off x="60840" y="3713040"/>
            <a:ext cx="2468880" cy="5486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chemeClr val="dk1"/>
                </a:solidFill>
                <a:uFillTx/>
                <a:latin typeface="Gill Sans"/>
                <a:ea typeface="Gill Sans"/>
              </a:rPr>
              <a:t>Step 10: </a:t>
            </a:r>
            <a:r>
              <a:rPr b="0" lang="en" sz="1000" strike="noStrike" u="none">
                <a:solidFill>
                  <a:schemeClr val="dk1"/>
                </a:solidFill>
                <a:uFillTx/>
                <a:latin typeface="Gill Sans"/>
                <a:ea typeface="Gill Sans"/>
              </a:rPr>
              <a:t>Type "5" to replace the selected "1" in the Number of rows field. </a:t>
            </a:r>
            <a:endParaRPr b="0" lang="en-US" sz="1000" strike="noStrike" u="none">
              <a:solidFill>
                <a:srgbClr val="000000"/>
              </a:solidFill>
              <a:uFillTx/>
              <a:latin typeface="Arial"/>
            </a:endParaRPr>
          </a:p>
        </p:txBody>
      </p:sp>
      <p:cxnSp>
        <p:nvCxnSpPr>
          <p:cNvPr id="1184" name="Google Shape;1607;p145"/>
          <p:cNvCxnSpPr/>
          <p:nvPr/>
        </p:nvCxnSpPr>
        <p:spPr>
          <a:xfrm>
            <a:off x="2601000" y="1894320"/>
            <a:ext cx="770040" cy="360"/>
          </a:xfrm>
          <a:prstGeom prst="straightConnector1">
            <a:avLst/>
          </a:prstGeom>
          <a:ln w="19050">
            <a:solidFill>
              <a:srgbClr val="5e5e5e"/>
            </a:solidFill>
            <a:round/>
            <a:tailEnd len="med" type="triangle" w="med"/>
          </a:ln>
        </p:spPr>
      </p:cxnSp>
      <p:sp>
        <p:nvSpPr>
          <p:cNvPr id="1185" name="Google Shape;1608;p145"/>
          <p:cNvSpPr/>
          <p:nvPr/>
        </p:nvSpPr>
        <p:spPr>
          <a:xfrm>
            <a:off x="3414240" y="1107720"/>
            <a:ext cx="87984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Reflection</a:t>
            </a:r>
            <a:endParaRPr b="0" lang="en-US" sz="1100" strike="noStrike" u="none">
              <a:solidFill>
                <a:srgbClr val="000000"/>
              </a:solidFill>
              <a:uFillTx/>
              <a:latin typeface="Arial"/>
            </a:endParaRPr>
          </a:p>
        </p:txBody>
      </p:sp>
      <p:sp>
        <p:nvSpPr>
          <p:cNvPr id="1186" name="Google Shape;1609;p145"/>
          <p:cNvSpPr/>
          <p:nvPr/>
        </p:nvSpPr>
        <p:spPr>
          <a:xfrm>
            <a:off x="3414240" y="1817280"/>
            <a:ext cx="81432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Memory</a:t>
            </a:r>
            <a:endParaRPr b="0" lang="en-US" sz="1100" strike="noStrike" u="none">
              <a:solidFill>
                <a:srgbClr val="000000"/>
              </a:solidFill>
              <a:uFillTx/>
              <a:latin typeface="Arial"/>
            </a:endParaRPr>
          </a:p>
        </p:txBody>
      </p:sp>
      <p:sp>
        <p:nvSpPr>
          <p:cNvPr id="1187" name="Google Shape;1610;p145"/>
          <p:cNvSpPr/>
          <p:nvPr/>
        </p:nvSpPr>
        <p:spPr>
          <a:xfrm>
            <a:off x="3404160" y="2910600"/>
            <a:ext cx="184608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Plan &amp; Reasoning</a:t>
            </a:r>
            <a:endParaRPr b="0" lang="en-US" sz="1100" strike="noStrike" u="none">
              <a:solidFill>
                <a:srgbClr val="000000"/>
              </a:solidFill>
              <a:uFillTx/>
              <a:latin typeface="Arial"/>
            </a:endParaRPr>
          </a:p>
        </p:txBody>
      </p:sp>
      <p:sp>
        <p:nvSpPr>
          <p:cNvPr id="1188" name="Google Shape;1611;p145"/>
          <p:cNvSpPr/>
          <p:nvPr/>
        </p:nvSpPr>
        <p:spPr>
          <a:xfrm>
            <a:off x="3414240" y="4406760"/>
            <a:ext cx="203760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Prediction</a:t>
            </a:r>
            <a:endParaRPr b="0" lang="en-US" sz="1100" strike="noStrike" u="none">
              <a:solidFill>
                <a:srgbClr val="000000"/>
              </a:solidFill>
              <a:uFillTx/>
              <a:latin typeface="Arial"/>
            </a:endParaRPr>
          </a:p>
        </p:txBody>
      </p:sp>
      <p:cxnSp>
        <p:nvCxnSpPr>
          <p:cNvPr id="1189" name="Google Shape;1612;p145"/>
          <p:cNvCxnSpPr/>
          <p:nvPr/>
        </p:nvCxnSpPr>
        <p:spPr>
          <a:xfrm flipH="1">
            <a:off x="2608200" y="2956680"/>
            <a:ext cx="750600" cy="360"/>
          </a:xfrm>
          <a:prstGeom prst="straightConnector1">
            <a:avLst/>
          </a:prstGeom>
          <a:ln w="19050">
            <a:solidFill>
              <a:srgbClr val="5e5e5e"/>
            </a:solidFill>
            <a:round/>
            <a:tailEnd len="med" type="triangle" w="med"/>
          </a:ln>
        </p:spPr>
      </p:cxnSp>
      <p:cxnSp>
        <p:nvCxnSpPr>
          <p:cNvPr id="1190" name="Google Shape;1613;p145"/>
          <p:cNvCxnSpPr/>
          <p:nvPr/>
        </p:nvCxnSpPr>
        <p:spPr>
          <a:xfrm flipH="1">
            <a:off x="1341000" y="3601080"/>
            <a:ext cx="3600" cy="176040"/>
          </a:xfrm>
          <a:prstGeom prst="straightConnector1">
            <a:avLst/>
          </a:prstGeom>
          <a:ln w="19050">
            <a:solidFill>
              <a:srgbClr val="5e5e5e"/>
            </a:solidFill>
            <a:round/>
            <a:tailEnd len="med" type="triangle" w="med"/>
          </a:ln>
        </p:spPr>
      </p:cxnSp>
      <p:pic>
        <p:nvPicPr>
          <p:cNvPr id="1191" name="Google Shape;1614;p145" descr=""/>
          <p:cNvPicPr/>
          <p:nvPr/>
        </p:nvPicPr>
        <p:blipFill>
          <a:blip r:embed="rId2"/>
          <a:stretch/>
        </p:blipFill>
        <p:spPr>
          <a:xfrm>
            <a:off x="731520" y="2670120"/>
            <a:ext cx="1288080" cy="852120"/>
          </a:xfrm>
          <a:prstGeom prst="rect">
            <a:avLst/>
          </a:prstGeom>
          <a:noFill/>
          <a:ln w="0">
            <a:noFill/>
          </a:ln>
        </p:spPr>
      </p:pic>
      <p:sp>
        <p:nvSpPr>
          <p:cNvPr id="1192" name="Google Shape;1615;p145"/>
          <p:cNvSpPr/>
          <p:nvPr/>
        </p:nvSpPr>
        <p:spPr>
          <a:xfrm>
            <a:off x="2518560" y="3713040"/>
            <a:ext cx="996840" cy="6393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200" strike="noStrike" u="none">
                <a:solidFill>
                  <a:srgbClr val="6aa84f"/>
                </a:solidFill>
                <a:uFillTx/>
                <a:latin typeface="Gill Sans"/>
                <a:ea typeface="Gill Sans"/>
              </a:rPr>
              <a:t>✅</a:t>
            </a:r>
            <a:r>
              <a:rPr b="0" lang="en" sz="1400" strike="noStrike" u="none">
                <a:solidFill>
                  <a:srgbClr val="6aa84f"/>
                </a:solidFill>
                <a:uFillTx/>
                <a:latin typeface="Gill Sans"/>
                <a:ea typeface="Gill Sans"/>
              </a:rPr>
              <a:t> </a:t>
            </a:r>
            <a:r>
              <a:rPr b="0" lang="en" sz="800" strike="noStrike" u="none">
                <a:solidFill>
                  <a:srgbClr val="6aa84f"/>
                </a:solidFill>
                <a:uFillTx/>
                <a:latin typeface="Gill Sans"/>
                <a:ea typeface="Gill Sans"/>
              </a:rPr>
              <a:t>Model’s mistake is correctly resolved</a:t>
            </a:r>
            <a:endParaRPr b="0" lang="en-US" sz="800" strike="noStrike" u="none">
              <a:solidFill>
                <a:srgbClr val="000000"/>
              </a:solidFill>
              <a:uFillTx/>
              <a:latin typeface="Arial"/>
            </a:endParaRPr>
          </a:p>
        </p:txBody>
      </p:sp>
      <p:sp>
        <p:nvSpPr>
          <p:cNvPr id="1193" name="Google Shape;1616;p145"/>
          <p:cNvSpPr/>
          <p:nvPr/>
        </p:nvSpPr>
        <p:spPr>
          <a:xfrm>
            <a:off x="2518560" y="783000"/>
            <a:ext cx="934560" cy="973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100" strike="noStrike" u="none">
                <a:solidFill>
                  <a:schemeClr val="accent5"/>
                </a:solidFill>
                <a:uFillTx/>
                <a:latin typeface="Gill Sans"/>
                <a:ea typeface="Gill Sans"/>
              </a:rPr>
              <a:t>❌</a:t>
            </a:r>
            <a:r>
              <a:rPr b="0" lang="en" sz="1200" strike="noStrike" u="none">
                <a:solidFill>
                  <a:schemeClr val="accent5"/>
                </a:solidFill>
                <a:uFillTx/>
                <a:latin typeface="Gill Sans"/>
                <a:ea typeface="Gill Sans"/>
              </a:rPr>
              <a:t>Error</a:t>
            </a:r>
            <a:r>
              <a:rPr b="0" lang="en" sz="900" strike="noStrike" u="none">
                <a:solidFill>
                  <a:schemeClr val="accent5"/>
                </a:solidFill>
                <a:uFillTx/>
                <a:latin typeface="Gill Sans"/>
                <a:ea typeface="Gill Sans"/>
              </a:rPr>
              <a:t>: </a:t>
            </a:r>
            <a:endParaRPr b="0" lang="en-US" sz="900" strike="noStrike" u="none">
              <a:solidFill>
                <a:srgbClr val="000000"/>
              </a:solidFill>
              <a:uFillTx/>
              <a:latin typeface="Arial"/>
            </a:endParaRPr>
          </a:p>
          <a:p>
            <a:pPr>
              <a:lnSpc>
                <a:spcPct val="100000"/>
              </a:lnSpc>
              <a:tabLst>
                <a:tab algn="l" pos="0"/>
              </a:tabLst>
            </a:pPr>
            <a:r>
              <a:rPr b="0" lang="en" sz="800" strike="noStrike" u="none">
                <a:solidFill>
                  <a:schemeClr val="accent5"/>
                </a:solidFill>
                <a:uFillTx/>
                <a:latin typeface="Gill Sans"/>
                <a:ea typeface="Gill Sans"/>
              </a:rPr>
              <a:t>Model mistakenly click the wrong place changing the rows from 2 to 1, instead of 5</a:t>
            </a:r>
            <a:endParaRPr b="0" lang="en-US" sz="800" strike="noStrike" u="none">
              <a:solidFill>
                <a:srgbClr val="000000"/>
              </a:solidFill>
              <a:uFillTx/>
              <a:latin typeface="Arial"/>
            </a:endParaRPr>
          </a:p>
        </p:txBody>
      </p:sp>
      <p:pic>
        <p:nvPicPr>
          <p:cNvPr id="1194" name="Google Shape;1617;p145" descr=""/>
          <p:cNvPicPr/>
          <p:nvPr/>
        </p:nvPicPr>
        <p:blipFill>
          <a:blip r:embed="rId3"/>
          <a:stretch/>
        </p:blipFill>
        <p:spPr>
          <a:xfrm>
            <a:off x="698400" y="4185360"/>
            <a:ext cx="1288080" cy="870480"/>
          </a:xfrm>
          <a:prstGeom prst="rect">
            <a:avLst/>
          </a:prstGeom>
          <a:solidFill>
            <a:schemeClr val="lt1"/>
          </a:solidFill>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Google Shape;1622;p146"/>
          <p:cNvSpPr/>
          <p:nvPr/>
        </p:nvSpPr>
        <p:spPr>
          <a:xfrm>
            <a:off x="127800" y="381096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96" name="Google Shape;1623;p146"/>
          <p:cNvSpPr/>
          <p:nvPr/>
        </p:nvSpPr>
        <p:spPr>
          <a:xfrm>
            <a:off x="133200" y="229932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97" name="Google Shape;1624;p146"/>
          <p:cNvSpPr/>
          <p:nvPr/>
        </p:nvSpPr>
        <p:spPr>
          <a:xfrm>
            <a:off x="127800" y="885600"/>
            <a:ext cx="2429640" cy="1267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98" name="Google Shape;1625;p146"/>
          <p:cNvSpPr/>
          <p:nvPr/>
        </p:nvSpPr>
        <p:spPr>
          <a:xfrm>
            <a:off x="3437640" y="916920"/>
            <a:ext cx="5654160" cy="3175920"/>
          </a:xfrm>
          <a:prstGeom prst="rect">
            <a:avLst/>
          </a:prstGeom>
          <a:solidFill>
            <a:schemeClr val="lt1"/>
          </a:solidFill>
          <a:ln w="9525">
            <a:solidFill>
              <a:srgbClr val="5e5e5e"/>
            </a:solidFill>
            <a:prstDash val="dash"/>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199" name="Google Shape;1626;p146"/>
          <p:cNvSpPr/>
          <p:nvPr/>
        </p:nvSpPr>
        <p:spPr>
          <a:xfrm>
            <a:off x="324360" y="-417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rgbClr val="000000"/>
                </a:solidFill>
                <a:uFillTx/>
                <a:latin typeface="Gill Sans"/>
                <a:ea typeface="Gill Sans"/>
              </a:rPr>
              <a:t>Long CoT example</a:t>
            </a:r>
            <a:endParaRPr b="0" lang="en-US" sz="3000" strike="noStrike" u="none">
              <a:solidFill>
                <a:srgbClr val="000000"/>
              </a:solidFill>
              <a:uFillTx/>
              <a:latin typeface="Arial"/>
            </a:endParaRPr>
          </a:p>
        </p:txBody>
      </p:sp>
      <p:sp>
        <p:nvSpPr>
          <p:cNvPr id="1200" name="Google Shape;1627;p146"/>
          <p:cNvSpPr/>
          <p:nvPr/>
        </p:nvSpPr>
        <p:spPr>
          <a:xfrm>
            <a:off x="3404160" y="1183680"/>
            <a:ext cx="5735520" cy="2886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I can see that we've made progress in setting up the table for the Features slide … which aligns with our goal. </a:t>
            </a:r>
            <a:r>
              <a:rPr b="1" lang="en" sz="900" strike="noStrike" u="none">
                <a:solidFill>
                  <a:schemeClr val="accent5"/>
                </a:solidFill>
                <a:highlight>
                  <a:srgbClr val="ffffff"/>
                </a:highlight>
                <a:uFillTx/>
                <a:latin typeface="Arial"/>
                <a:ea typeface="Arial"/>
              </a:rPr>
              <a:t>However, the number of rows is currently set to 1, but we need 5 rows according to our goal.</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Previously, we've already:</a:t>
            </a: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1. Navigated to slide 3 (the Features slide)</a:t>
            </a:r>
            <a:endParaRPr b="0" lang="en-US" sz="900" strike="noStrike" u="none">
              <a:solidFill>
                <a:srgbClr val="000000"/>
              </a:solidFill>
              <a:uFillTx/>
              <a:latin typeface="Arial"/>
            </a:endParaRPr>
          </a:p>
          <a:p>
            <a:pPr>
              <a:lnSpc>
                <a:spcPct val="100000"/>
              </a:lnSpc>
              <a:tabLst>
                <a:tab algn="l" pos="0"/>
              </a:tabLst>
            </a:pPr>
            <a:r>
              <a:rPr b="1" lang="en" sz="1500" strike="noStrike" u="none">
                <a:solidFill>
                  <a:schemeClr val="dk1"/>
                </a:solidFill>
                <a:highlight>
                  <a:srgbClr val="ffffff"/>
                </a:highlight>
                <a:uFillTx/>
                <a:latin typeface="Arial"/>
                <a:ea typeface="Arial"/>
              </a:rPr>
              <a:t>…</a:t>
            </a:r>
            <a:endParaRPr b="0" lang="en-US" sz="1500" strike="noStrike" u="none">
              <a:solidFill>
                <a:srgbClr val="000000"/>
              </a:solidFill>
              <a:uFillTx/>
              <a:latin typeface="Arial"/>
            </a:endParaRPr>
          </a:p>
          <a:p>
            <a:pPr>
              <a:lnSpc>
                <a:spcPct val="100000"/>
              </a:lnSpc>
              <a:tabLst>
                <a:tab algn="l" pos="0"/>
              </a:tabLst>
            </a:pPr>
            <a:r>
              <a:rPr b="1" lang="en" sz="900" strike="noStrike" u="none">
                <a:solidFill>
                  <a:schemeClr val="accent5"/>
                </a:solidFill>
                <a:highlight>
                  <a:srgbClr val="ffffff"/>
                </a:highlight>
                <a:uFillTx/>
                <a:latin typeface="Arial"/>
                <a:ea typeface="Arial"/>
              </a:rPr>
              <a:t>5. Set the number of rows to 1 (though we need to change this to 5)</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The current state shows that we're in … showing "1". Since we need 5 rows instead of 1, we need to change this value. </a:t>
            </a:r>
            <a:r>
              <a:rPr b="1" lang="en" sz="900" strike="noStrike" u="none">
                <a:solidFill>
                  <a:srgbClr val="6aa84f"/>
                </a:solidFill>
                <a:highlight>
                  <a:srgbClr val="ffffff"/>
                </a:highlight>
                <a:uFillTx/>
                <a:latin typeface="Arial"/>
                <a:ea typeface="Arial"/>
              </a:rPr>
              <a:t>We could select the current value and replace it with "5"</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0" lang="en" sz="900" strike="noStrike" u="none">
                <a:solidFill>
                  <a:schemeClr val="dk1"/>
                </a:solidFill>
                <a:highlight>
                  <a:srgbClr val="ffffff"/>
                </a:highlight>
                <a:uFillTx/>
                <a:latin typeface="Arial"/>
                <a:ea typeface="Arial"/>
              </a:rPr>
              <a:t>Looking at the current situation, it seems we need to select …</a:t>
            </a: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endParaRPr b="0" lang="en-US" sz="900" strike="noStrike" u="none">
              <a:solidFill>
                <a:srgbClr val="000000"/>
              </a:solidFill>
              <a:uFillTx/>
              <a:latin typeface="Arial"/>
            </a:endParaRPr>
          </a:p>
          <a:p>
            <a:pPr>
              <a:lnSpc>
                <a:spcPct val="100000"/>
              </a:lnSpc>
              <a:tabLst>
                <a:tab algn="l" pos="0"/>
              </a:tabLst>
            </a:pPr>
            <a:r>
              <a:rPr b="1" lang="en" sz="900" strike="noStrike" u="none">
                <a:solidFill>
                  <a:srgbClr val="6aa84f"/>
                </a:solidFill>
                <a:highlight>
                  <a:srgbClr val="ffffff"/>
                </a:highlight>
                <a:uFillTx/>
                <a:latin typeface="Arial"/>
                <a:ea typeface="Arial"/>
              </a:rPr>
              <a:t>After selecting the "1", the next logical step would be to type "5" to replace it, and then click the OK button to create the table with our desired dimensions (5 rows and 2 columns).</a:t>
            </a:r>
            <a:endParaRPr b="0" lang="en-US" sz="900" strike="noStrike" u="none">
              <a:solidFill>
                <a:srgbClr val="000000"/>
              </a:solidFill>
              <a:uFillTx/>
              <a:latin typeface="Arial"/>
            </a:endParaRPr>
          </a:p>
        </p:txBody>
      </p:sp>
      <p:sp>
        <p:nvSpPr>
          <p:cNvPr id="1201" name="Google Shape;1628;p146"/>
          <p:cNvSpPr/>
          <p:nvPr/>
        </p:nvSpPr>
        <p:spPr>
          <a:xfrm>
            <a:off x="-381240" y="779760"/>
            <a:ext cx="2999520" cy="5184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300" strike="noStrike" u="none">
                <a:solidFill>
                  <a:schemeClr val="dk1"/>
                </a:solidFill>
                <a:uFillTx/>
                <a:latin typeface="Gill Sans"/>
                <a:ea typeface="Gill Sans"/>
              </a:rPr>
              <a:t>Step 8: </a:t>
            </a:r>
            <a:r>
              <a:rPr b="0" lang="en" sz="900" strike="noStrike" u="none">
                <a:solidFill>
                  <a:schemeClr val="dk1"/>
                </a:solidFill>
                <a:uFillTx/>
                <a:latin typeface="Gill Sans"/>
                <a:ea typeface="Gill Sans"/>
              </a:rPr>
              <a:t>Click on the "Number of rows:" input field to ensure it's selected for editing. </a:t>
            </a:r>
            <a:endParaRPr b="0" lang="en-US" sz="900" strike="noStrike" u="none">
              <a:solidFill>
                <a:srgbClr val="000000"/>
              </a:solidFill>
              <a:uFillTx/>
              <a:latin typeface="Arial"/>
            </a:endParaRPr>
          </a:p>
        </p:txBody>
      </p:sp>
      <p:sp>
        <p:nvSpPr>
          <p:cNvPr id="1202" name="Google Shape;1629;p146"/>
          <p:cNvSpPr/>
          <p:nvPr/>
        </p:nvSpPr>
        <p:spPr>
          <a:xfrm>
            <a:off x="3453480" y="84096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chemeClr val="dk1"/>
                </a:solidFill>
                <a:uFillTx/>
                <a:latin typeface="Gill Sans"/>
                <a:ea typeface="Gill Sans"/>
              </a:rPr>
              <a:t>Step 9 Long CoT</a:t>
            </a:r>
            <a:endParaRPr b="0" lang="en-US" sz="1400" strike="noStrike" u="none">
              <a:solidFill>
                <a:srgbClr val="000000"/>
              </a:solidFill>
              <a:uFillTx/>
              <a:latin typeface="Arial"/>
            </a:endParaRPr>
          </a:p>
        </p:txBody>
      </p:sp>
      <p:sp>
        <p:nvSpPr>
          <p:cNvPr id="1203" name="Google Shape;1630;p146"/>
          <p:cNvSpPr/>
          <p:nvPr/>
        </p:nvSpPr>
        <p:spPr>
          <a:xfrm>
            <a:off x="71280" y="490320"/>
            <a:ext cx="59623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1400" strike="noStrike" u="none">
                <a:solidFill>
                  <a:schemeClr val="dk1"/>
                </a:solidFill>
                <a:uFillTx/>
                <a:latin typeface="Gill Sans"/>
                <a:ea typeface="Gill Sans"/>
              </a:rPr>
              <a:t>Task:</a:t>
            </a:r>
            <a:r>
              <a:rPr b="0" lang="en" sz="1400" strike="noStrike" u="none">
                <a:solidFill>
                  <a:schemeClr val="dk1"/>
                </a:solidFill>
                <a:uFillTx/>
                <a:latin typeface="Gill Sans"/>
                <a:ea typeface="Gill Sans"/>
              </a:rPr>
              <a:t> </a:t>
            </a:r>
            <a:r>
              <a:rPr b="0" lang="en" sz="1300" strike="noStrike" u="none">
                <a:solidFill>
                  <a:schemeClr val="dk1"/>
                </a:solidFill>
                <a:uFillTx/>
                <a:latin typeface="Gill Sans"/>
                <a:ea typeface="Gill Sans"/>
              </a:rPr>
              <a:t>In the "Features" slide, insert a table with 5 rows and 2 columns.</a:t>
            </a:r>
            <a:endParaRPr b="0" lang="en-US" sz="1300" strike="noStrike" u="none">
              <a:solidFill>
                <a:srgbClr val="000000"/>
              </a:solidFill>
              <a:uFillTx/>
              <a:latin typeface="Arial"/>
            </a:endParaRPr>
          </a:p>
        </p:txBody>
      </p:sp>
      <p:sp>
        <p:nvSpPr>
          <p:cNvPr id="1204" name="Google Shape;1631;p146"/>
          <p:cNvSpPr/>
          <p:nvPr/>
        </p:nvSpPr>
        <p:spPr>
          <a:xfrm>
            <a:off x="236880" y="1183680"/>
            <a:ext cx="2373120" cy="3074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trike="noStrike" u="none">
              <a:solidFill>
                <a:srgbClr val="000000"/>
              </a:solidFill>
              <a:uFillTx/>
              <a:latin typeface="Arial"/>
            </a:endParaRPr>
          </a:p>
        </p:txBody>
      </p:sp>
      <p:pic>
        <p:nvPicPr>
          <p:cNvPr id="1205" name="Google Shape;1632;p146" descr=""/>
          <p:cNvPicPr/>
          <p:nvPr/>
        </p:nvPicPr>
        <p:blipFill>
          <a:blip r:embed="rId1"/>
          <a:stretch/>
        </p:blipFill>
        <p:spPr>
          <a:xfrm>
            <a:off x="779040" y="1292040"/>
            <a:ext cx="1192680" cy="815400"/>
          </a:xfrm>
          <a:prstGeom prst="rect">
            <a:avLst/>
          </a:prstGeom>
          <a:noFill/>
          <a:ln w="0">
            <a:noFill/>
          </a:ln>
        </p:spPr>
      </p:pic>
      <p:sp>
        <p:nvSpPr>
          <p:cNvPr id="1206" name="Google Shape;1633;p146"/>
          <p:cNvSpPr/>
          <p:nvPr/>
        </p:nvSpPr>
        <p:spPr>
          <a:xfrm>
            <a:off x="-356400" y="2204280"/>
            <a:ext cx="3022200" cy="5184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1300" strike="noStrike" u="none">
                <a:solidFill>
                  <a:schemeClr val="dk1"/>
                </a:solidFill>
                <a:uFillTx/>
                <a:latin typeface="Gill Sans"/>
                <a:ea typeface="Gill Sans"/>
              </a:rPr>
              <a:t>Step 9: </a:t>
            </a:r>
            <a:r>
              <a:rPr b="0" lang="en" sz="900" strike="noStrike" u="none">
                <a:solidFill>
                  <a:schemeClr val="dk1"/>
                </a:solidFill>
                <a:uFillTx/>
                <a:latin typeface="Gill Sans"/>
                <a:ea typeface="Gill Sans"/>
              </a:rPr>
              <a:t>Click and drag across the "1" in the Number of rows field to select it for replacement.</a:t>
            </a:r>
            <a:endParaRPr b="0" lang="en-US" sz="900" strike="noStrike" u="none">
              <a:solidFill>
                <a:srgbClr val="000000"/>
              </a:solidFill>
              <a:uFillTx/>
              <a:latin typeface="Arial"/>
            </a:endParaRPr>
          </a:p>
        </p:txBody>
      </p:sp>
      <p:sp>
        <p:nvSpPr>
          <p:cNvPr id="1207" name="Google Shape;1634;p146"/>
          <p:cNvSpPr/>
          <p:nvPr/>
        </p:nvSpPr>
        <p:spPr>
          <a:xfrm>
            <a:off x="60840" y="3713040"/>
            <a:ext cx="2468880" cy="5486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chemeClr val="dk1"/>
                </a:solidFill>
                <a:uFillTx/>
                <a:latin typeface="Gill Sans"/>
                <a:ea typeface="Gill Sans"/>
              </a:rPr>
              <a:t>Step 10: </a:t>
            </a:r>
            <a:r>
              <a:rPr b="0" lang="en" sz="1000" strike="noStrike" u="none">
                <a:solidFill>
                  <a:schemeClr val="dk1"/>
                </a:solidFill>
                <a:uFillTx/>
                <a:latin typeface="Gill Sans"/>
                <a:ea typeface="Gill Sans"/>
              </a:rPr>
              <a:t>Type "5" to replace the selected "1" in the Number of rows field. </a:t>
            </a:r>
            <a:endParaRPr b="0" lang="en-US" sz="1000" strike="noStrike" u="none">
              <a:solidFill>
                <a:srgbClr val="000000"/>
              </a:solidFill>
              <a:uFillTx/>
              <a:latin typeface="Arial"/>
            </a:endParaRPr>
          </a:p>
        </p:txBody>
      </p:sp>
      <p:cxnSp>
        <p:nvCxnSpPr>
          <p:cNvPr id="1208" name="Google Shape;1635;p146"/>
          <p:cNvCxnSpPr/>
          <p:nvPr/>
        </p:nvCxnSpPr>
        <p:spPr>
          <a:xfrm>
            <a:off x="2601000" y="1894320"/>
            <a:ext cx="770040" cy="360"/>
          </a:xfrm>
          <a:prstGeom prst="straightConnector1">
            <a:avLst/>
          </a:prstGeom>
          <a:ln w="19050">
            <a:solidFill>
              <a:srgbClr val="5e5e5e"/>
            </a:solidFill>
            <a:round/>
            <a:tailEnd len="med" type="triangle" w="med"/>
          </a:ln>
        </p:spPr>
      </p:cxnSp>
      <p:sp>
        <p:nvSpPr>
          <p:cNvPr id="1209" name="Google Shape;1636;p146"/>
          <p:cNvSpPr/>
          <p:nvPr/>
        </p:nvSpPr>
        <p:spPr>
          <a:xfrm>
            <a:off x="3414240" y="1107720"/>
            <a:ext cx="87984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Reflection</a:t>
            </a:r>
            <a:endParaRPr b="0" lang="en-US" sz="1100" strike="noStrike" u="none">
              <a:solidFill>
                <a:srgbClr val="000000"/>
              </a:solidFill>
              <a:uFillTx/>
              <a:latin typeface="Arial"/>
            </a:endParaRPr>
          </a:p>
        </p:txBody>
      </p:sp>
      <p:sp>
        <p:nvSpPr>
          <p:cNvPr id="1210" name="Google Shape;1637;p146"/>
          <p:cNvSpPr/>
          <p:nvPr/>
        </p:nvSpPr>
        <p:spPr>
          <a:xfrm>
            <a:off x="3414240" y="1678680"/>
            <a:ext cx="81432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Memory</a:t>
            </a:r>
            <a:endParaRPr b="0" lang="en-US" sz="1100" strike="noStrike" u="none">
              <a:solidFill>
                <a:srgbClr val="000000"/>
              </a:solidFill>
              <a:uFillTx/>
              <a:latin typeface="Arial"/>
            </a:endParaRPr>
          </a:p>
        </p:txBody>
      </p:sp>
      <p:sp>
        <p:nvSpPr>
          <p:cNvPr id="1211" name="Google Shape;1638;p146"/>
          <p:cNvSpPr/>
          <p:nvPr/>
        </p:nvSpPr>
        <p:spPr>
          <a:xfrm>
            <a:off x="3404160" y="2600640"/>
            <a:ext cx="184608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Plan &amp; Reasoning</a:t>
            </a:r>
            <a:endParaRPr b="0" lang="en-US" sz="1100" strike="noStrike" u="none">
              <a:solidFill>
                <a:srgbClr val="000000"/>
              </a:solidFill>
              <a:uFillTx/>
              <a:latin typeface="Arial"/>
            </a:endParaRPr>
          </a:p>
        </p:txBody>
      </p:sp>
      <p:sp>
        <p:nvSpPr>
          <p:cNvPr id="1212" name="Google Shape;1639;p146"/>
          <p:cNvSpPr/>
          <p:nvPr/>
        </p:nvSpPr>
        <p:spPr>
          <a:xfrm>
            <a:off x="3437640" y="3423240"/>
            <a:ext cx="203760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1" lang="en" sz="1100" strike="noStrike" u="none">
                <a:solidFill>
                  <a:schemeClr val="dk1"/>
                </a:solidFill>
                <a:uFillTx/>
                <a:latin typeface="Gill Sans"/>
                <a:ea typeface="Gill Sans"/>
              </a:rPr>
              <a:t>Prediction</a:t>
            </a:r>
            <a:endParaRPr b="0" lang="en-US" sz="1100" strike="noStrike" u="none">
              <a:solidFill>
                <a:srgbClr val="000000"/>
              </a:solidFill>
              <a:uFillTx/>
              <a:latin typeface="Arial"/>
            </a:endParaRPr>
          </a:p>
        </p:txBody>
      </p:sp>
      <p:cxnSp>
        <p:nvCxnSpPr>
          <p:cNvPr id="1213" name="Google Shape;1640;p146"/>
          <p:cNvCxnSpPr/>
          <p:nvPr/>
        </p:nvCxnSpPr>
        <p:spPr>
          <a:xfrm flipH="1">
            <a:off x="2608200" y="2956680"/>
            <a:ext cx="750600" cy="360"/>
          </a:xfrm>
          <a:prstGeom prst="straightConnector1">
            <a:avLst/>
          </a:prstGeom>
          <a:ln w="19050">
            <a:solidFill>
              <a:srgbClr val="5e5e5e"/>
            </a:solidFill>
            <a:round/>
            <a:tailEnd len="med" type="triangle" w="med"/>
          </a:ln>
        </p:spPr>
      </p:cxnSp>
      <p:cxnSp>
        <p:nvCxnSpPr>
          <p:cNvPr id="1214" name="Google Shape;1641;p146"/>
          <p:cNvCxnSpPr/>
          <p:nvPr/>
        </p:nvCxnSpPr>
        <p:spPr>
          <a:xfrm flipH="1">
            <a:off x="1341000" y="3601080"/>
            <a:ext cx="3600" cy="176040"/>
          </a:xfrm>
          <a:prstGeom prst="straightConnector1">
            <a:avLst/>
          </a:prstGeom>
          <a:ln w="19050">
            <a:solidFill>
              <a:srgbClr val="5e5e5e"/>
            </a:solidFill>
            <a:round/>
            <a:tailEnd len="med" type="triangle" w="med"/>
          </a:ln>
        </p:spPr>
      </p:cxnSp>
      <p:pic>
        <p:nvPicPr>
          <p:cNvPr id="1215" name="Google Shape;1642;p146" descr=""/>
          <p:cNvPicPr/>
          <p:nvPr/>
        </p:nvPicPr>
        <p:blipFill>
          <a:blip r:embed="rId2"/>
          <a:stretch/>
        </p:blipFill>
        <p:spPr>
          <a:xfrm>
            <a:off x="731520" y="2670120"/>
            <a:ext cx="1288080" cy="852120"/>
          </a:xfrm>
          <a:prstGeom prst="rect">
            <a:avLst/>
          </a:prstGeom>
          <a:noFill/>
          <a:ln w="0">
            <a:noFill/>
          </a:ln>
        </p:spPr>
      </p:pic>
      <p:sp>
        <p:nvSpPr>
          <p:cNvPr id="1216" name="Google Shape;1643;p146"/>
          <p:cNvSpPr/>
          <p:nvPr/>
        </p:nvSpPr>
        <p:spPr>
          <a:xfrm>
            <a:off x="2518560" y="3713040"/>
            <a:ext cx="996840" cy="6393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200" strike="noStrike" u="none">
                <a:solidFill>
                  <a:srgbClr val="6aa84f"/>
                </a:solidFill>
                <a:uFillTx/>
                <a:latin typeface="Gill Sans"/>
                <a:ea typeface="Gill Sans"/>
              </a:rPr>
              <a:t>✅</a:t>
            </a:r>
            <a:r>
              <a:rPr b="0" lang="en" sz="1400" strike="noStrike" u="none">
                <a:solidFill>
                  <a:srgbClr val="6aa84f"/>
                </a:solidFill>
                <a:uFillTx/>
                <a:latin typeface="Gill Sans"/>
                <a:ea typeface="Gill Sans"/>
              </a:rPr>
              <a:t> </a:t>
            </a:r>
            <a:r>
              <a:rPr b="0" lang="en" sz="800" strike="noStrike" u="none">
                <a:solidFill>
                  <a:srgbClr val="6aa84f"/>
                </a:solidFill>
                <a:uFillTx/>
                <a:latin typeface="Gill Sans"/>
                <a:ea typeface="Gill Sans"/>
              </a:rPr>
              <a:t>Model’s mistake is correctly resolved</a:t>
            </a:r>
            <a:endParaRPr b="0" lang="en-US" sz="800" strike="noStrike" u="none">
              <a:solidFill>
                <a:srgbClr val="000000"/>
              </a:solidFill>
              <a:uFillTx/>
              <a:latin typeface="Arial"/>
            </a:endParaRPr>
          </a:p>
        </p:txBody>
      </p:sp>
      <p:sp>
        <p:nvSpPr>
          <p:cNvPr id="1217" name="Google Shape;1644;p146"/>
          <p:cNvSpPr/>
          <p:nvPr/>
        </p:nvSpPr>
        <p:spPr>
          <a:xfrm>
            <a:off x="2518560" y="783000"/>
            <a:ext cx="934560" cy="973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100" strike="noStrike" u="none">
                <a:solidFill>
                  <a:schemeClr val="accent5"/>
                </a:solidFill>
                <a:uFillTx/>
                <a:latin typeface="Gill Sans"/>
                <a:ea typeface="Gill Sans"/>
              </a:rPr>
              <a:t>❌</a:t>
            </a:r>
            <a:r>
              <a:rPr b="0" lang="en" sz="1200" strike="noStrike" u="none">
                <a:solidFill>
                  <a:schemeClr val="accent5"/>
                </a:solidFill>
                <a:uFillTx/>
                <a:latin typeface="Gill Sans"/>
                <a:ea typeface="Gill Sans"/>
              </a:rPr>
              <a:t>Error</a:t>
            </a:r>
            <a:r>
              <a:rPr b="0" lang="en" sz="900" strike="noStrike" u="none">
                <a:solidFill>
                  <a:schemeClr val="accent5"/>
                </a:solidFill>
                <a:uFillTx/>
                <a:latin typeface="Gill Sans"/>
                <a:ea typeface="Gill Sans"/>
              </a:rPr>
              <a:t>: </a:t>
            </a:r>
            <a:endParaRPr b="0" lang="en-US" sz="900" strike="noStrike" u="none">
              <a:solidFill>
                <a:srgbClr val="000000"/>
              </a:solidFill>
              <a:uFillTx/>
              <a:latin typeface="Arial"/>
            </a:endParaRPr>
          </a:p>
          <a:p>
            <a:pPr>
              <a:lnSpc>
                <a:spcPct val="100000"/>
              </a:lnSpc>
              <a:tabLst>
                <a:tab algn="l" pos="0"/>
              </a:tabLst>
            </a:pPr>
            <a:r>
              <a:rPr b="0" lang="en" sz="800" strike="noStrike" u="none">
                <a:solidFill>
                  <a:schemeClr val="accent5"/>
                </a:solidFill>
                <a:uFillTx/>
                <a:latin typeface="Gill Sans"/>
                <a:ea typeface="Gill Sans"/>
              </a:rPr>
              <a:t>Model mistakenly click the wrong place changing the rows from 2 to 1, instead of 5</a:t>
            </a:r>
            <a:endParaRPr b="0" lang="en-US" sz="800" strike="noStrike" u="none">
              <a:solidFill>
                <a:srgbClr val="000000"/>
              </a:solidFill>
              <a:uFillTx/>
              <a:latin typeface="Arial"/>
            </a:endParaRPr>
          </a:p>
        </p:txBody>
      </p:sp>
      <p:pic>
        <p:nvPicPr>
          <p:cNvPr id="1218" name="Google Shape;1645;p146" descr=""/>
          <p:cNvPicPr/>
          <p:nvPr/>
        </p:nvPicPr>
        <p:blipFill>
          <a:blip r:embed="rId3"/>
          <a:stretch/>
        </p:blipFill>
        <p:spPr>
          <a:xfrm>
            <a:off x="698400" y="4185360"/>
            <a:ext cx="1288080" cy="870480"/>
          </a:xfrm>
          <a:prstGeom prst="rect">
            <a:avLst/>
          </a:prstGeom>
          <a:solidFill>
            <a:schemeClr val="lt1"/>
          </a:solidFill>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Google Shape;1650;p147"/>
          <p:cNvSpPr/>
          <p:nvPr/>
        </p:nvSpPr>
        <p:spPr>
          <a:xfrm>
            <a:off x="306360" y="128160"/>
            <a:ext cx="8494920" cy="639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000" strike="noStrike" u="none">
                <a:solidFill>
                  <a:schemeClr val="dk1"/>
                </a:solidFill>
                <a:uFillTx/>
                <a:latin typeface="Gill Sans"/>
                <a:ea typeface="Gill Sans"/>
              </a:rPr>
              <a:t>Results of imitation learning</a:t>
            </a:r>
            <a:endParaRPr b="0" lang="en-US" sz="3000" strike="noStrike" u="none">
              <a:solidFill>
                <a:srgbClr val="000000"/>
              </a:solidFill>
              <a:uFillTx/>
              <a:latin typeface="Arial"/>
            </a:endParaRPr>
          </a:p>
        </p:txBody>
      </p:sp>
      <p:sp>
        <p:nvSpPr>
          <p:cNvPr id="1220" name="Google Shape;1651;p147"/>
          <p:cNvSpPr/>
          <p:nvPr/>
        </p:nvSpPr>
        <p:spPr>
          <a:xfrm>
            <a:off x="306360" y="720360"/>
            <a:ext cx="6228000" cy="210276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Gill Sans"/>
              <a:buChar char="●"/>
            </a:pPr>
            <a:r>
              <a:rPr b="0" lang="en" sz="1800" strike="noStrike" u="none">
                <a:solidFill>
                  <a:schemeClr val="dk1"/>
                </a:solidFill>
                <a:uFillTx/>
                <a:latin typeface="Gill Sans"/>
                <a:ea typeface="Gill Sans"/>
              </a:rPr>
              <a:t>Mixture of data makes training more stable and better performance</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Structured CoT data that include Observation, Thought, Action can be split into three datasets with semantic levels (L1 – L3) and mixed during training</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More stable loss: mitigate multi-epoch issue</a:t>
            </a:r>
            <a:endParaRPr b="0" lang="en-US" sz="1800" strike="noStrike" u="none">
              <a:solidFill>
                <a:srgbClr val="000000"/>
              </a:solidFill>
              <a:uFillTx/>
              <a:latin typeface="Arial"/>
            </a:endParaRPr>
          </a:p>
          <a:p>
            <a:pPr lvl="1" marL="914400" indent="-343080">
              <a:lnSpc>
                <a:spcPct val="100000"/>
              </a:lnSpc>
              <a:buClr>
                <a:srgbClr val="000000"/>
              </a:buClr>
              <a:buFont typeface="Gill Sans"/>
              <a:buChar char="○"/>
            </a:pPr>
            <a:r>
              <a:rPr b="0" lang="en" sz="1800" strike="noStrike" u="none">
                <a:solidFill>
                  <a:schemeClr val="dk1"/>
                </a:solidFill>
                <a:uFillTx/>
                <a:latin typeface="Gill Sans"/>
                <a:ea typeface="Gill Sans"/>
              </a:rPr>
              <a:t>Better performance: OSWorld 7.26 -&gt; 9.5</a:t>
            </a:r>
            <a:endParaRPr b="0" lang="en-US" sz="1800" strike="noStrike" u="none">
              <a:solidFill>
                <a:srgbClr val="000000"/>
              </a:solidFill>
              <a:uFillTx/>
              <a:latin typeface="Arial"/>
            </a:endParaRPr>
          </a:p>
        </p:txBody>
      </p:sp>
      <p:pic>
        <p:nvPicPr>
          <p:cNvPr id="1221" name="Google Shape;1652;p147" descr=""/>
          <p:cNvPicPr/>
          <p:nvPr/>
        </p:nvPicPr>
        <p:blipFill>
          <a:blip r:embed="rId1"/>
          <a:stretch/>
        </p:blipFill>
        <p:spPr>
          <a:xfrm>
            <a:off x="285840" y="3261600"/>
            <a:ext cx="2910600" cy="1825560"/>
          </a:xfrm>
          <a:prstGeom prst="rect">
            <a:avLst/>
          </a:prstGeom>
          <a:noFill/>
          <a:ln w="0">
            <a:noFill/>
          </a:ln>
        </p:spPr>
      </p:pic>
      <p:pic>
        <p:nvPicPr>
          <p:cNvPr id="1222" name="Google Shape;1653;p147" descr=""/>
          <p:cNvPicPr/>
          <p:nvPr/>
        </p:nvPicPr>
        <p:blipFill>
          <a:blip r:embed="rId2"/>
          <a:stretch/>
        </p:blipFill>
        <p:spPr>
          <a:xfrm>
            <a:off x="3202920" y="3261600"/>
            <a:ext cx="2992680" cy="1825560"/>
          </a:xfrm>
          <a:prstGeom prst="rect">
            <a:avLst/>
          </a:prstGeom>
          <a:noFill/>
          <a:ln w="0">
            <a:noFill/>
          </a:ln>
        </p:spPr>
      </p:pic>
      <p:sp>
        <p:nvSpPr>
          <p:cNvPr id="1223" name="Google Shape;1654;p147"/>
          <p:cNvSpPr/>
          <p:nvPr/>
        </p:nvSpPr>
        <p:spPr>
          <a:xfrm>
            <a:off x="385920" y="286128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Gill Sans"/>
                <a:ea typeface="Gill Sans"/>
              </a:rPr>
              <a:t>Single type CoT data training loss</a:t>
            </a:r>
            <a:endParaRPr b="0" lang="en-US" sz="1400" strike="noStrike" u="none">
              <a:solidFill>
                <a:srgbClr val="000000"/>
              </a:solidFill>
              <a:uFillTx/>
              <a:latin typeface="Arial"/>
            </a:endParaRPr>
          </a:p>
        </p:txBody>
      </p:sp>
      <p:sp>
        <p:nvSpPr>
          <p:cNvPr id="1224" name="Google Shape;1655;p147"/>
          <p:cNvSpPr/>
          <p:nvPr/>
        </p:nvSpPr>
        <p:spPr>
          <a:xfrm>
            <a:off x="3276720" y="286128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Gill Sans"/>
                <a:ea typeface="Gill Sans"/>
              </a:rPr>
              <a:t>Mixture of CoT data training loss</a:t>
            </a:r>
            <a:endParaRPr b="0" lang="en-US" sz="1400" strike="noStrike" u="none">
              <a:solidFill>
                <a:srgbClr val="000000"/>
              </a:solidFill>
              <a:uFillTx/>
              <a:latin typeface="Arial"/>
            </a:endParaRPr>
          </a:p>
        </p:txBody>
      </p:sp>
      <p:pic>
        <p:nvPicPr>
          <p:cNvPr id="1225" name="Google Shape;1656;p147" descr=""/>
          <p:cNvPicPr/>
          <p:nvPr/>
        </p:nvPicPr>
        <p:blipFill>
          <a:blip r:embed="rId3"/>
          <a:stretch/>
        </p:blipFill>
        <p:spPr>
          <a:xfrm>
            <a:off x="6869880" y="1135080"/>
            <a:ext cx="1868040" cy="1045080"/>
          </a:xfrm>
          <a:prstGeom prst="rect">
            <a:avLst/>
          </a:prstGeom>
          <a:noFill/>
          <a:ln w="0">
            <a:noFill/>
          </a:ln>
        </p:spPr>
      </p:pic>
      <p:sp>
        <p:nvSpPr>
          <p:cNvPr id="1226" name="Google Shape;1657;p147"/>
          <p:cNvSpPr/>
          <p:nvPr/>
        </p:nvSpPr>
        <p:spPr>
          <a:xfrm>
            <a:off x="7011360" y="2401200"/>
            <a:ext cx="1762560" cy="49572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Observation</a:t>
            </a:r>
            <a:endParaRPr b="0" lang="en-US" sz="14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description of the screenshot</a:t>
            </a:r>
            <a:endParaRPr b="0" lang="en-US" sz="1000" strike="noStrike" u="none">
              <a:solidFill>
                <a:srgbClr val="000000"/>
              </a:solidFill>
              <a:uFillTx/>
              <a:latin typeface="Arial"/>
            </a:endParaRPr>
          </a:p>
        </p:txBody>
      </p:sp>
      <p:sp>
        <p:nvSpPr>
          <p:cNvPr id="1227" name="Google Shape;1658;p147"/>
          <p:cNvSpPr/>
          <p:nvPr/>
        </p:nvSpPr>
        <p:spPr>
          <a:xfrm>
            <a:off x="7039080" y="2946600"/>
            <a:ext cx="1762560" cy="44280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Thought</a:t>
            </a:r>
            <a:endParaRPr b="0" lang="en-US" sz="14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reflection, memory, plan…</a:t>
            </a:r>
            <a:endParaRPr b="0" lang="en-US" sz="1000" strike="noStrike" u="none">
              <a:solidFill>
                <a:srgbClr val="000000"/>
              </a:solidFill>
              <a:uFillTx/>
              <a:latin typeface="Arial"/>
            </a:endParaRPr>
          </a:p>
        </p:txBody>
      </p:sp>
      <p:sp>
        <p:nvSpPr>
          <p:cNvPr id="1228" name="Google Shape;1659;p147"/>
          <p:cNvSpPr/>
          <p:nvPr/>
        </p:nvSpPr>
        <p:spPr>
          <a:xfrm>
            <a:off x="7039080" y="3422520"/>
            <a:ext cx="1762560" cy="531720"/>
          </a:xfrm>
          <a:prstGeom prst="roundRect">
            <a:avLst>
              <a:gd name="adj" fmla="val 16667"/>
            </a:avLst>
          </a:prstGeom>
          <a:solidFill>
            <a:srgbClr val="cfe2f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Action</a:t>
            </a:r>
            <a:endParaRPr b="0" lang="en-US" sz="14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a low-level instruction about the next action</a:t>
            </a:r>
            <a:endParaRPr b="0" lang="en-US" sz="1000" strike="noStrike" u="none">
              <a:solidFill>
                <a:srgbClr val="000000"/>
              </a:solidFill>
              <a:uFillTx/>
              <a:latin typeface="Arial"/>
            </a:endParaRPr>
          </a:p>
        </p:txBody>
      </p:sp>
      <p:sp>
        <p:nvSpPr>
          <p:cNvPr id="1229" name="Google Shape;1660;p147"/>
          <p:cNvSpPr/>
          <p:nvPr/>
        </p:nvSpPr>
        <p:spPr>
          <a:xfrm>
            <a:off x="6752520" y="2844360"/>
            <a:ext cx="117000" cy="1075320"/>
          </a:xfrm>
          <a:prstGeom prst="leftBracket">
            <a:avLst>
              <a:gd name="adj" fmla="val 8333"/>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230" name="Google Shape;1661;p147"/>
          <p:cNvSpPr/>
          <p:nvPr/>
        </p:nvSpPr>
        <p:spPr>
          <a:xfrm>
            <a:off x="6534720" y="2401200"/>
            <a:ext cx="82440" cy="1518480"/>
          </a:xfrm>
          <a:prstGeom prst="leftBracket">
            <a:avLst>
              <a:gd name="adj" fmla="val 8333"/>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231" name="Google Shape;1662;p147"/>
          <p:cNvSpPr/>
          <p:nvPr/>
        </p:nvSpPr>
        <p:spPr>
          <a:xfrm>
            <a:off x="6947280" y="3423960"/>
            <a:ext cx="67320" cy="495720"/>
          </a:xfrm>
          <a:prstGeom prst="leftBracket">
            <a:avLst>
              <a:gd name="adj" fmla="val 8333"/>
            </a:avLst>
          </a:prstGeom>
          <a:no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trike="noStrike" u="none">
              <a:solidFill>
                <a:srgbClr val="000000"/>
              </a:solidFill>
              <a:uFillTx/>
              <a:latin typeface="Arial"/>
            </a:endParaRPr>
          </a:p>
        </p:txBody>
      </p:sp>
      <p:sp>
        <p:nvSpPr>
          <p:cNvPr id="1232" name="Google Shape;1663;p147"/>
          <p:cNvSpPr/>
          <p:nvPr/>
        </p:nvSpPr>
        <p:spPr>
          <a:xfrm>
            <a:off x="6696360" y="3502440"/>
            <a:ext cx="326160" cy="305640"/>
          </a:xfrm>
          <a:prstGeom prst="rect">
            <a:avLst/>
          </a:prstGeom>
          <a:noFill/>
          <a:ln w="0">
            <a:noFill/>
          </a:ln>
        </p:spPr>
        <p:style>
          <a:lnRef idx="0"/>
          <a:fillRef idx="0"/>
          <a:effectRef idx="0"/>
          <a:fontRef idx="minor"/>
        </p:style>
        <p:txBody>
          <a:bodyPr tIns="76680" bIns="76680" anchor="t">
            <a:spAutoFit/>
          </a:bodyPr>
          <a:p>
            <a:pPr>
              <a:lnSpc>
                <a:spcPct val="100000"/>
              </a:lnSpc>
              <a:tabLst>
                <a:tab algn="l" pos="0"/>
              </a:tabLst>
            </a:pPr>
            <a:r>
              <a:rPr b="0" lang="en" sz="1000" strike="noStrike" u="none">
                <a:solidFill>
                  <a:schemeClr val="dk1"/>
                </a:solidFill>
                <a:uFillTx/>
                <a:latin typeface="Gill Sans"/>
                <a:ea typeface="Gill Sans"/>
              </a:rPr>
              <a:t>L1</a:t>
            </a:r>
            <a:endParaRPr b="0" lang="en-US" sz="1000" strike="noStrike" u="none">
              <a:solidFill>
                <a:srgbClr val="000000"/>
              </a:solidFill>
              <a:uFillTx/>
              <a:latin typeface="Arial"/>
            </a:endParaRPr>
          </a:p>
        </p:txBody>
      </p:sp>
      <p:sp>
        <p:nvSpPr>
          <p:cNvPr id="1233" name="Google Shape;1664;p147"/>
          <p:cNvSpPr/>
          <p:nvPr/>
        </p:nvSpPr>
        <p:spPr>
          <a:xfrm>
            <a:off x="6504840" y="3213000"/>
            <a:ext cx="326160" cy="305640"/>
          </a:xfrm>
          <a:prstGeom prst="rect">
            <a:avLst/>
          </a:prstGeom>
          <a:noFill/>
          <a:ln w="0">
            <a:noFill/>
          </a:ln>
        </p:spPr>
        <p:style>
          <a:lnRef idx="0"/>
          <a:fillRef idx="0"/>
          <a:effectRef idx="0"/>
          <a:fontRef idx="minor"/>
        </p:style>
        <p:txBody>
          <a:bodyPr tIns="76680" bIns="76680" anchor="t">
            <a:spAutoFit/>
          </a:bodyPr>
          <a:p>
            <a:pPr>
              <a:lnSpc>
                <a:spcPct val="100000"/>
              </a:lnSpc>
              <a:tabLst>
                <a:tab algn="l" pos="0"/>
              </a:tabLst>
            </a:pPr>
            <a:r>
              <a:rPr b="0" lang="en" sz="1000" strike="noStrike" u="none">
                <a:solidFill>
                  <a:schemeClr val="dk1"/>
                </a:solidFill>
                <a:uFillTx/>
                <a:latin typeface="Gill Sans"/>
                <a:ea typeface="Gill Sans"/>
              </a:rPr>
              <a:t>L2</a:t>
            </a:r>
            <a:endParaRPr b="0" lang="en-US" sz="1000" strike="noStrike" u="none">
              <a:solidFill>
                <a:srgbClr val="000000"/>
              </a:solidFill>
              <a:uFillTx/>
              <a:latin typeface="Arial"/>
            </a:endParaRPr>
          </a:p>
        </p:txBody>
      </p:sp>
      <p:sp>
        <p:nvSpPr>
          <p:cNvPr id="1234" name="Google Shape;1665;p147"/>
          <p:cNvSpPr/>
          <p:nvPr/>
        </p:nvSpPr>
        <p:spPr>
          <a:xfrm>
            <a:off x="6250680" y="2892240"/>
            <a:ext cx="326160" cy="305640"/>
          </a:xfrm>
          <a:prstGeom prst="rect">
            <a:avLst/>
          </a:prstGeom>
          <a:noFill/>
          <a:ln w="0">
            <a:noFill/>
          </a:ln>
        </p:spPr>
        <p:style>
          <a:lnRef idx="0"/>
          <a:fillRef idx="0"/>
          <a:effectRef idx="0"/>
          <a:fontRef idx="minor"/>
        </p:style>
        <p:txBody>
          <a:bodyPr tIns="76680" bIns="76680" anchor="t">
            <a:spAutoFit/>
          </a:bodyPr>
          <a:p>
            <a:pPr>
              <a:lnSpc>
                <a:spcPct val="100000"/>
              </a:lnSpc>
              <a:tabLst>
                <a:tab algn="l" pos="0"/>
              </a:tabLst>
            </a:pPr>
            <a:r>
              <a:rPr b="0" lang="en" sz="1000" strike="noStrike" u="none">
                <a:solidFill>
                  <a:schemeClr val="dk1"/>
                </a:solidFill>
                <a:uFillTx/>
                <a:latin typeface="Gill Sans"/>
                <a:ea typeface="Gill Sans"/>
              </a:rPr>
              <a:t>L3</a:t>
            </a:r>
            <a:endParaRPr b="0" lang="en-US" sz="1000" strike="noStrike" u="none">
              <a:solidFill>
                <a:srgbClr val="000000"/>
              </a:solidFill>
              <a:uFillTx/>
              <a:latin typeface="Arial"/>
            </a:endParaRPr>
          </a:p>
        </p:txBody>
      </p:sp>
      <p:sp>
        <p:nvSpPr>
          <p:cNvPr id="1235" name="Google Shape;1666;p147"/>
          <p:cNvSpPr/>
          <p:nvPr/>
        </p:nvSpPr>
        <p:spPr>
          <a:xfrm>
            <a:off x="7039080" y="4156200"/>
            <a:ext cx="1762560" cy="531720"/>
          </a:xfrm>
          <a:prstGeom prst="roundRect">
            <a:avLst>
              <a:gd name="adj" fmla="val 16667"/>
            </a:avLst>
          </a:prstGeom>
          <a:solidFill>
            <a:srgbClr val="d9ead3"/>
          </a:solidFill>
          <a:ln w="9525">
            <a:solidFill>
              <a:srgbClr val="5e5e5e"/>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rgbClr val="000000"/>
                </a:solidFill>
                <a:uFillTx/>
                <a:latin typeface="Gill Sans"/>
                <a:ea typeface="Gill Sans"/>
              </a:rPr>
              <a:t>Code</a:t>
            </a:r>
            <a:endParaRPr b="0" lang="en-US" sz="1400" strike="noStrike" u="none">
              <a:solidFill>
                <a:srgbClr val="000000"/>
              </a:solidFill>
              <a:uFillTx/>
              <a:latin typeface="Arial"/>
            </a:endParaRPr>
          </a:p>
          <a:p>
            <a:pPr algn="ctr">
              <a:lnSpc>
                <a:spcPct val="100000"/>
              </a:lnSpc>
              <a:tabLst>
                <a:tab algn="l" pos="0"/>
              </a:tabLst>
            </a:pPr>
            <a:r>
              <a:rPr b="0" lang="en" sz="1000" strike="noStrike" u="none">
                <a:solidFill>
                  <a:srgbClr val="000000"/>
                </a:solidFill>
                <a:uFillTx/>
                <a:latin typeface="Gill Sans"/>
                <a:ea typeface="Gill Sans"/>
              </a:rPr>
              <a:t>pyautogui.click(1212, 968)</a:t>
            </a:r>
            <a:endParaRPr b="0" lang="en-US"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LibreOffice/24.8.6.2$Windows_X86_64 LibreOffice_project/6d98ba145e9a8a39fc57bcc76981d1fb1316c60c</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zh-CN</dc:language>
  <cp:lastModifiedBy/>
  <dcterms:modified xsi:type="dcterms:W3CDTF">2025-05-15T10:05:23Z</dcterms:modified>
  <cp:revision>1</cp:revision>
  <dc:subject/>
  <dc:title/>
</cp:coreProperties>
</file>